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61"/>
  </p:notesMasterIdLst>
  <p:handoutMasterIdLst>
    <p:handoutMasterId r:id="rId62"/>
  </p:handoutMasterIdLst>
  <p:sldIdLst>
    <p:sldId id="256" r:id="rId5"/>
    <p:sldId id="905" r:id="rId6"/>
    <p:sldId id="852" r:id="rId7"/>
    <p:sldId id="853" r:id="rId8"/>
    <p:sldId id="854" r:id="rId9"/>
    <p:sldId id="855" r:id="rId10"/>
    <p:sldId id="856" r:id="rId11"/>
    <p:sldId id="857" r:id="rId12"/>
    <p:sldId id="859" r:id="rId13"/>
    <p:sldId id="860" r:id="rId14"/>
    <p:sldId id="861" r:id="rId15"/>
    <p:sldId id="858" r:id="rId16"/>
    <p:sldId id="862" r:id="rId17"/>
    <p:sldId id="863" r:id="rId18"/>
    <p:sldId id="864" r:id="rId19"/>
    <p:sldId id="865" r:id="rId20"/>
    <p:sldId id="866" r:id="rId21"/>
    <p:sldId id="867" r:id="rId22"/>
    <p:sldId id="868" r:id="rId23"/>
    <p:sldId id="869" r:id="rId24"/>
    <p:sldId id="870" r:id="rId25"/>
    <p:sldId id="871" r:id="rId26"/>
    <p:sldId id="872" r:id="rId27"/>
    <p:sldId id="873" r:id="rId28"/>
    <p:sldId id="874" r:id="rId29"/>
    <p:sldId id="875" r:id="rId30"/>
    <p:sldId id="876" r:id="rId31"/>
    <p:sldId id="877" r:id="rId32"/>
    <p:sldId id="902" r:id="rId33"/>
    <p:sldId id="903" r:id="rId34"/>
    <p:sldId id="904" r:id="rId35"/>
    <p:sldId id="878" r:id="rId36"/>
    <p:sldId id="879" r:id="rId37"/>
    <p:sldId id="880" r:id="rId38"/>
    <p:sldId id="881" r:id="rId39"/>
    <p:sldId id="882" r:id="rId40"/>
    <p:sldId id="883" r:id="rId41"/>
    <p:sldId id="884" r:id="rId42"/>
    <p:sldId id="885" r:id="rId43"/>
    <p:sldId id="886" r:id="rId44"/>
    <p:sldId id="887" r:id="rId45"/>
    <p:sldId id="888" r:id="rId46"/>
    <p:sldId id="892" r:id="rId47"/>
    <p:sldId id="893" r:id="rId48"/>
    <p:sldId id="894" r:id="rId49"/>
    <p:sldId id="895" r:id="rId50"/>
    <p:sldId id="896" r:id="rId51"/>
    <p:sldId id="897" r:id="rId52"/>
    <p:sldId id="889" r:id="rId53"/>
    <p:sldId id="890" r:id="rId54"/>
    <p:sldId id="901" r:id="rId55"/>
    <p:sldId id="900" r:id="rId56"/>
    <p:sldId id="891" r:id="rId57"/>
    <p:sldId id="898" r:id="rId58"/>
    <p:sldId id="899" r:id="rId59"/>
    <p:sldId id="283" r:id="rId60"/>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4E2C1F3B-8B86-4175-953C-4EEA75D058F5}">
          <p14:sldIdLst>
            <p14:sldId id="256"/>
            <p14:sldId id="905"/>
            <p14:sldId id="852"/>
            <p14:sldId id="853"/>
            <p14:sldId id="854"/>
            <p14:sldId id="855"/>
            <p14:sldId id="856"/>
            <p14:sldId id="857"/>
            <p14:sldId id="859"/>
            <p14:sldId id="860"/>
            <p14:sldId id="861"/>
            <p14:sldId id="858"/>
            <p14:sldId id="862"/>
            <p14:sldId id="863"/>
            <p14:sldId id="864"/>
            <p14:sldId id="865"/>
            <p14:sldId id="866"/>
            <p14:sldId id="867"/>
            <p14:sldId id="868"/>
            <p14:sldId id="869"/>
            <p14:sldId id="870"/>
            <p14:sldId id="871"/>
            <p14:sldId id="872"/>
            <p14:sldId id="873"/>
            <p14:sldId id="874"/>
            <p14:sldId id="875"/>
            <p14:sldId id="876"/>
            <p14:sldId id="877"/>
            <p14:sldId id="902"/>
            <p14:sldId id="903"/>
            <p14:sldId id="904"/>
            <p14:sldId id="878"/>
            <p14:sldId id="879"/>
            <p14:sldId id="880"/>
            <p14:sldId id="881"/>
            <p14:sldId id="882"/>
            <p14:sldId id="883"/>
            <p14:sldId id="884"/>
            <p14:sldId id="885"/>
            <p14:sldId id="886"/>
            <p14:sldId id="887"/>
            <p14:sldId id="888"/>
            <p14:sldId id="892"/>
            <p14:sldId id="893"/>
            <p14:sldId id="894"/>
            <p14:sldId id="895"/>
            <p14:sldId id="896"/>
            <p14:sldId id="897"/>
            <p14:sldId id="889"/>
            <p14:sldId id="890"/>
            <p14:sldId id="901"/>
            <p14:sldId id="900"/>
            <p14:sldId id="891"/>
            <p14:sldId id="898"/>
            <p14:sldId id="899"/>
            <p14:sldId id="2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FCCCC"/>
    <a:srgbClr val="4472C4"/>
    <a:srgbClr val="2E75B6"/>
    <a:srgbClr val="44578C"/>
    <a:srgbClr val="44789D"/>
    <a:srgbClr val="009900"/>
    <a:srgbClr val="F69200"/>
    <a:srgbClr val="F8F8F8"/>
    <a:srgbClr val="E096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19" autoAdjust="0"/>
    <p:restoredTop sz="76412" autoAdjust="0"/>
  </p:normalViewPr>
  <p:slideViewPr>
    <p:cSldViewPr snapToGrid="0">
      <p:cViewPr varScale="1">
        <p:scale>
          <a:sx n="65" d="100"/>
          <a:sy n="65" d="100"/>
        </p:scale>
        <p:origin x="960" y="38"/>
      </p:cViewPr>
      <p:guideLst>
        <p:guide orient="horz" pos="2160"/>
        <p:guide pos="2880"/>
      </p:guideLst>
    </p:cSldViewPr>
  </p:slideViewPr>
  <p:notesTextViewPr>
    <p:cViewPr>
      <p:scale>
        <a:sx n="1" d="1"/>
        <a:sy n="1" d="1"/>
      </p:scale>
      <p:origin x="0" y="-1613"/>
    </p:cViewPr>
  </p:notesTextViewPr>
  <p:sorterViewPr>
    <p:cViewPr>
      <p:scale>
        <a:sx n="100" d="100"/>
        <a:sy n="100" d="100"/>
      </p:scale>
      <p:origin x="0" y="0"/>
    </p:cViewPr>
  </p:sorterViewPr>
  <p:notesViewPr>
    <p:cSldViewPr snapToGrid="0">
      <p:cViewPr varScale="1">
        <p:scale>
          <a:sx n="90" d="100"/>
          <a:sy n="90" d="100"/>
        </p:scale>
        <p:origin x="4022"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91403CC-AFB9-4F1D-84CA-6775E421F913}"/>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r>
              <a:rPr lang="en-US"/>
              <a:t>RICCAR Webinar Series – Module 5   </a:t>
            </a:r>
            <a:endParaRPr lang="en-US" dirty="0"/>
          </a:p>
        </p:txBody>
      </p:sp>
      <p:sp>
        <p:nvSpPr>
          <p:cNvPr id="3" name="Date Placeholder 2">
            <a:extLst>
              <a:ext uri="{FF2B5EF4-FFF2-40B4-BE49-F238E27FC236}">
                <a16:creationId xmlns:a16="http://schemas.microsoft.com/office/drawing/2014/main" id="{37A96A55-CB7B-4A0B-BC5A-BAE36AE65713}"/>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r>
              <a:rPr lang="en-US"/>
              <a:t>29 July 2020</a:t>
            </a:r>
            <a:endParaRPr lang="en-US" dirty="0"/>
          </a:p>
        </p:txBody>
      </p:sp>
      <p:sp>
        <p:nvSpPr>
          <p:cNvPr id="4" name="Footer Placeholder 3">
            <a:extLst>
              <a:ext uri="{FF2B5EF4-FFF2-40B4-BE49-F238E27FC236}">
                <a16:creationId xmlns:a16="http://schemas.microsoft.com/office/drawing/2014/main" id="{C3BCC227-497A-4280-A8D7-B3F7CB00B46E}"/>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www.riccar.org   www.unescwa.org </a:t>
            </a:r>
            <a:endParaRPr lang="en-US" dirty="0"/>
          </a:p>
        </p:txBody>
      </p:sp>
      <p:sp>
        <p:nvSpPr>
          <p:cNvPr id="5" name="Slide Number Placeholder 4">
            <a:extLst>
              <a:ext uri="{FF2B5EF4-FFF2-40B4-BE49-F238E27FC236}">
                <a16:creationId xmlns:a16="http://schemas.microsoft.com/office/drawing/2014/main" id="{3E047EAF-4A44-4B07-AEB1-47ACA402877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3B0DEC95-F320-4C14-A6CB-6F3188CDBAB4}" type="slidenum">
              <a:rPr lang="en-US" smtClean="0"/>
              <a:t>‹#›</a:t>
            </a:fld>
            <a:endParaRPr lang="en-US" dirty="0"/>
          </a:p>
        </p:txBody>
      </p:sp>
    </p:spTree>
    <p:extLst>
      <p:ext uri="{BB962C8B-B14F-4D97-AF65-F5344CB8AC3E}">
        <p14:creationId xmlns:p14="http://schemas.microsoft.com/office/powerpoint/2010/main" val="235408395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a:t>RICCAR Webinar Series – Module 5   </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a:t>29 July 2020</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a:t>www.riccar.org   www.unescwa.org </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A2A2BB7-44E0-432B-87C8-060107797DD9}" type="slidenum">
              <a:rPr lang="en-US" smtClean="0"/>
              <a:t>‹#›</a:t>
            </a:fld>
            <a:endParaRPr lang="en-US" dirty="0"/>
          </a:p>
        </p:txBody>
      </p:sp>
    </p:spTree>
    <p:extLst>
      <p:ext uri="{BB962C8B-B14F-4D97-AF65-F5344CB8AC3E}">
        <p14:creationId xmlns:p14="http://schemas.microsoft.com/office/powerpoint/2010/main" val="1970651121"/>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is-enes-data.github.io/CORDEX_variables_requirement_table.pdf"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image" Target="../media/image37.emf"/></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sg-dn1.nsc.liu.se/esgf-idp/openid/your_nam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riccar.org/regional-climate-modelling-and-regional-hydrological-modelling-applications-arab-region?language_content_entity=en"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t>المبادرة الإقليمية لتقييم أثر تغيّر المناخ على الموارد المائية وقابلية تأثر القطاعات الاجتماعية والاقتصادية في المنطقة العربية (ريكار) </a:t>
            </a:r>
            <a:endParaRPr lang="en-US" dirty="0"/>
          </a:p>
          <a:p>
            <a:pPr algn="r" rtl="1"/>
            <a:r>
              <a:rPr lang="ar-SA" b="1" dirty="0"/>
              <a:t> </a:t>
            </a:r>
            <a:endParaRPr lang="en-US" dirty="0"/>
          </a:p>
          <a:p>
            <a:pPr algn="r" rtl="1"/>
            <a:r>
              <a:rPr lang="ar-SA" dirty="0"/>
              <a:t>سلسلة ندوات ريكار عبر الانترنت حول تحليل تغير المناخ باستخدام أدوات نظم المعلومات الجغرافية</a:t>
            </a:r>
            <a:endParaRPr lang="en-US" dirty="0"/>
          </a:p>
          <a:p>
            <a:pPr algn="r" rtl="1"/>
            <a:r>
              <a:rPr lang="en-US" b="1" dirty="0"/>
              <a:t> </a:t>
            </a:r>
            <a:endParaRPr lang="en-US" dirty="0"/>
          </a:p>
          <a:p>
            <a:pPr marL="171450" lvl="0" indent="-171450" algn="r" rtl="1">
              <a:buFont typeface="Arial" panose="020B0604020202020204" pitchFamily="34" charset="0"/>
              <a:buChar char="•"/>
            </a:pPr>
            <a:r>
              <a:rPr lang="ar-SA" b="1" dirty="0"/>
              <a:t>الوحدة  </a:t>
            </a:r>
            <a:r>
              <a:rPr lang="en-US" b="1" dirty="0"/>
              <a:t>5</a:t>
            </a:r>
            <a:r>
              <a:rPr lang="ar-SA" b="1" dirty="0"/>
              <a:t>: الوصول إلى مجموعات البيانات المناخية العالمية والإقليمية والمنصات ذات الصلة</a:t>
            </a:r>
            <a:endParaRPr lang="en-US" b="1" dirty="0"/>
          </a:p>
          <a:p>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1</a:t>
            </a:fld>
            <a:endParaRPr lang="en-US" dirty="0"/>
          </a:p>
        </p:txBody>
      </p:sp>
      <p:sp>
        <p:nvSpPr>
          <p:cNvPr id="5" name="Header Placeholder 4">
            <a:extLst>
              <a:ext uri="{FF2B5EF4-FFF2-40B4-BE49-F238E27FC236}">
                <a16:creationId xmlns:a16="http://schemas.microsoft.com/office/drawing/2014/main" id="{8E123FA6-445F-4109-ADB1-2E49A7EFA66F}"/>
              </a:ext>
            </a:extLst>
          </p:cNvPr>
          <p:cNvSpPr>
            <a:spLocks noGrp="1"/>
          </p:cNvSpPr>
          <p:nvPr>
            <p:ph type="hdr" sz="quarter"/>
          </p:nvPr>
        </p:nvSpPr>
        <p:spPr/>
        <p:txBody>
          <a:bodyPr/>
          <a:lstStyle/>
          <a:p>
            <a:r>
              <a:rPr lang="en-US"/>
              <a:t>RICCAR Webinar Series – Module 5   </a:t>
            </a:r>
            <a:endParaRPr lang="en-US" dirty="0"/>
          </a:p>
        </p:txBody>
      </p:sp>
      <p:sp>
        <p:nvSpPr>
          <p:cNvPr id="6" name="Date Placeholder 5">
            <a:extLst>
              <a:ext uri="{FF2B5EF4-FFF2-40B4-BE49-F238E27FC236}">
                <a16:creationId xmlns:a16="http://schemas.microsoft.com/office/drawing/2014/main" id="{AA6ADCE0-4C53-41F0-BF60-375EF221DFA6}"/>
              </a:ext>
            </a:extLst>
          </p:cNvPr>
          <p:cNvSpPr>
            <a:spLocks noGrp="1"/>
          </p:cNvSpPr>
          <p:nvPr>
            <p:ph type="dt" idx="1"/>
          </p:nvPr>
        </p:nvSpPr>
        <p:spPr/>
        <p:txBody>
          <a:bodyPr/>
          <a:lstStyle/>
          <a:p>
            <a:r>
              <a:rPr lang="en-US"/>
              <a:t>29 July 2020</a:t>
            </a:r>
            <a:endParaRPr lang="en-US" dirty="0"/>
          </a:p>
        </p:txBody>
      </p:sp>
      <p:sp>
        <p:nvSpPr>
          <p:cNvPr id="7" name="Footer Placeholder 6">
            <a:extLst>
              <a:ext uri="{FF2B5EF4-FFF2-40B4-BE49-F238E27FC236}">
                <a16:creationId xmlns:a16="http://schemas.microsoft.com/office/drawing/2014/main" id="{283FC2AF-1739-43BB-A294-0983848BE6E6}"/>
              </a:ext>
            </a:extLst>
          </p:cNvPr>
          <p:cNvSpPr>
            <a:spLocks noGrp="1"/>
          </p:cNvSpPr>
          <p:nvPr>
            <p:ph type="ftr" sz="quarter" idx="4"/>
          </p:nvPr>
        </p:nvSpPr>
        <p:spPr>
          <a:xfrm>
            <a:off x="0" y="8881110"/>
            <a:ext cx="3169920" cy="718424"/>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529490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dirty="0">
                <a:solidFill>
                  <a:schemeClr val="tx1"/>
                </a:solidFill>
                <a:effectLst/>
                <a:latin typeface="+mn-lt"/>
                <a:ea typeface="+mn-ea"/>
                <a:cs typeface="+mn-cs"/>
              </a:rPr>
              <a:t>لماذا الحصول إلى مجموعات بيانات </a:t>
            </a:r>
            <a:r>
              <a:rPr lang="en-US" sz="1200" b="1" kern="1200" dirty="0">
                <a:solidFill>
                  <a:schemeClr val="tx1"/>
                </a:solidFill>
                <a:effectLst/>
                <a:latin typeface="+mn-lt"/>
                <a:ea typeface="+mn-ea"/>
                <a:cs typeface="+mn-cs"/>
              </a:rPr>
              <a:t>CORDEX</a:t>
            </a:r>
            <a:r>
              <a:rPr lang="ar-LB" sz="1200" b="1" kern="1200" dirty="0">
                <a:solidFill>
                  <a:schemeClr val="tx1"/>
                </a:solidFill>
                <a:effectLst/>
                <a:latin typeface="+mn-lt"/>
                <a:ea typeface="+mn-ea"/>
                <a:cs typeface="+mn-cs"/>
              </a:rPr>
              <a:t> (النمذجة المناخية الإقليمية الأولية)؟</a:t>
            </a:r>
            <a:endParaRPr lang="en-US" sz="1200" b="1"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متغيرات مناخية إضافية (مثل سرعة الرياح والرطوبة النسبية)</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استبانة مكانية أصغر (أي 0.11 ° / ~ 12.5 كم)</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استبانة زمنية أصغر (أي  ساعة واحدة ، 3 ساعات ، 6 ساعات)</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لا تخلط مخرجات النمذجة المصححة الانحياز مع مخرجات النمذجة المناخية الإقليمية الأولية</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10</a:t>
            </a:fld>
            <a:endParaRPr lang="en-US" dirty="0"/>
          </a:p>
        </p:txBody>
      </p:sp>
      <p:sp>
        <p:nvSpPr>
          <p:cNvPr id="8" name="Footer Placeholder 5">
            <a:extLst>
              <a:ext uri="{FF2B5EF4-FFF2-40B4-BE49-F238E27FC236}">
                <a16:creationId xmlns:a16="http://schemas.microsoft.com/office/drawing/2014/main" id="{42016693-C821-4104-BEDC-6EF99D1765BA}"/>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972030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DZ" b="1" noProof="0" dirty="0"/>
              <a:t>منصة </a:t>
            </a:r>
            <a:r>
              <a:rPr lang="ar-DZ" b="1" noProof="0" dirty="0" err="1"/>
              <a:t>إتحاد</a:t>
            </a:r>
            <a:r>
              <a:rPr lang="ar-DZ" b="1" noProof="0" dirty="0"/>
              <a:t> شبكات النظم الأرضية (ESGF)</a:t>
            </a:r>
          </a:p>
          <a:p>
            <a:pPr marL="0" indent="0" algn="r" rtl="1">
              <a:buFont typeface="Arial" panose="020B0604020202020204" pitchFamily="34" charset="0"/>
              <a:buNone/>
            </a:pPr>
            <a:endParaRPr lang="ar-DZ" noProof="0" dirty="0"/>
          </a:p>
          <a:p>
            <a:pPr marL="171450" indent="-171450" algn="r" rtl="1">
              <a:buFont typeface="Arial" panose="020B0604020202020204" pitchFamily="34" charset="0"/>
              <a:buChar char="•"/>
            </a:pPr>
            <a:r>
              <a:rPr lang="ar-DZ" noProof="0" dirty="0"/>
              <a:t>قاعدة بيانات تحتوي على أكبر أرشيف للبيانات المناخية في جميع أنحاء العالم</a:t>
            </a:r>
          </a:p>
          <a:p>
            <a:pPr marL="171450" indent="-171450" algn="r" rtl="1">
              <a:buFont typeface="Arial" panose="020B0604020202020204" pitchFamily="34" charset="0"/>
              <a:buChar char="•"/>
            </a:pPr>
            <a:endParaRPr lang="ar-DZ" noProof="0" dirty="0"/>
          </a:p>
          <a:p>
            <a:pPr marL="171450" lvl="0" indent="-171450" algn="r" rtl="1">
              <a:buFont typeface="Arial" panose="020B0604020202020204" pitchFamily="34" charset="0"/>
              <a:buChar char="•"/>
              <a:defRPr/>
            </a:pPr>
            <a:r>
              <a:rPr lang="ar-DZ" noProof="0" dirty="0"/>
              <a:t>تتوفر بيانات CORDEX من منصة</a:t>
            </a:r>
            <a:r>
              <a:rPr lang="en-US" noProof="0" dirty="0"/>
              <a:t> </a:t>
            </a:r>
            <a:r>
              <a:rPr lang="ar-DZ" noProof="0" dirty="0"/>
              <a:t>قاعدة بيانات </a:t>
            </a:r>
            <a:r>
              <a:rPr lang="ar-DZ" noProof="0" dirty="0" err="1"/>
              <a:t>إتحاد</a:t>
            </a:r>
            <a:r>
              <a:rPr lang="ar-DZ" noProof="0" dirty="0"/>
              <a:t> شبكات النظم الأرضية (ESGF) في</a:t>
            </a:r>
            <a:r>
              <a:rPr lang="en-US" noProof="0" dirty="0"/>
              <a:t> </a:t>
            </a:r>
            <a:r>
              <a:rPr lang="ar-LB" dirty="0"/>
              <a:t>الإنكليزية </a:t>
            </a:r>
            <a:r>
              <a:rPr lang="ar-DZ" noProof="0" dirty="0"/>
              <a:t> فقط</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11</a:t>
            </a:fld>
            <a:endParaRPr lang="en-US" dirty="0"/>
          </a:p>
        </p:txBody>
      </p:sp>
      <p:sp>
        <p:nvSpPr>
          <p:cNvPr id="8" name="Footer Placeholder 5">
            <a:extLst>
              <a:ext uri="{FF2B5EF4-FFF2-40B4-BE49-F238E27FC236}">
                <a16:creationId xmlns:a16="http://schemas.microsoft.com/office/drawing/2014/main" id="{485AF105-1F83-42F5-8A45-0B50ACE3A6AE}"/>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20861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b="1" dirty="0"/>
              <a:t>قريباً: إصدار مذكرة تقنية حول </a:t>
            </a:r>
            <a:r>
              <a:rPr lang="en-US" b="1" dirty="0"/>
              <a:t>CORDEX</a:t>
            </a:r>
          </a:p>
          <a:p>
            <a:pPr marL="0" indent="0" algn="r" rtl="1">
              <a:buFont typeface="Arial" panose="020B0604020202020204" pitchFamily="34" charset="0"/>
              <a:buNone/>
            </a:pPr>
            <a:endParaRPr lang="en-US" b="1" dirty="0"/>
          </a:p>
          <a:p>
            <a:pPr marL="0" indent="0" algn="r" rtl="1">
              <a:buFont typeface="Arial" panose="020B0604020202020204" pitchFamily="34" charset="0"/>
              <a:buNone/>
            </a:pPr>
            <a:endParaRPr lang="en-US" b="1"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12</a:t>
            </a:fld>
            <a:endParaRPr lang="en-US" dirty="0"/>
          </a:p>
        </p:txBody>
      </p:sp>
      <p:sp>
        <p:nvSpPr>
          <p:cNvPr id="8" name="Footer Placeholder 5">
            <a:extLst>
              <a:ext uri="{FF2B5EF4-FFF2-40B4-BE49-F238E27FC236}">
                <a16:creationId xmlns:a16="http://schemas.microsoft.com/office/drawing/2014/main" id="{8885E246-DC6B-401A-A23A-5BA5DFC12831}"/>
              </a:ext>
            </a:extLst>
          </p:cNvPr>
          <p:cNvSpPr>
            <a:spLocks noGrp="1"/>
          </p:cNvSpPr>
          <p:nvPr>
            <p:ph type="ftr" sz="quarter" idx="4"/>
          </p:nvPr>
        </p:nvSpPr>
        <p:spPr>
          <a:xfrm>
            <a:off x="0" y="9130376"/>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05850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dirty="0">
                <a:solidFill>
                  <a:schemeClr val="tx1"/>
                </a:solidFill>
                <a:effectLst/>
                <a:latin typeface="+mn-lt"/>
                <a:ea typeface="+mn-ea"/>
                <a:cs typeface="+mn-cs"/>
              </a:rPr>
              <a:t>عقد بيانات </a:t>
            </a:r>
            <a:r>
              <a:rPr lang="en-US" sz="1200" b="1" kern="1200" dirty="0">
                <a:solidFill>
                  <a:schemeClr val="tx1"/>
                </a:solidFill>
                <a:effectLst/>
                <a:latin typeface="+mn-lt"/>
                <a:ea typeface="+mn-ea"/>
                <a:cs typeface="+mn-cs"/>
              </a:rPr>
              <a:t>CORDEX</a:t>
            </a:r>
            <a:r>
              <a:rPr lang="ar-LB" sz="1200" b="1" kern="1200" dirty="0">
                <a:solidFill>
                  <a:schemeClr val="tx1"/>
                </a:solidFill>
                <a:effectLst/>
                <a:latin typeface="+mn-lt"/>
                <a:ea typeface="+mn-ea"/>
                <a:cs typeface="+mn-cs"/>
              </a:rPr>
              <a:t> على منصة </a:t>
            </a:r>
            <a:r>
              <a:rPr lang="en-US" sz="1200" b="1" kern="1200" dirty="0">
                <a:solidFill>
                  <a:schemeClr val="tx1"/>
                </a:solidFill>
                <a:effectLst/>
                <a:latin typeface="+mn-lt"/>
                <a:ea typeface="+mn-ea"/>
                <a:cs typeface="+mn-cs"/>
              </a:rPr>
              <a:t>ESGF</a:t>
            </a: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تحتوي جميع العقد على مجموعات بيانات </a:t>
            </a:r>
            <a:r>
              <a:rPr lang="en-US" sz="1200" kern="1200" dirty="0">
                <a:solidFill>
                  <a:schemeClr val="tx1"/>
                </a:solidFill>
                <a:effectLst/>
                <a:latin typeface="+mn-lt"/>
                <a:ea typeface="+mn-ea"/>
                <a:cs typeface="+mn-cs"/>
              </a:rPr>
              <a:t>CORDEX</a:t>
            </a:r>
            <a:r>
              <a:rPr lang="ar-LB" sz="1200" kern="1200" dirty="0">
                <a:solidFill>
                  <a:schemeClr val="tx1"/>
                </a:solidFill>
                <a:effectLst/>
                <a:latin typeface="+mn-lt"/>
                <a:ea typeface="+mn-ea"/>
                <a:cs typeface="+mn-cs"/>
              </a:rPr>
              <a:t> نفسها</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تتوفر العديد من عقد البيانات للاستخدام. التفضيل الشخصي هو قاعدة بيانات </a:t>
            </a:r>
            <a:r>
              <a:rPr lang="en-US" sz="1200" kern="1200" dirty="0">
                <a:solidFill>
                  <a:schemeClr val="tx1"/>
                </a:solidFill>
                <a:effectLst/>
                <a:latin typeface="+mn-lt"/>
                <a:ea typeface="+mn-ea"/>
                <a:cs typeface="+mn-cs"/>
              </a:rPr>
              <a:t>SMHI</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13</a:t>
            </a:fld>
            <a:endParaRPr lang="en-US" dirty="0"/>
          </a:p>
        </p:txBody>
      </p:sp>
      <p:sp>
        <p:nvSpPr>
          <p:cNvPr id="8" name="Footer Placeholder 5">
            <a:extLst>
              <a:ext uri="{FF2B5EF4-FFF2-40B4-BE49-F238E27FC236}">
                <a16:creationId xmlns:a16="http://schemas.microsoft.com/office/drawing/2014/main" id="{624F6FFC-2CA5-4CB8-BB5A-76812DDEC981}"/>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705871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DZ" sz="1200" kern="1200" noProof="0" dirty="0">
                <a:solidFill>
                  <a:schemeClr val="tx1"/>
                </a:solidFill>
                <a:effectLst/>
                <a:latin typeface="+mn-lt"/>
                <a:ea typeface="+mn-ea"/>
                <a:cs typeface="+mn-cs"/>
              </a:rPr>
              <a:t>لاحظ ان رابط لبيانات CORDEX موجود يساراً أسفل الزاوية على الصفحة الرئيسية كما هو موضح بالشكل</a:t>
            </a:r>
          </a:p>
          <a:p>
            <a:pPr algn="r" rtl="1"/>
            <a:endParaRPr lang="ar-DZ" noProof="0"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14</a:t>
            </a:fld>
            <a:endParaRPr lang="en-US" dirty="0"/>
          </a:p>
        </p:txBody>
      </p:sp>
      <p:sp>
        <p:nvSpPr>
          <p:cNvPr id="8" name="Footer Placeholder 5">
            <a:extLst>
              <a:ext uri="{FF2B5EF4-FFF2-40B4-BE49-F238E27FC236}">
                <a16:creationId xmlns:a16="http://schemas.microsoft.com/office/drawing/2014/main" id="{A0C03A43-06A1-48BE-BBAF-238694C8AA66}"/>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748404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a:t>البحث عن البيانات</a:t>
            </a:r>
          </a:p>
          <a:p>
            <a:pPr algn="r" rtl="1"/>
            <a:endParaRPr lang="ar-LB" dirty="0"/>
          </a:p>
          <a:p>
            <a:pPr marL="171450" indent="-171450" algn="r" rtl="1">
              <a:buFont typeface="Arial" panose="020B0604020202020204" pitchFamily="34" charset="0"/>
              <a:buChar char="•"/>
            </a:pPr>
            <a:r>
              <a:rPr lang="ar-LB" dirty="0"/>
              <a:t>تتضمن وظيفة البحث عن البيانات بحثًا يدويًا بالإضافة إلى فلاتر لبحث</a:t>
            </a:r>
            <a:r>
              <a:rPr lang="en-US" dirty="0"/>
              <a:t> </a:t>
            </a:r>
            <a:r>
              <a:rPr lang="ar-LB" dirty="0"/>
              <a:t>البيانات</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15</a:t>
            </a:fld>
            <a:endParaRPr lang="en-US" dirty="0"/>
          </a:p>
        </p:txBody>
      </p:sp>
      <p:sp>
        <p:nvSpPr>
          <p:cNvPr id="8" name="Footer Placeholder 5">
            <a:extLst>
              <a:ext uri="{FF2B5EF4-FFF2-40B4-BE49-F238E27FC236}">
                <a16:creationId xmlns:a16="http://schemas.microsoft.com/office/drawing/2014/main" id="{D2DBCF1B-0B41-4AEB-8A94-361C1A221747}"/>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619789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dirty="0">
                <a:solidFill>
                  <a:schemeClr val="tx1"/>
                </a:solidFill>
                <a:effectLst/>
                <a:latin typeface="+mn-lt"/>
                <a:ea typeface="+mn-ea"/>
              </a:rPr>
              <a:t>فلاتر البحث عن البيانات</a:t>
            </a:r>
            <a:endParaRPr lang="en-US" sz="1200" b="1" kern="1200" dirty="0">
              <a:solidFill>
                <a:schemeClr val="tx1"/>
              </a:solidFill>
              <a:effectLst/>
              <a:latin typeface="+mn-lt"/>
              <a:ea typeface="+mn-ea"/>
            </a:endParaRPr>
          </a:p>
          <a:p>
            <a:pPr algn="r" rtl="1"/>
            <a:r>
              <a:rPr lang="en-US" sz="1200" kern="1200" dirty="0">
                <a:solidFill>
                  <a:schemeClr val="tx1"/>
                </a:solidFill>
                <a:effectLst/>
                <a:latin typeface="+mn-lt"/>
                <a:ea typeface="+mn-ea"/>
              </a:rPr>
              <a:t> </a:t>
            </a:r>
          </a:p>
          <a:p>
            <a:pPr marL="171450" indent="-171450" algn="r" rtl="1">
              <a:buFont typeface="Arial" panose="020B0604020202020204" pitchFamily="34" charset="0"/>
              <a:buChar char="•"/>
            </a:pPr>
            <a:r>
              <a:rPr lang="ar-LB" sz="1200" kern="1200" dirty="0">
                <a:solidFill>
                  <a:schemeClr val="tx1"/>
                </a:solidFill>
                <a:effectLst/>
                <a:latin typeface="+mn-lt"/>
                <a:ea typeface="+mn-ea"/>
              </a:rPr>
              <a:t>لأنه تم تحديد </a:t>
            </a:r>
            <a:r>
              <a:rPr lang="en-US" sz="1200" kern="1200" dirty="0">
                <a:solidFill>
                  <a:schemeClr val="tx1"/>
                </a:solidFill>
                <a:effectLst/>
                <a:latin typeface="+mn-lt"/>
                <a:ea typeface="+mn-ea"/>
              </a:rPr>
              <a:t>CORDEX</a:t>
            </a:r>
            <a:r>
              <a:rPr lang="ar-LB" sz="1200" kern="1200" dirty="0">
                <a:solidFill>
                  <a:schemeClr val="tx1"/>
                </a:solidFill>
                <a:effectLst/>
                <a:latin typeface="+mn-lt"/>
                <a:ea typeface="+mn-ea"/>
              </a:rPr>
              <a:t> في الصفحة الرئيسية ، سيتم سرد </a:t>
            </a:r>
            <a:r>
              <a:rPr lang="en-US" sz="1200" kern="1200" dirty="0">
                <a:solidFill>
                  <a:schemeClr val="tx1"/>
                </a:solidFill>
                <a:effectLst/>
                <a:latin typeface="+mn-lt"/>
                <a:ea typeface="+mn-ea"/>
              </a:rPr>
              <a:t>CORDEX</a:t>
            </a:r>
            <a:r>
              <a:rPr lang="ar-LB" sz="1200" kern="1200" dirty="0">
                <a:solidFill>
                  <a:schemeClr val="tx1"/>
                </a:solidFill>
                <a:effectLst/>
                <a:latin typeface="+mn-lt"/>
                <a:ea typeface="+mn-ea"/>
              </a:rPr>
              <a:t> فقط كخيار "</a:t>
            </a:r>
            <a:r>
              <a:rPr lang="en-US" sz="1200" kern="1200" dirty="0">
                <a:solidFill>
                  <a:schemeClr val="tx1"/>
                </a:solidFill>
                <a:effectLst/>
                <a:latin typeface="+mn-lt"/>
                <a:ea typeface="+mn-ea"/>
              </a:rPr>
              <a:t>project</a:t>
            </a:r>
            <a:r>
              <a:rPr lang="ar-LB" sz="1200" kern="1200" dirty="0">
                <a:solidFill>
                  <a:schemeClr val="tx1"/>
                </a:solidFill>
                <a:effectLst/>
                <a:latin typeface="+mn-lt"/>
                <a:ea typeface="+mn-ea"/>
              </a:rPr>
              <a:t>" </a:t>
            </a:r>
            <a:r>
              <a:rPr lang="en-US" sz="1200" kern="1200" dirty="0">
                <a:solidFill>
                  <a:schemeClr val="tx1"/>
                </a:solidFill>
                <a:effectLst/>
                <a:latin typeface="+mn-lt"/>
                <a:ea typeface="+mn-ea"/>
              </a:rPr>
              <a:t>) </a:t>
            </a:r>
            <a:r>
              <a:rPr lang="ar-LB" sz="1200" kern="1200" dirty="0">
                <a:solidFill>
                  <a:schemeClr val="tx1"/>
                </a:solidFill>
                <a:effectLst/>
                <a:latin typeface="+mn-lt"/>
                <a:ea typeface="+mn-ea"/>
              </a:rPr>
              <a:t>المشروع </a:t>
            </a:r>
            <a:r>
              <a:rPr lang="en-US" sz="1200" kern="1200" dirty="0">
                <a:solidFill>
                  <a:schemeClr val="tx1"/>
                </a:solidFill>
                <a:effectLst/>
                <a:latin typeface="+mn-lt"/>
                <a:ea typeface="+mn-ea"/>
              </a:rPr>
              <a:t>(</a:t>
            </a:r>
          </a:p>
          <a:p>
            <a:pPr marL="171450" indent="-171450" algn="r" rtl="1">
              <a:buFont typeface="Arial" panose="020B0604020202020204" pitchFamily="34" charset="0"/>
              <a:buChar char="•"/>
            </a:pPr>
            <a:endParaRPr lang="en-US" sz="1200" kern="1200" dirty="0">
              <a:solidFill>
                <a:schemeClr val="tx1"/>
              </a:solidFill>
              <a:effectLst/>
              <a:latin typeface="+mn-lt"/>
              <a:ea typeface="+mn-ea"/>
            </a:endParaRPr>
          </a:p>
          <a:p>
            <a:pPr marL="171450" indent="-171450" algn="r" rtl="1">
              <a:buFont typeface="Arial" panose="020B0604020202020204" pitchFamily="34" charset="0"/>
              <a:buChar char="•"/>
            </a:pPr>
            <a:r>
              <a:rPr lang="ar-LB" sz="1200" kern="1200" dirty="0">
                <a:solidFill>
                  <a:schemeClr val="tx1"/>
                </a:solidFill>
                <a:effectLst/>
                <a:latin typeface="+mn-lt"/>
                <a:ea typeface="+mn-ea"/>
              </a:rPr>
              <a:t>يشير الرقم إلى إجمالي مخرجات النمذجة المتاحة (بناءً على الفلاتر المحددة حاليًا)</a:t>
            </a:r>
            <a:endParaRPr lang="en-US" sz="1200" kern="1200" dirty="0">
              <a:solidFill>
                <a:schemeClr val="tx1"/>
              </a:solidFill>
              <a:effectLst/>
              <a:latin typeface="+mn-lt"/>
              <a:ea typeface="+mn-ea"/>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endParaRPr>
          </a:p>
          <a:p>
            <a:pPr marL="171450" indent="-171450" algn="r" rtl="1">
              <a:buFont typeface="Arial" panose="020B0604020202020204" pitchFamily="34" charset="0"/>
              <a:buChar char="•"/>
            </a:pPr>
            <a:r>
              <a:rPr lang="ar-LB" sz="1200" kern="1200" dirty="0">
                <a:solidFill>
                  <a:schemeClr val="tx1"/>
                </a:solidFill>
                <a:effectLst/>
                <a:latin typeface="+mn-lt"/>
                <a:ea typeface="+mn-ea"/>
              </a:rPr>
              <a:t>وبالمثل ، بالنسبة لبيانات </a:t>
            </a:r>
            <a:r>
              <a:rPr lang="en-US" sz="1200" kern="1200" dirty="0">
                <a:solidFill>
                  <a:schemeClr val="tx1"/>
                </a:solidFill>
                <a:effectLst/>
                <a:latin typeface="+mn-lt"/>
                <a:ea typeface="+mn-ea"/>
              </a:rPr>
              <a:t>CORDEX</a:t>
            </a:r>
            <a:r>
              <a:rPr lang="ar-LB" sz="1200" kern="1200" dirty="0">
                <a:solidFill>
                  <a:schemeClr val="tx1"/>
                </a:solidFill>
                <a:effectLst/>
                <a:latin typeface="+mn-lt"/>
                <a:ea typeface="+mn-ea"/>
              </a:rPr>
              <a:t> ، ضمن "</a:t>
            </a:r>
            <a:r>
              <a:rPr lang="en-US" sz="1200" kern="1200" dirty="0">
                <a:solidFill>
                  <a:schemeClr val="tx1"/>
                </a:solidFill>
                <a:effectLst/>
                <a:latin typeface="+mn-lt"/>
                <a:ea typeface="+mn-ea"/>
              </a:rPr>
              <a:t>product</a:t>
            </a:r>
            <a:r>
              <a:rPr lang="ar-LB" sz="1200" kern="1200" dirty="0">
                <a:solidFill>
                  <a:schemeClr val="tx1"/>
                </a:solidFill>
                <a:effectLst/>
                <a:latin typeface="+mn-lt"/>
                <a:ea typeface="+mn-ea"/>
              </a:rPr>
              <a:t>" </a:t>
            </a:r>
            <a:r>
              <a:rPr lang="en-US" sz="1200" kern="1200" dirty="0">
                <a:solidFill>
                  <a:schemeClr val="tx1"/>
                </a:solidFill>
                <a:effectLst/>
                <a:latin typeface="+mn-lt"/>
                <a:ea typeface="+mn-ea"/>
              </a:rPr>
              <a:t>)</a:t>
            </a:r>
            <a:r>
              <a:rPr lang="ar-LB" sz="1200" kern="1200" dirty="0">
                <a:solidFill>
                  <a:schemeClr val="tx1"/>
                </a:solidFill>
                <a:effectLst/>
                <a:latin typeface="+mn-lt"/>
                <a:ea typeface="+mn-ea"/>
              </a:rPr>
              <a:t>المنتج</a:t>
            </a:r>
            <a:r>
              <a:rPr lang="en-US" sz="1200" kern="1200" dirty="0">
                <a:solidFill>
                  <a:schemeClr val="tx1"/>
                </a:solidFill>
                <a:effectLst/>
                <a:latin typeface="+mn-lt"/>
                <a:ea typeface="+mn-ea"/>
              </a:rPr>
              <a:t>(</a:t>
            </a:r>
            <a:r>
              <a:rPr lang="ar-LB" sz="1200" kern="1200" dirty="0">
                <a:solidFill>
                  <a:schemeClr val="tx1"/>
                </a:solidFill>
                <a:effectLst/>
                <a:latin typeface="+mn-lt"/>
                <a:ea typeface="+mn-ea"/>
              </a:rPr>
              <a:t>، سيكون هناك خيار واحد فقط: "</a:t>
            </a:r>
            <a:r>
              <a:rPr lang="en-US" sz="1200" kern="1200" dirty="0">
                <a:solidFill>
                  <a:schemeClr val="tx1"/>
                </a:solidFill>
                <a:effectLst/>
                <a:latin typeface="+mn-lt"/>
                <a:ea typeface="+mn-ea"/>
              </a:rPr>
              <a:t>output</a:t>
            </a:r>
            <a:r>
              <a:rPr lang="ar-LB" sz="1200" kern="1200" dirty="0">
                <a:solidFill>
                  <a:schemeClr val="tx1"/>
                </a:solidFill>
                <a:effectLst/>
                <a:latin typeface="+mn-lt"/>
                <a:ea typeface="+mn-ea"/>
              </a:rPr>
              <a:t>“</a:t>
            </a:r>
            <a:r>
              <a:rPr lang="en-US" sz="1200" kern="1200" dirty="0">
                <a:solidFill>
                  <a:schemeClr val="tx1"/>
                </a:solidFill>
                <a:effectLst/>
                <a:latin typeface="+mn-lt"/>
                <a:ea typeface="+mn-ea"/>
              </a:rPr>
              <a:t>     </a:t>
            </a:r>
            <a:r>
              <a:rPr lang="ar-LB" sz="1200" kern="1200" dirty="0">
                <a:solidFill>
                  <a:schemeClr val="tx1"/>
                </a:solidFill>
                <a:effectLst/>
                <a:latin typeface="+mn-lt"/>
                <a:ea typeface="+mn-ea"/>
              </a:rPr>
              <a:t> </a:t>
            </a:r>
            <a:r>
              <a:rPr lang="en-US" sz="1200" kern="1200" dirty="0">
                <a:solidFill>
                  <a:schemeClr val="tx1"/>
                </a:solidFill>
                <a:effectLst/>
                <a:latin typeface="+mn-lt"/>
                <a:ea typeface="+mn-ea"/>
              </a:rPr>
              <a:t>) </a:t>
            </a:r>
            <a:r>
              <a:rPr lang="ar-LB" sz="1200" kern="1200" dirty="0">
                <a:solidFill>
                  <a:schemeClr val="tx1"/>
                </a:solidFill>
                <a:effectLst/>
                <a:latin typeface="+mn-lt"/>
                <a:ea typeface="+mn-ea"/>
              </a:rPr>
              <a:t>الإخراج </a:t>
            </a:r>
            <a:r>
              <a:rPr lang="en-US" sz="1200" kern="1200" dirty="0">
                <a:solidFill>
                  <a:schemeClr val="tx1"/>
                </a:solidFill>
                <a:effectLst/>
                <a:latin typeface="+mn-lt"/>
                <a:ea typeface="+mn-ea"/>
              </a:rPr>
              <a:t>(</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16</a:t>
            </a:fld>
            <a:endParaRPr lang="en-US" dirty="0"/>
          </a:p>
        </p:txBody>
      </p:sp>
      <p:sp>
        <p:nvSpPr>
          <p:cNvPr id="8" name="Footer Placeholder 5">
            <a:extLst>
              <a:ext uri="{FF2B5EF4-FFF2-40B4-BE49-F238E27FC236}">
                <a16:creationId xmlns:a16="http://schemas.microsoft.com/office/drawing/2014/main" id="{7DAF7C96-0C64-4C30-A1AC-032BC451B610}"/>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20713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200" b="1" kern="1200" dirty="0">
                <a:solidFill>
                  <a:schemeClr val="tx1"/>
                </a:solidFill>
                <a:effectLst/>
                <a:latin typeface="+mn-lt"/>
                <a:ea typeface="+mn-ea"/>
                <a:cs typeface="+mn-cs"/>
              </a:rPr>
              <a:t>فلاتر البحث عن البيانات: النطاق</a:t>
            </a:r>
            <a:endParaRPr lang="en-US" sz="1200" b="1" kern="1200" dirty="0">
              <a:solidFill>
                <a:schemeClr val="tx1"/>
              </a:solidFill>
              <a:effectLst/>
              <a:latin typeface="+mn-lt"/>
              <a:ea typeface="+mn-ea"/>
              <a:cs typeface="+mn-cs"/>
            </a:endParaRPr>
          </a:p>
          <a:p>
            <a:pPr algn="r" rtl="1"/>
            <a:endParaRPr lang="en-US" dirty="0"/>
          </a:p>
          <a:p>
            <a:pPr marL="171450" indent="-171450" algn="r" rtl="1">
              <a:buFont typeface="Arial" panose="020B0604020202020204" pitchFamily="34" charset="0"/>
              <a:buChar char="•"/>
            </a:pPr>
            <a:r>
              <a:rPr lang="ar-LB" dirty="0"/>
              <a:t>اختصار النطاق متبوعًا بالدقة المكانية</a:t>
            </a:r>
            <a:endParaRPr lang="en-US" dirty="0"/>
          </a:p>
          <a:p>
            <a:pPr algn="r" rtl="1"/>
            <a:endParaRPr lang="ar-LB" dirty="0"/>
          </a:p>
          <a:p>
            <a:pPr marL="628650" lvl="1" indent="-171450" algn="r" rtl="1">
              <a:buFont typeface="Courier New" panose="02070309020205020404" pitchFamily="49" charset="0"/>
              <a:buChar char="o"/>
            </a:pPr>
            <a:r>
              <a:rPr lang="ar-LB" dirty="0"/>
              <a:t>11: 0.11 درجة (~ 12.5 كم)</a:t>
            </a:r>
          </a:p>
          <a:p>
            <a:pPr marL="628650" lvl="1" indent="-171450" algn="r" rtl="1">
              <a:buFont typeface="Courier New" panose="02070309020205020404" pitchFamily="49" charset="0"/>
              <a:buChar char="o"/>
            </a:pPr>
            <a:r>
              <a:rPr lang="ar-LB" dirty="0"/>
              <a:t>22: 0.22 درجة (~ 25 كم)</a:t>
            </a:r>
          </a:p>
          <a:p>
            <a:pPr marL="628650" lvl="1" indent="-171450" algn="r" rtl="1">
              <a:buFont typeface="Courier New" panose="02070309020205020404" pitchFamily="49" charset="0"/>
              <a:buChar char="o"/>
            </a:pPr>
            <a:r>
              <a:rPr lang="ar-LB" dirty="0"/>
              <a:t>44: 0.44 درجة (~ 25 كم)</a:t>
            </a:r>
            <a:endParaRPr lang="en-US" dirty="0"/>
          </a:p>
          <a:p>
            <a:pPr algn="r" rtl="1"/>
            <a:endParaRPr lang="en-US" dirty="0"/>
          </a:p>
          <a:p>
            <a:pPr marL="171450" indent="-171450" algn="r" rtl="1">
              <a:buFont typeface="Arial" panose="020B0604020202020204" pitchFamily="34" charset="0"/>
              <a:buChar char="•"/>
            </a:pPr>
            <a:r>
              <a:rPr lang="ar-DZ" sz="1200" kern="1200" noProof="0" dirty="0">
                <a:solidFill>
                  <a:schemeClr val="tx1"/>
                </a:solidFill>
                <a:effectLst/>
                <a:latin typeface="+mn-lt"/>
                <a:ea typeface="+mn-ea"/>
                <a:cs typeface="+mn-cs"/>
              </a:rPr>
              <a:t>تقع النطاقات التي لا تتبعها i في شبكة حسابية أصلية (قد تختلف عن خطوط العرض / خطوط الطول التقليدية)</a:t>
            </a:r>
          </a:p>
          <a:p>
            <a:pPr algn="r" rtl="1"/>
            <a:r>
              <a:rPr lang="ar-DZ" sz="1200" kern="1200" noProof="0" dirty="0">
                <a:solidFill>
                  <a:schemeClr val="tx1"/>
                </a:solidFill>
                <a:effectLst/>
                <a:latin typeface="+mn-lt"/>
                <a:ea typeface="+mn-ea"/>
                <a:cs typeface="+mn-cs"/>
              </a:rPr>
              <a:t>إضافة i أمام النطاق  يدل على أن خطوط العرض / خطوط الطول تقليدية</a:t>
            </a:r>
            <a:r>
              <a:rPr lang="en-US" sz="1200" kern="1200" noProof="0" dirty="0">
                <a:solidFill>
                  <a:schemeClr val="tx1"/>
                </a:solidFill>
                <a:effectLst/>
                <a:latin typeface="+mn-lt"/>
                <a:ea typeface="+mn-ea"/>
                <a:cs typeface="+mn-cs"/>
              </a:rPr>
              <a:t> </a:t>
            </a:r>
            <a:r>
              <a:rPr lang="ar-DZ" sz="1200" kern="1200" noProof="0" dirty="0">
                <a:solidFill>
                  <a:schemeClr val="tx1"/>
                </a:solidFill>
                <a:effectLst/>
                <a:latin typeface="+mn-lt"/>
                <a:ea typeface="+mn-ea"/>
                <a:cs typeface="+mn-cs"/>
              </a:rPr>
              <a:t>(غالبًا ما تكون متاحة للبيانات الشهرية والموسمية فقط)</a:t>
            </a:r>
          </a:p>
          <a:p>
            <a:pPr algn="r" rtl="1"/>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17</a:t>
            </a:fld>
            <a:endParaRPr lang="en-US" dirty="0"/>
          </a:p>
        </p:txBody>
      </p:sp>
      <p:sp>
        <p:nvSpPr>
          <p:cNvPr id="8" name="Footer Placeholder 5">
            <a:extLst>
              <a:ext uri="{FF2B5EF4-FFF2-40B4-BE49-F238E27FC236}">
                <a16:creationId xmlns:a16="http://schemas.microsoft.com/office/drawing/2014/main" id="{F084424A-9E35-4215-9ECB-373B554B7C7D}"/>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162453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مقارنة النطاقات</a:t>
            </a:r>
            <a:endParaRPr lang="en-US" sz="1200" b="1"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يعتمد النطاق</a:t>
            </a:r>
            <a:r>
              <a:rPr lang="en-US" sz="1200" kern="1200" dirty="0">
                <a:solidFill>
                  <a:schemeClr val="tx1"/>
                </a:solidFill>
                <a:effectLst/>
                <a:latin typeface="+mn-lt"/>
                <a:ea typeface="+mn-ea"/>
                <a:cs typeface="+mn-cs"/>
              </a:rPr>
              <a:t>EUR-11</a:t>
            </a:r>
            <a:r>
              <a:rPr lang="ar-SA" sz="1200" kern="1200" dirty="0">
                <a:solidFill>
                  <a:schemeClr val="tx1"/>
                </a:solidFill>
                <a:effectLst/>
                <a:latin typeface="+mn-lt"/>
                <a:ea typeface="+mn-ea"/>
                <a:cs typeface="+mn-cs"/>
              </a:rPr>
              <a:t> على نطاق مدور لأغراض حسابية. الإحداثيات هي </a:t>
            </a:r>
            <a:r>
              <a:rPr lang="en-US" sz="1200" kern="1200" dirty="0" err="1">
                <a:solidFill>
                  <a:schemeClr val="tx1"/>
                </a:solidFill>
                <a:effectLst/>
                <a:latin typeface="+mn-lt"/>
                <a:ea typeface="+mn-ea"/>
                <a:cs typeface="+mn-cs"/>
              </a:rPr>
              <a:t>rlon</a:t>
            </a:r>
            <a:r>
              <a:rPr lang="ar-SA" sz="1200" kern="1200" dirty="0">
                <a:solidFill>
                  <a:schemeClr val="tx1"/>
                </a:solidFill>
                <a:effectLst/>
                <a:latin typeface="+mn-lt"/>
                <a:ea typeface="+mn-ea"/>
                <a:cs typeface="+mn-cs"/>
              </a:rPr>
              <a:t> و </a:t>
            </a:r>
            <a:r>
              <a:rPr lang="en-US" sz="1200" kern="1200" dirty="0" err="1">
                <a:solidFill>
                  <a:schemeClr val="tx1"/>
                </a:solidFill>
                <a:effectLst/>
                <a:latin typeface="+mn-lt"/>
                <a:ea typeface="+mn-ea"/>
                <a:cs typeface="+mn-cs"/>
              </a:rPr>
              <a:t>rlat</a:t>
            </a:r>
            <a:r>
              <a:rPr lang="ar-SA" sz="1200" kern="1200" dirty="0">
                <a:solidFill>
                  <a:schemeClr val="tx1"/>
                </a:solidFill>
                <a:effectLst/>
                <a:latin typeface="+mn-lt"/>
                <a:ea typeface="+mn-ea"/>
                <a:cs typeface="+mn-cs"/>
              </a:rPr>
              <a:t> بدلاً من خط الطول (</a:t>
            </a:r>
            <a:r>
              <a:rPr lang="en-US" sz="1200" kern="1200" dirty="0" err="1">
                <a:solidFill>
                  <a:schemeClr val="tx1"/>
                </a:solidFill>
                <a:effectLst/>
                <a:latin typeface="+mn-lt"/>
                <a:ea typeface="+mn-ea"/>
                <a:cs typeface="+mn-cs"/>
              </a:rPr>
              <a:t>lon</a:t>
            </a:r>
            <a:r>
              <a:rPr lang="ar-SA" sz="1200" kern="1200" dirty="0">
                <a:solidFill>
                  <a:schemeClr val="tx1"/>
                </a:solidFill>
                <a:effectLst/>
                <a:latin typeface="+mn-lt"/>
                <a:ea typeface="+mn-ea"/>
                <a:cs typeface="+mn-cs"/>
              </a:rPr>
              <a:t>) وخط العرض (</a:t>
            </a:r>
            <a:r>
              <a:rPr lang="en-US" sz="1200" kern="1200" dirty="0" err="1">
                <a:solidFill>
                  <a:schemeClr val="tx1"/>
                </a:solidFill>
                <a:effectLst/>
                <a:latin typeface="+mn-lt"/>
                <a:ea typeface="+mn-ea"/>
                <a:cs typeface="+mn-cs"/>
              </a:rPr>
              <a:t>lat</a:t>
            </a:r>
            <a:r>
              <a:rPr lang="ar-SA" sz="1200" kern="1200" dirty="0">
                <a:solidFill>
                  <a:schemeClr val="tx1"/>
                </a:solidFill>
                <a:effectLst/>
                <a:latin typeface="+mn-lt"/>
                <a:ea typeface="+mn-ea"/>
                <a:cs typeface="+mn-cs"/>
              </a:rPr>
              <a:t>). وبالتالي ، فإن الملف النقطي الناتج يكون في إسقاط مختلف عن ملف الشكل الخلفي (الموجود في </a:t>
            </a:r>
            <a:r>
              <a:rPr lang="en-US" sz="1200" kern="1200" dirty="0">
                <a:solidFill>
                  <a:schemeClr val="tx1"/>
                </a:solidFill>
                <a:effectLst/>
                <a:latin typeface="+mn-lt"/>
                <a:ea typeface="+mn-ea"/>
                <a:cs typeface="+mn-cs"/>
              </a:rPr>
              <a:t>WGS84</a:t>
            </a:r>
            <a:r>
              <a:rPr lang="ar-SA"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18</a:t>
            </a:fld>
            <a:endParaRPr lang="en-US" dirty="0"/>
          </a:p>
        </p:txBody>
      </p:sp>
      <p:sp>
        <p:nvSpPr>
          <p:cNvPr id="8" name="Footer Placeholder 5">
            <a:extLst>
              <a:ext uri="{FF2B5EF4-FFF2-40B4-BE49-F238E27FC236}">
                <a16:creationId xmlns:a16="http://schemas.microsoft.com/office/drawing/2014/main" id="{92613A3F-37C0-4F73-8B68-4DC820B1AF72}"/>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060851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1200" b="1" kern="1200" dirty="0">
                <a:solidFill>
                  <a:schemeClr val="tx1"/>
                </a:solidFill>
                <a:effectLst/>
                <a:latin typeface="+mn-lt"/>
                <a:ea typeface="+mn-ea"/>
                <a:cs typeface="+mn-cs"/>
              </a:rPr>
              <a:t>مقارنة النطاقات</a:t>
            </a:r>
            <a:endParaRPr lang="en-US" sz="1200" b="1" kern="1200" dirty="0">
              <a:solidFill>
                <a:schemeClr val="tx1"/>
              </a:solidFill>
              <a:effectLst/>
              <a:latin typeface="+mn-lt"/>
              <a:ea typeface="+mn-ea"/>
              <a:cs typeface="+mn-cs"/>
            </a:endParaRPr>
          </a:p>
          <a:p>
            <a:pPr algn="r" rtl="1"/>
            <a:endParaRPr lang="en-US"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kern="1200" dirty="0">
                <a:solidFill>
                  <a:schemeClr val="tx1"/>
                </a:solidFill>
                <a:effectLst/>
                <a:latin typeface="+mn-lt"/>
                <a:ea typeface="+mn-ea"/>
                <a:cs typeface="+mn-cs"/>
              </a:rPr>
              <a:t>بالنسبة إلى نطاق </a:t>
            </a:r>
            <a:r>
              <a:rPr lang="en-US" sz="1200" kern="1200" dirty="0">
                <a:solidFill>
                  <a:schemeClr val="tx1"/>
                </a:solidFill>
                <a:effectLst/>
                <a:latin typeface="+mn-lt"/>
                <a:ea typeface="+mn-ea"/>
                <a:cs typeface="+mn-cs"/>
              </a:rPr>
              <a:t>MNA </a:t>
            </a:r>
            <a:r>
              <a:rPr lang="ar-SA" sz="1200" kern="1200" dirty="0">
                <a:solidFill>
                  <a:schemeClr val="tx1"/>
                </a:solidFill>
                <a:effectLst/>
                <a:latin typeface="+mn-lt"/>
                <a:ea typeface="+mn-ea"/>
                <a:cs typeface="+mn-cs"/>
              </a:rPr>
              <a:t> ، تكون الإحداثيات الحسابية المدورة وإحداثيات الطول والعرض التقليدية هي نفسها تقريبًا</a:t>
            </a:r>
            <a:endParaRPr lang="en-US" sz="1200" kern="1200" dirty="0">
              <a:solidFill>
                <a:schemeClr val="tx1"/>
              </a:solidFill>
              <a:effectLst/>
              <a:latin typeface="+mn-lt"/>
              <a:ea typeface="+mn-ea"/>
              <a:cs typeface="+mn-cs"/>
            </a:endParaRPr>
          </a:p>
          <a:p>
            <a:pPr algn="r" rtl="1"/>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19</a:t>
            </a:fld>
            <a:endParaRPr lang="en-US" dirty="0"/>
          </a:p>
        </p:txBody>
      </p:sp>
      <p:sp>
        <p:nvSpPr>
          <p:cNvPr id="8" name="Footer Placeholder 5">
            <a:extLst>
              <a:ext uri="{FF2B5EF4-FFF2-40B4-BE49-F238E27FC236}">
                <a16:creationId xmlns:a16="http://schemas.microsoft.com/office/drawing/2014/main" id="{72E4EC25-2DEE-4DD9-825C-73BE8A46DE82}"/>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554622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سلسلة ندوات ريكار عبر الانترنت</a:t>
            </a:r>
            <a:endParaRPr lang="en-US" sz="1200" b="1"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SA" sz="1200" kern="1200" dirty="0">
                <a:solidFill>
                  <a:schemeClr val="tx1"/>
                </a:solidFill>
                <a:effectLst/>
                <a:latin typeface="+mn-lt"/>
                <a:ea typeface="+mn-ea"/>
                <a:cs typeface="+mn-cs"/>
              </a:rPr>
              <a:t>الوحدة 1 – تقديم مجموعات بيانات ريكار الناتجة عن النمذجة </a:t>
            </a:r>
            <a:r>
              <a:rPr lang="ar-SA" dirty="0"/>
              <a:t>المناخية الإقليمية </a:t>
            </a:r>
            <a:r>
              <a:rPr lang="ar-SA" sz="1200" kern="1200" dirty="0">
                <a:solidFill>
                  <a:schemeClr val="tx1"/>
                </a:solidFill>
                <a:effectLst/>
                <a:latin typeface="+mn-lt"/>
                <a:ea typeface="+mn-ea"/>
                <a:cs typeface="+mn-cs"/>
              </a:rPr>
              <a:t>و النمذجة الهيدرولوجية الإقليمية</a:t>
            </a:r>
            <a:endParaRPr lang="en-US" sz="1200" kern="1200" dirty="0">
              <a:solidFill>
                <a:schemeClr val="tx1"/>
              </a:solidFill>
              <a:effectLst/>
              <a:latin typeface="+mn-lt"/>
              <a:ea typeface="+mn-ea"/>
              <a:cs typeface="+mn-cs"/>
            </a:endParaRPr>
          </a:p>
          <a:p>
            <a:pPr lvl="0" algn="r" rtl="1"/>
            <a:endParaRPr lang="en-US" sz="1200"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SA" sz="1200" kern="1200" dirty="0">
                <a:solidFill>
                  <a:schemeClr val="tx1"/>
                </a:solidFill>
                <a:effectLst/>
                <a:latin typeface="+mn-lt"/>
                <a:ea typeface="+mn-ea"/>
                <a:cs typeface="+mn-cs"/>
              </a:rPr>
              <a:t>الوحدة 2- عرض مجموعات بيانات النمذجة المناخية الإقليمية بصيغة </a:t>
            </a:r>
            <a:r>
              <a:rPr lang="en-US" sz="1200" kern="1200" dirty="0">
                <a:solidFill>
                  <a:schemeClr val="tx1"/>
                </a:solidFill>
                <a:effectLst/>
                <a:latin typeface="+mn-lt"/>
                <a:ea typeface="+mn-ea"/>
                <a:cs typeface="+mn-cs"/>
              </a:rPr>
              <a:t>NetCDF </a:t>
            </a:r>
            <a:r>
              <a:rPr lang="ar-SA" sz="1200" kern="1200" dirty="0">
                <a:solidFill>
                  <a:schemeClr val="tx1"/>
                </a:solidFill>
                <a:effectLst/>
                <a:latin typeface="+mn-lt"/>
                <a:ea typeface="+mn-ea"/>
                <a:cs typeface="+mn-cs"/>
              </a:rPr>
              <a:t>في نظم المعلومات الجغرافية</a:t>
            </a:r>
            <a:endParaRPr lang="en-US" sz="1200" kern="1200" dirty="0">
              <a:solidFill>
                <a:schemeClr val="tx1"/>
              </a:solidFill>
              <a:effectLst/>
              <a:latin typeface="+mn-lt"/>
              <a:ea typeface="+mn-ea"/>
              <a:cs typeface="+mn-cs"/>
            </a:endParaRPr>
          </a:p>
          <a:p>
            <a:pPr lvl="0" algn="r" rtl="1"/>
            <a:endParaRPr lang="en-US" sz="1200"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SA" sz="1200" kern="1200" dirty="0">
                <a:solidFill>
                  <a:schemeClr val="tx1"/>
                </a:solidFill>
                <a:effectLst/>
                <a:latin typeface="+mn-lt"/>
                <a:ea typeface="+mn-ea"/>
                <a:cs typeface="+mn-cs"/>
              </a:rPr>
              <a:t>الوحدة 3- استخراج البيانات الجدولية من الملفات المناخية بصيغة </a:t>
            </a:r>
            <a:r>
              <a:rPr lang="en-US" sz="1200" kern="1200" dirty="0">
                <a:solidFill>
                  <a:schemeClr val="tx1"/>
                </a:solidFill>
                <a:effectLst/>
                <a:latin typeface="+mn-lt"/>
                <a:ea typeface="+mn-ea"/>
                <a:cs typeface="+mn-cs"/>
              </a:rPr>
              <a:t>NetCDF </a:t>
            </a:r>
            <a:r>
              <a:rPr lang="ar-SA" sz="1200" kern="1200" dirty="0">
                <a:solidFill>
                  <a:schemeClr val="tx1"/>
                </a:solidFill>
                <a:effectLst/>
                <a:latin typeface="+mn-lt"/>
                <a:ea typeface="+mn-ea"/>
                <a:cs typeface="+mn-cs"/>
              </a:rPr>
              <a:t>لاستخدامها في النماذج والتطبيقات الأخرى</a:t>
            </a:r>
            <a:endParaRPr lang="en-US" sz="1200" kern="1200" dirty="0">
              <a:solidFill>
                <a:schemeClr val="tx1"/>
              </a:solidFill>
              <a:effectLst/>
              <a:latin typeface="+mn-lt"/>
              <a:ea typeface="+mn-ea"/>
              <a:cs typeface="+mn-cs"/>
            </a:endParaRPr>
          </a:p>
          <a:p>
            <a:pPr lvl="0" algn="r" rtl="1"/>
            <a:endParaRPr lang="en-US" sz="1200"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SA" sz="1200" kern="1200" dirty="0">
                <a:solidFill>
                  <a:schemeClr val="tx1"/>
                </a:solidFill>
                <a:effectLst/>
                <a:latin typeface="+mn-lt"/>
                <a:ea typeface="+mn-ea"/>
                <a:cs typeface="+mn-cs"/>
              </a:rPr>
              <a:t>الوحدة 4- إنشاء مجموعة لإسقاطات النمذجة المناخية الإقليمية باستخدام نظم المعلومات الجغرافية ومؤشرات الظواهر المناخية المتطرفة</a:t>
            </a:r>
            <a:endParaRPr lang="en-US" sz="1200" kern="1200" dirty="0">
              <a:solidFill>
                <a:schemeClr val="tx1"/>
              </a:solidFill>
              <a:effectLst/>
              <a:latin typeface="+mn-lt"/>
              <a:ea typeface="+mn-ea"/>
              <a:cs typeface="+mn-cs"/>
            </a:endParaRPr>
          </a:p>
          <a:p>
            <a:pPr lvl="0" algn="r" rtl="1"/>
            <a:endParaRPr lang="en-US" sz="1200"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SA" sz="1200" kern="1200" dirty="0">
                <a:solidFill>
                  <a:schemeClr val="tx1"/>
                </a:solidFill>
                <a:effectLst/>
                <a:latin typeface="+mn-lt"/>
                <a:ea typeface="+mn-ea"/>
                <a:cs typeface="+mn-cs"/>
              </a:rPr>
              <a:t>الوحدة 5- الوصول إلى مجموعات البيانات المناخية العالمية والإقليمية والمنصات ذات الصلة</a:t>
            </a:r>
            <a:endParaRPr lang="en-US" sz="1200" kern="1200" dirty="0">
              <a:solidFill>
                <a:schemeClr val="tx1"/>
              </a:solidFill>
              <a:effectLst/>
              <a:latin typeface="+mn-lt"/>
              <a:ea typeface="+mn-ea"/>
              <a:cs typeface="+mn-cs"/>
            </a:endParaRPr>
          </a:p>
          <a:p>
            <a:pPr lvl="0" algn="r" rtl="1"/>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الوحدة 6- منهجية التقييم المتكامل لقابلية التأثر المتبعة في ريكار</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2A2BB7-44E0-432B-87C8-060107797DD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ate Placeholder 4">
            <a:extLst>
              <a:ext uri="{FF2B5EF4-FFF2-40B4-BE49-F238E27FC236}">
                <a16:creationId xmlns:a16="http://schemas.microsoft.com/office/drawing/2014/main" id="{BF5A8626-242B-4614-BDCF-3001885A4699}"/>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8 July 2020</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Header Placeholder 6">
            <a:extLst>
              <a:ext uri="{FF2B5EF4-FFF2-40B4-BE49-F238E27FC236}">
                <a16:creationId xmlns:a16="http://schemas.microsoft.com/office/drawing/2014/main" id="{30B9E2CE-7606-4E3F-88CE-A8039EBBFCB4}"/>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RICCAR Webinar Series – Module 2</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Footer Placeholder 5">
            <a:extLst>
              <a:ext uri="{FF2B5EF4-FFF2-40B4-BE49-F238E27FC236}">
                <a16:creationId xmlns:a16="http://schemas.microsoft.com/office/drawing/2014/main" id="{352B7536-3518-4A26-A1AF-6ADFD5A4AC8F}"/>
              </a:ext>
            </a:extLst>
          </p:cNvPr>
          <p:cNvSpPr>
            <a:spLocks noGrp="1"/>
          </p:cNvSpPr>
          <p:nvPr>
            <p:ph type="ftr" sz="quarter" idx="4"/>
          </p:nvPr>
        </p:nvSpPr>
        <p:spPr>
          <a:xfrm>
            <a:off x="0" y="9377316"/>
            <a:ext cx="2889938" cy="493633"/>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www.riccar.org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www.unescwa.org</a:t>
            </a:r>
          </a:p>
        </p:txBody>
      </p:sp>
    </p:spTree>
    <p:extLst>
      <p:ext uri="{BB962C8B-B14F-4D97-AF65-F5344CB8AC3E}">
        <p14:creationId xmlns:p14="http://schemas.microsoft.com/office/powerpoint/2010/main" val="3766155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تحويل الشبكة من المدورة إلى التقليدية</a:t>
            </a:r>
            <a:endParaRPr lang="en-US" sz="1200" b="1" kern="1200" dirty="0">
              <a:solidFill>
                <a:schemeClr val="tx1"/>
              </a:solidFill>
              <a:effectLst/>
              <a:latin typeface="+mn-lt"/>
              <a:ea typeface="+mn-ea"/>
              <a:cs typeface="+mn-cs"/>
            </a:endParaRPr>
          </a:p>
          <a:p>
            <a:pPr algn="r" rtl="1"/>
            <a:r>
              <a:rPr lang="en-US" sz="1200" b="1"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يمكن تحويل إحداثيات موقع نقطة باستخدام أداة مجانية معروضة في الشريحة</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يتطلب تحويل </a:t>
            </a:r>
            <a:r>
              <a:rPr lang="en-US" sz="1200" kern="1200" dirty="0" err="1">
                <a:solidFill>
                  <a:schemeClr val="tx1"/>
                </a:solidFill>
                <a:effectLst/>
                <a:latin typeface="+mn-lt"/>
                <a:ea typeface="+mn-ea"/>
                <a:cs typeface="+mn-cs"/>
              </a:rPr>
              <a:t>NetCDF</a:t>
            </a:r>
            <a:r>
              <a:rPr lang="ar-SA" sz="1200" kern="1200" dirty="0">
                <a:solidFill>
                  <a:schemeClr val="tx1"/>
                </a:solidFill>
                <a:effectLst/>
                <a:latin typeface="+mn-lt"/>
                <a:ea typeface="+mn-ea"/>
                <a:cs typeface="+mn-cs"/>
              </a:rPr>
              <a:t> بالكامل (أو بيانات نقطية </a:t>
            </a:r>
            <a:r>
              <a:rPr lang="en-US" sz="1200" kern="1200" dirty="0">
                <a:solidFill>
                  <a:schemeClr val="tx1"/>
                </a:solidFill>
                <a:effectLst/>
                <a:latin typeface="+mn-lt"/>
                <a:ea typeface="+mn-ea"/>
                <a:cs typeface="+mn-cs"/>
              </a:rPr>
              <a:t>raster</a:t>
            </a:r>
            <a:r>
              <a:rPr lang="ar-SA" sz="1200" kern="1200" dirty="0">
                <a:solidFill>
                  <a:schemeClr val="tx1"/>
                </a:solidFill>
                <a:effectLst/>
                <a:latin typeface="+mn-lt"/>
                <a:ea typeface="+mn-ea"/>
                <a:cs typeface="+mn-cs"/>
              </a:rPr>
              <a:t>) برنامج </a:t>
            </a:r>
            <a:r>
              <a:rPr lang="en-US" sz="1200" kern="1200" dirty="0" err="1">
                <a:solidFill>
                  <a:schemeClr val="tx1"/>
                </a:solidFill>
                <a:effectLst/>
                <a:latin typeface="+mn-lt"/>
                <a:ea typeface="+mn-ea"/>
                <a:cs typeface="+mn-cs"/>
              </a:rPr>
              <a:t>MatLab</a:t>
            </a:r>
            <a:r>
              <a:rPr lang="ar-SA" sz="1200" kern="1200" dirty="0">
                <a:solidFill>
                  <a:schemeClr val="tx1"/>
                </a:solidFill>
                <a:effectLst/>
                <a:latin typeface="+mn-lt"/>
                <a:ea typeface="+mn-ea"/>
                <a:cs typeface="+mn-cs"/>
              </a:rPr>
              <a:t> أو برنامج ملكية من </a:t>
            </a:r>
            <a:r>
              <a:rPr lang="en-US" sz="1200" kern="1200" dirty="0" err="1">
                <a:solidFill>
                  <a:schemeClr val="tx1"/>
                </a:solidFill>
                <a:effectLst/>
                <a:latin typeface="+mn-lt"/>
                <a:ea typeface="+mn-ea"/>
                <a:cs typeface="+mn-cs"/>
              </a:rPr>
              <a:t>Agrimetsoft</a:t>
            </a:r>
            <a:r>
              <a:rPr lang="ar-SA" sz="1200" kern="1200" dirty="0">
                <a:solidFill>
                  <a:schemeClr val="tx1"/>
                </a:solidFill>
                <a:effectLst/>
                <a:latin typeface="+mn-lt"/>
                <a:ea typeface="+mn-ea"/>
                <a:cs typeface="+mn-cs"/>
              </a:rPr>
              <a:t> (يمكن رؤية موقع الويب المعروض لمزيد من التفاصيل)</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20</a:t>
            </a:fld>
            <a:endParaRPr lang="en-US" dirty="0"/>
          </a:p>
        </p:txBody>
      </p:sp>
      <p:sp>
        <p:nvSpPr>
          <p:cNvPr id="8" name="Footer Placeholder 5">
            <a:extLst>
              <a:ext uri="{FF2B5EF4-FFF2-40B4-BE49-F238E27FC236}">
                <a16:creationId xmlns:a16="http://schemas.microsoft.com/office/drawing/2014/main" id="{D2F1A839-8BBB-4A43-AA16-13E62934DF92}"/>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392922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200" b="1" kern="1200" dirty="0">
                <a:solidFill>
                  <a:schemeClr val="tx1"/>
                </a:solidFill>
                <a:effectLst/>
                <a:latin typeface="+mn-lt"/>
                <a:ea typeface="+mn-ea"/>
                <a:cs typeface="+mn-cs"/>
              </a:rPr>
              <a:t>فلاتر البحث عن البيانات</a:t>
            </a:r>
            <a:endParaRPr lang="en-US" sz="1200" b="1" kern="1200" dirty="0">
              <a:solidFill>
                <a:schemeClr val="tx1"/>
              </a:solidFill>
              <a:effectLst/>
              <a:latin typeface="+mn-lt"/>
              <a:ea typeface="+mn-ea"/>
              <a:cs typeface="+mn-cs"/>
            </a:endParaRPr>
          </a:p>
          <a:p>
            <a:pPr algn="r" rtl="1"/>
            <a:endParaRPr lang="en-US" dirty="0"/>
          </a:p>
          <a:p>
            <a:pPr marL="171450" indent="-171450" algn="r" rtl="1">
              <a:buFont typeface="Arial" panose="020B0604020202020204" pitchFamily="34" charset="0"/>
              <a:buChar char="•"/>
            </a:pPr>
            <a:r>
              <a:rPr lang="ar-LB" dirty="0"/>
              <a:t>حدد متغير المناخ إما باختصاره (</a:t>
            </a:r>
            <a:r>
              <a:rPr lang="en-US" dirty="0"/>
              <a:t>Variable</a:t>
            </a:r>
            <a:r>
              <a:rPr lang="ar-LB" dirty="0"/>
              <a:t>) أو بالاسم الكامل (</a:t>
            </a:r>
            <a:r>
              <a:rPr lang="en-US" dirty="0"/>
              <a:t>Variable Long Name</a:t>
            </a:r>
            <a:r>
              <a:rPr lang="ar-LB" dirty="0"/>
              <a:t>)</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21</a:t>
            </a:fld>
            <a:endParaRPr lang="en-US" dirty="0"/>
          </a:p>
        </p:txBody>
      </p:sp>
      <p:sp>
        <p:nvSpPr>
          <p:cNvPr id="8" name="Footer Placeholder 5">
            <a:extLst>
              <a:ext uri="{FF2B5EF4-FFF2-40B4-BE49-F238E27FC236}">
                <a16:creationId xmlns:a16="http://schemas.microsoft.com/office/drawing/2014/main" id="{0CAE47A7-57AB-49E9-BBE2-33D006A35AF1}"/>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651401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84098" y="4405122"/>
            <a:ext cx="5852160" cy="2023110"/>
          </a:xfrm>
        </p:spPr>
        <p:txBody>
          <a:bodyPr/>
          <a:lstStyle/>
          <a:p>
            <a:pPr algn="r" rtl="1"/>
            <a:r>
              <a:rPr lang="ar-SA" sz="1200" b="1" kern="1200" dirty="0">
                <a:solidFill>
                  <a:schemeClr val="tx1"/>
                </a:solidFill>
                <a:effectLst/>
                <a:latin typeface="+mn-lt"/>
                <a:ea typeface="+mn-ea"/>
                <a:cs typeface="+mn-cs"/>
              </a:rPr>
              <a:t>متغيرات </a:t>
            </a:r>
            <a:r>
              <a:rPr lang="en-US" sz="1200" b="1" kern="1200" dirty="0">
                <a:solidFill>
                  <a:schemeClr val="tx1"/>
                </a:solidFill>
                <a:effectLst/>
                <a:latin typeface="+mn-lt"/>
                <a:ea typeface="+mn-ea"/>
                <a:cs typeface="+mn-cs"/>
              </a:rPr>
              <a:t>CORDEX</a:t>
            </a:r>
            <a:r>
              <a:rPr lang="ar-SA" sz="1200" b="1" kern="1200" dirty="0">
                <a:solidFill>
                  <a:schemeClr val="tx1"/>
                </a:solidFill>
                <a:effectLst/>
                <a:latin typeface="+mn-lt"/>
                <a:ea typeface="+mn-ea"/>
                <a:cs typeface="+mn-cs"/>
              </a:rPr>
              <a:t> الشائعة</a:t>
            </a:r>
            <a:endParaRPr lang="en-US" sz="1200" b="1"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لاحظ أن التبخر المحتمل ، والجريان السطحي ، والجريان الإجمالي الكلي من </a:t>
            </a:r>
            <a:r>
              <a:rPr lang="en-US" sz="1200" kern="1200" dirty="0">
                <a:solidFill>
                  <a:schemeClr val="tx1"/>
                </a:solidFill>
                <a:effectLst/>
                <a:latin typeface="+mn-lt"/>
                <a:ea typeface="+mn-ea"/>
                <a:cs typeface="+mn-cs"/>
              </a:rPr>
              <a:t>CORDEX</a:t>
            </a:r>
            <a:r>
              <a:rPr lang="ar-SA" sz="1200" kern="1200" dirty="0">
                <a:solidFill>
                  <a:schemeClr val="tx1"/>
                </a:solidFill>
                <a:effectLst/>
                <a:latin typeface="+mn-lt"/>
                <a:ea typeface="+mn-ea"/>
                <a:cs typeface="+mn-cs"/>
              </a:rPr>
              <a:t> يعتمد على مخرجات النمذجة المناخية الإقليمية نفسها ، في حين تعتمد بيانات التبخر النتحي من ريكار على النمذجة الهيدرولوجية الإقليمية.</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يُفضل اختيار قياسات "السطح القريب" (أي </a:t>
            </a:r>
            <a:r>
              <a:rPr lang="en-US" sz="1200" kern="1200" dirty="0" err="1">
                <a:solidFill>
                  <a:schemeClr val="tx1"/>
                </a:solidFill>
                <a:effectLst/>
                <a:latin typeface="+mn-lt"/>
                <a:ea typeface="+mn-ea"/>
                <a:cs typeface="+mn-cs"/>
              </a:rPr>
              <a:t>tas</a:t>
            </a:r>
            <a:r>
              <a:rPr lang="ar-SA" sz="1200" kern="1200" dirty="0">
                <a:solidFill>
                  <a:schemeClr val="tx1"/>
                </a:solidFill>
                <a:effectLst/>
                <a:latin typeface="+mn-lt"/>
                <a:ea typeface="+mn-ea"/>
                <a:cs typeface="+mn-cs"/>
              </a:rPr>
              <a:t> ؛ درجة حرارة الهواء بالقرب من السطح) بدلاً من "السطح" (أي </a:t>
            </a:r>
            <a:r>
              <a:rPr lang="en-US" sz="1200" kern="1200" dirty="0" err="1">
                <a:solidFill>
                  <a:schemeClr val="tx1"/>
                </a:solidFill>
                <a:effectLst/>
                <a:latin typeface="+mn-lt"/>
                <a:ea typeface="+mn-ea"/>
                <a:cs typeface="+mn-cs"/>
              </a:rPr>
              <a:t>ts</a:t>
            </a:r>
            <a:r>
              <a:rPr lang="ar-SA" sz="1200" kern="1200" dirty="0">
                <a:solidFill>
                  <a:schemeClr val="tx1"/>
                </a:solidFill>
                <a:effectLst/>
                <a:latin typeface="+mn-lt"/>
                <a:ea typeface="+mn-ea"/>
                <a:cs typeface="+mn-cs"/>
              </a:rPr>
              <a:t>: درجة حرارة السطح) لأن السطح يأخذ في الاعتبار ظروف سطح الأرض نفسه. </a:t>
            </a:r>
            <a:endParaRPr lang="en-US" sz="1200" kern="1200" dirty="0">
              <a:solidFill>
                <a:schemeClr val="tx1"/>
              </a:solidFill>
              <a:effectLst/>
              <a:latin typeface="+mn-lt"/>
              <a:ea typeface="+mn-ea"/>
              <a:cs typeface="+mn-cs"/>
            </a:endParaRPr>
          </a:p>
          <a:p>
            <a:pPr marL="171450" indent="-171450" algn="r">
              <a:buFont typeface="Arial" panose="020B0604020202020204" pitchFamily="34" charset="0"/>
              <a:buChar char="•"/>
            </a:pPr>
            <a:endParaRPr lang="en-US"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kern="1200" noProof="0" dirty="0">
                <a:solidFill>
                  <a:schemeClr val="tx1"/>
                </a:solidFill>
                <a:effectLst/>
                <a:latin typeface="+mn-lt"/>
                <a:ea typeface="+mn-ea"/>
                <a:cs typeface="+mn-cs"/>
              </a:rPr>
              <a:t>تتوفر القائمة الكاملة على:</a:t>
            </a:r>
            <a:r>
              <a:rPr lang="en-US" sz="1200" kern="1200" noProof="0" dirty="0">
                <a:solidFill>
                  <a:schemeClr val="tx1"/>
                </a:solidFill>
                <a:effectLst/>
                <a:latin typeface="+mn-lt"/>
                <a:ea typeface="+mn-ea"/>
                <a:cs typeface="+mn-cs"/>
              </a:rPr>
              <a:t> </a:t>
            </a:r>
            <a:r>
              <a:rPr lang="en-US" sz="1100" dirty="0">
                <a:hlinkClick r:id="rId3"/>
              </a:rPr>
              <a:t>https://is-enes-data.github.io/CORDEX_variables_requirement_table.pdf</a:t>
            </a:r>
            <a:endParaRPr lang="ar-SA" sz="1200" kern="1200" noProof="0" dirty="0">
              <a:solidFill>
                <a:schemeClr val="tx1"/>
              </a:solidFill>
              <a:effectLst/>
              <a:latin typeface="+mn-lt"/>
              <a:ea typeface="+mn-ea"/>
              <a:cs typeface="+mn-cs"/>
            </a:endParaRPr>
          </a:p>
          <a:p>
            <a:pPr marL="0" indent="0" algn="r">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22</a:t>
            </a:fld>
            <a:endParaRPr lang="en-US" dirty="0"/>
          </a:p>
        </p:txBody>
      </p:sp>
      <p:sp>
        <p:nvSpPr>
          <p:cNvPr id="8" name="Footer Placeholder 5">
            <a:extLst>
              <a:ext uri="{FF2B5EF4-FFF2-40B4-BE49-F238E27FC236}">
                <a16:creationId xmlns:a16="http://schemas.microsoft.com/office/drawing/2014/main" id="{65F8ED2D-67C8-45FE-AD6E-F44EEB8CCD81}"/>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pic>
        <p:nvPicPr>
          <p:cNvPr id="10" name="Picture 9">
            <a:extLst>
              <a:ext uri="{FF2B5EF4-FFF2-40B4-BE49-F238E27FC236}">
                <a16:creationId xmlns:a16="http://schemas.microsoft.com/office/drawing/2014/main" id="{61D6FAE4-37BB-4422-8105-BA2DD86752DF}"/>
              </a:ext>
            </a:extLst>
          </p:cNvPr>
          <p:cNvPicPr>
            <a:picLocks noChangeAspect="1"/>
          </p:cNvPicPr>
          <p:nvPr/>
        </p:nvPicPr>
        <p:blipFill>
          <a:blip r:embed="rId4"/>
          <a:stretch>
            <a:fillRect/>
          </a:stretch>
        </p:blipFill>
        <p:spPr>
          <a:xfrm>
            <a:off x="950976" y="6428232"/>
            <a:ext cx="5518404" cy="2930652"/>
          </a:xfrm>
          <a:prstGeom prst="rect">
            <a:avLst/>
          </a:prstGeom>
        </p:spPr>
      </p:pic>
    </p:spTree>
    <p:extLst>
      <p:ext uri="{BB962C8B-B14F-4D97-AF65-F5344CB8AC3E}">
        <p14:creationId xmlns:p14="http://schemas.microsoft.com/office/powerpoint/2010/main" val="2186815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200" b="1" kern="1200" dirty="0">
                <a:solidFill>
                  <a:schemeClr val="tx1"/>
                </a:solidFill>
                <a:effectLst/>
                <a:latin typeface="+mn-lt"/>
                <a:ea typeface="+mn-ea"/>
                <a:cs typeface="+mn-cs"/>
              </a:rPr>
              <a:t>فلاتر البحث عن البيانات: التجربة</a:t>
            </a:r>
            <a:endParaRPr lang="en-US" sz="1200" b="1"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171450" indent="-171450" algn="r" rtl="1">
              <a:buFont typeface="Courier New" panose="02070309020205020404" pitchFamily="49" charset="0"/>
              <a:buChar char="o"/>
            </a:pPr>
            <a:r>
              <a:rPr lang="ar-SA" sz="1200" kern="1200" dirty="0">
                <a:solidFill>
                  <a:schemeClr val="tx1"/>
                </a:solidFill>
                <a:effectLst/>
                <a:latin typeface="+mn-lt"/>
                <a:ea typeface="+mn-ea"/>
                <a:cs typeface="+mn-cs"/>
              </a:rPr>
              <a:t>التقييم: بيانات </a:t>
            </a:r>
            <a:r>
              <a:rPr lang="en-US" sz="1200" kern="1200" dirty="0">
                <a:solidFill>
                  <a:schemeClr val="tx1"/>
                </a:solidFill>
                <a:effectLst/>
                <a:latin typeface="+mn-lt"/>
                <a:ea typeface="+mn-ea"/>
                <a:cs typeface="+mn-cs"/>
              </a:rPr>
              <a:t>ERA-Interim</a:t>
            </a:r>
          </a:p>
          <a:p>
            <a:pPr marL="171450" indent="-171450" algn="r" rtl="1">
              <a:buFont typeface="Courier New" panose="02070309020205020404" pitchFamily="49" charset="0"/>
              <a:buChar char="o"/>
            </a:pPr>
            <a:r>
              <a:rPr lang="ar-SA" sz="1200" kern="1200" dirty="0">
                <a:solidFill>
                  <a:schemeClr val="tx1"/>
                </a:solidFill>
                <a:effectLst/>
                <a:latin typeface="+mn-lt"/>
                <a:ea typeface="+mn-ea"/>
                <a:cs typeface="+mn-cs"/>
              </a:rPr>
              <a:t>تاريخي: </a:t>
            </a:r>
            <a:r>
              <a:rPr lang="en-US" sz="1200" kern="1200" dirty="0">
                <a:solidFill>
                  <a:schemeClr val="tx1"/>
                </a:solidFill>
                <a:effectLst/>
                <a:latin typeface="+mn-lt"/>
                <a:ea typeface="+mn-ea"/>
                <a:cs typeface="+mn-cs"/>
              </a:rPr>
              <a:t>1950-2005</a:t>
            </a:r>
          </a:p>
          <a:p>
            <a:pPr marL="171450" indent="-171450" algn="r" rtl="1">
              <a:buFont typeface="Courier New" panose="02070309020205020404" pitchFamily="49" charset="0"/>
              <a:buChar char="o"/>
            </a:pPr>
            <a:r>
              <a:rPr lang="ar-SA" sz="1200" kern="1200" dirty="0">
                <a:solidFill>
                  <a:schemeClr val="tx1"/>
                </a:solidFill>
                <a:effectLst/>
                <a:latin typeface="+mn-lt"/>
                <a:ea typeface="+mn-ea"/>
                <a:cs typeface="+mn-cs"/>
              </a:rPr>
              <a:t>مسارات التركيز النموذجية: </a:t>
            </a:r>
            <a:r>
              <a:rPr lang="en-US" sz="1200" kern="1200" dirty="0">
                <a:solidFill>
                  <a:schemeClr val="tx1"/>
                </a:solidFill>
                <a:effectLst/>
                <a:latin typeface="+mn-lt"/>
                <a:ea typeface="+mn-ea"/>
                <a:cs typeface="+mn-cs"/>
              </a:rPr>
              <a:t> 2006-2100 </a:t>
            </a:r>
            <a:r>
              <a:rPr lang="ar-SA" sz="1200" kern="1200" dirty="0">
                <a:solidFill>
                  <a:schemeClr val="tx1"/>
                </a:solidFill>
                <a:effectLst/>
                <a:latin typeface="+mn-lt"/>
                <a:ea typeface="+mn-ea"/>
                <a:cs typeface="+mn-cs"/>
              </a:rPr>
              <a:t>لكل </a:t>
            </a:r>
            <a:r>
              <a:rPr lang="en-US" sz="1200" kern="1200" dirty="0">
                <a:solidFill>
                  <a:schemeClr val="tx1"/>
                </a:solidFill>
                <a:effectLst/>
                <a:latin typeface="+mn-lt"/>
                <a:ea typeface="+mn-ea"/>
                <a:cs typeface="+mn-cs"/>
              </a:rPr>
              <a:t>RCP</a:t>
            </a: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تساعد بيانات التقييم على تحديد التحيز في كل نموذج مناخي إقليمي</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23</a:t>
            </a:fld>
            <a:endParaRPr lang="en-US" dirty="0"/>
          </a:p>
        </p:txBody>
      </p:sp>
      <p:sp>
        <p:nvSpPr>
          <p:cNvPr id="8" name="Footer Placeholder 5">
            <a:extLst>
              <a:ext uri="{FF2B5EF4-FFF2-40B4-BE49-F238E27FC236}">
                <a16:creationId xmlns:a16="http://schemas.microsoft.com/office/drawing/2014/main" id="{12E380DF-9F2A-4DBE-9049-EA9A75A205F2}"/>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3536815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200" b="1" kern="1200" dirty="0">
                <a:solidFill>
                  <a:schemeClr val="tx1"/>
                </a:solidFill>
                <a:effectLst/>
                <a:latin typeface="+mn-lt"/>
                <a:ea typeface="+mn-ea"/>
                <a:cs typeface="+mn-cs"/>
              </a:rPr>
              <a:t>فلاتر البحث عن البيانات: تردد الزمن</a:t>
            </a:r>
            <a:endParaRPr lang="en-US" sz="1200" b="1" kern="1200" dirty="0">
              <a:solidFill>
                <a:schemeClr val="tx1"/>
              </a:solidFill>
              <a:effectLst/>
              <a:latin typeface="+mn-lt"/>
              <a:ea typeface="+mn-ea"/>
              <a:cs typeface="+mn-cs"/>
            </a:endParaRPr>
          </a:p>
          <a:p>
            <a:pPr algn="r" rtl="1"/>
            <a:endParaRPr lang="en-US" dirty="0"/>
          </a:p>
          <a:p>
            <a:pPr marL="171450" indent="-171450" algn="r" rtl="1">
              <a:buFont typeface="Courier New" panose="02070309020205020404" pitchFamily="49" charset="0"/>
              <a:buChar char="o"/>
            </a:pPr>
            <a:r>
              <a:rPr lang="en-US" dirty="0"/>
              <a:t>1 </a:t>
            </a:r>
            <a:r>
              <a:rPr lang="en-US" dirty="0" err="1"/>
              <a:t>hr</a:t>
            </a:r>
            <a:r>
              <a:rPr lang="ar-LB" dirty="0"/>
              <a:t>: ساعة واحدة</a:t>
            </a:r>
          </a:p>
          <a:p>
            <a:pPr marL="171450" indent="-171450" algn="r" rtl="1">
              <a:buFont typeface="Courier New" panose="02070309020205020404" pitchFamily="49" charset="0"/>
              <a:buChar char="o"/>
            </a:pPr>
            <a:r>
              <a:rPr lang="en-US" dirty="0"/>
              <a:t>3 </a:t>
            </a:r>
            <a:r>
              <a:rPr lang="en-US" dirty="0" err="1"/>
              <a:t>hr</a:t>
            </a:r>
            <a:r>
              <a:rPr lang="ar-LB" dirty="0"/>
              <a:t>: 3 ساعات</a:t>
            </a:r>
          </a:p>
          <a:p>
            <a:pPr marL="171450" indent="-171450" algn="r" rtl="1">
              <a:buFont typeface="Courier New" panose="02070309020205020404" pitchFamily="49" charset="0"/>
              <a:buChar char="o"/>
            </a:pPr>
            <a:r>
              <a:rPr lang="en-US" dirty="0"/>
              <a:t>6 </a:t>
            </a:r>
            <a:r>
              <a:rPr lang="en-US" dirty="0" err="1"/>
              <a:t>hr</a:t>
            </a:r>
            <a:r>
              <a:rPr lang="ar-LB" dirty="0"/>
              <a:t>: 6 ساعات</a:t>
            </a:r>
          </a:p>
          <a:p>
            <a:pPr marL="171450" indent="-171450" algn="r" rtl="1">
              <a:buFont typeface="Courier New" panose="02070309020205020404" pitchFamily="49" charset="0"/>
              <a:buChar char="o"/>
            </a:pPr>
            <a:r>
              <a:rPr lang="en-US" dirty="0"/>
              <a:t>day</a:t>
            </a:r>
            <a:r>
              <a:rPr lang="ar-LB" dirty="0"/>
              <a:t>: يوميا</a:t>
            </a:r>
            <a:endParaRPr lang="en-US" dirty="0"/>
          </a:p>
          <a:p>
            <a:pPr marL="171450" marR="0" lvl="0"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err="1"/>
              <a:t>fx</a:t>
            </a:r>
            <a:r>
              <a:rPr lang="ar-LB" dirty="0"/>
              <a:t>: مستقل عن الزمن</a:t>
            </a:r>
            <a:endParaRPr lang="en-US" dirty="0"/>
          </a:p>
          <a:p>
            <a:pPr marL="171450" marR="0" lvl="0"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a:t>mon</a:t>
            </a:r>
            <a:r>
              <a:rPr lang="ar-LB" dirty="0"/>
              <a:t>: شهريًا</a:t>
            </a:r>
            <a:endParaRPr lang="en-US" dirty="0"/>
          </a:p>
          <a:p>
            <a:pPr marL="171450" marR="0" lvl="0" indent="-171450" algn="r" defTabSz="914400" rtl="1"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dirty="0" err="1"/>
              <a:t>sem</a:t>
            </a:r>
            <a:r>
              <a:rPr lang="ar-LB" dirty="0"/>
              <a:t>: موسميا</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24</a:t>
            </a:fld>
            <a:endParaRPr lang="en-US" dirty="0"/>
          </a:p>
        </p:txBody>
      </p:sp>
      <p:sp>
        <p:nvSpPr>
          <p:cNvPr id="8" name="Footer Placeholder 5">
            <a:extLst>
              <a:ext uri="{FF2B5EF4-FFF2-40B4-BE49-F238E27FC236}">
                <a16:creationId xmlns:a16="http://schemas.microsoft.com/office/drawing/2014/main" id="{2A11F93B-676C-42D6-81B5-1EDDBB0D95F9}"/>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531007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DZ" noProof="0" dirty="0"/>
              <a:t>نتائج البحث باستخدام نطاق </a:t>
            </a:r>
            <a:r>
              <a:rPr lang="en-US" noProof="0" dirty="0"/>
              <a:t>MNA-44</a:t>
            </a:r>
            <a:r>
              <a:rPr lang="ar-DZ" noProof="0" dirty="0"/>
              <a:t> ومتغير </a:t>
            </a:r>
            <a:r>
              <a:rPr lang="ar-DZ" noProof="0" dirty="0" err="1"/>
              <a:t>tas</a:t>
            </a:r>
            <a:r>
              <a:rPr lang="ar-DZ" noProof="0" dirty="0"/>
              <a:t>  وتجربة </a:t>
            </a:r>
            <a:r>
              <a:rPr lang="en-US" noProof="0" dirty="0"/>
              <a:t>RCP 8.5</a:t>
            </a:r>
            <a:r>
              <a:rPr lang="ar-DZ" noProof="0" dirty="0"/>
              <a:t> </a:t>
            </a:r>
            <a:r>
              <a:rPr lang="ar-DZ" b="0" noProof="0" dirty="0"/>
              <a:t>ك</a:t>
            </a:r>
            <a:r>
              <a:rPr lang="ar-LB" sz="1200" b="0" kern="1200" dirty="0">
                <a:solidFill>
                  <a:schemeClr val="tx1"/>
                </a:solidFill>
                <a:effectLst/>
                <a:latin typeface="+mn-lt"/>
                <a:ea typeface="+mn-ea"/>
                <a:cs typeface="+mn-cs"/>
              </a:rPr>
              <a:t>فلاتر</a:t>
            </a:r>
            <a:endParaRPr lang="ar-DZ" b="0" noProof="0"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25</a:t>
            </a:fld>
            <a:endParaRPr lang="en-US" dirty="0"/>
          </a:p>
        </p:txBody>
      </p:sp>
      <p:sp>
        <p:nvSpPr>
          <p:cNvPr id="8" name="Footer Placeholder 5">
            <a:extLst>
              <a:ext uri="{FF2B5EF4-FFF2-40B4-BE49-F238E27FC236}">
                <a16:creationId xmlns:a16="http://schemas.microsoft.com/office/drawing/2014/main" id="{10C0E4EE-B701-4449-907A-71C1DA82EC33}"/>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199171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LB" dirty="0"/>
              <a:t>حدد “</a:t>
            </a:r>
            <a:r>
              <a:rPr lang="en-US" dirty="0"/>
              <a:t>List Files</a:t>
            </a:r>
            <a:r>
              <a:rPr lang="ar-LB" dirty="0"/>
              <a:t>“</a:t>
            </a:r>
            <a:r>
              <a:rPr lang="en-US" dirty="0"/>
              <a:t> )</a:t>
            </a:r>
            <a:r>
              <a:rPr lang="ar-LB" dirty="0"/>
              <a:t>قائمة الملفات</a:t>
            </a:r>
            <a:r>
              <a:rPr lang="en-US" dirty="0"/>
              <a:t> ( </a:t>
            </a:r>
            <a:r>
              <a:rPr lang="ar-LB" dirty="0"/>
              <a:t>لإظهار ملفات </a:t>
            </a:r>
            <a:r>
              <a:rPr lang="en-US" dirty="0"/>
              <a:t> </a:t>
            </a:r>
            <a:r>
              <a:rPr lang="en-US" dirty="0" err="1"/>
              <a:t>NetCDF</a:t>
            </a:r>
            <a:r>
              <a:rPr lang="en-US" dirty="0"/>
              <a:t> </a:t>
            </a:r>
            <a:r>
              <a:rPr lang="ar-LB" dirty="0"/>
              <a:t>المتاحة. غالبًا ما تكون البيانات اليومية في فترات 5 سنوات كما هو موضح</a:t>
            </a:r>
            <a:endParaRPr lang="en-US" dirty="0"/>
          </a:p>
          <a:p>
            <a:pPr marL="171450" indent="-171450" algn="r" rtl="1">
              <a:buFont typeface="Arial" panose="020B0604020202020204" pitchFamily="34" charset="0"/>
              <a:buChar char="•"/>
            </a:pPr>
            <a:endParaRPr lang="ar-LB" dirty="0"/>
          </a:p>
          <a:p>
            <a:pPr marL="171450" indent="-171450" algn="r" rtl="1">
              <a:buFont typeface="Arial" panose="020B0604020202020204" pitchFamily="34" charset="0"/>
              <a:buChar char="•"/>
            </a:pPr>
            <a:r>
              <a:rPr lang="ar-DZ" noProof="0" dirty="0"/>
              <a:t>اصطلاح التسمية مشابه لملفات </a:t>
            </a:r>
            <a:r>
              <a:rPr lang="en-US" noProof="0" dirty="0"/>
              <a:t> </a:t>
            </a:r>
            <a:r>
              <a:rPr lang="ar-DZ" noProof="0" dirty="0" err="1"/>
              <a:t>NetCDF</a:t>
            </a:r>
            <a:r>
              <a:rPr lang="en-US" noProof="0" dirty="0"/>
              <a:t> </a:t>
            </a:r>
            <a:r>
              <a:rPr lang="ar-DZ" noProof="0" dirty="0"/>
              <a:t>في ريكار</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26</a:t>
            </a:fld>
            <a:endParaRPr lang="en-US" dirty="0"/>
          </a:p>
        </p:txBody>
      </p:sp>
      <p:sp>
        <p:nvSpPr>
          <p:cNvPr id="8" name="Footer Placeholder 5">
            <a:extLst>
              <a:ext uri="{FF2B5EF4-FFF2-40B4-BE49-F238E27FC236}">
                <a16:creationId xmlns:a16="http://schemas.microsoft.com/office/drawing/2014/main" id="{A74FAC73-DED4-4FB2-89F7-6C4CF2481DA2}"/>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778285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تنزيل البيانات</a:t>
            </a:r>
            <a:endParaRPr lang="en-US" sz="1200" b="1"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a:solidFill>
                  <a:schemeClr val="tx1"/>
                </a:solidFill>
                <a:effectLst/>
                <a:latin typeface="+mn-lt"/>
                <a:ea typeface="+mn-ea"/>
                <a:cs typeface="+mn-cs"/>
              </a:rPr>
              <a:t>ESGF</a:t>
            </a:r>
            <a:r>
              <a:rPr lang="ar-SA" sz="1200" kern="1200" dirty="0">
                <a:solidFill>
                  <a:schemeClr val="tx1"/>
                </a:solidFill>
                <a:effectLst/>
                <a:latin typeface="+mn-lt"/>
                <a:ea typeface="+mn-ea"/>
                <a:cs typeface="+mn-cs"/>
              </a:rPr>
              <a:t> عبارة عن منصة مفتوحة الوصول</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يمكن لأي شخص البحث عن البيانات عبر الإنترنت</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يتطلب تنزيل البيانات تسجيل عبر الموقع</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لإنشاء حساب ، يوجد رابط في الزاوية اليمنى العليا من الموقع</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27</a:t>
            </a:fld>
            <a:endParaRPr lang="en-US" dirty="0"/>
          </a:p>
        </p:txBody>
      </p:sp>
      <p:sp>
        <p:nvSpPr>
          <p:cNvPr id="8" name="Footer Placeholder 5">
            <a:extLst>
              <a:ext uri="{FF2B5EF4-FFF2-40B4-BE49-F238E27FC236}">
                <a16:creationId xmlns:a16="http://schemas.microsoft.com/office/drawing/2014/main" id="{10483956-0F98-4F02-8F32-277D450E5117}"/>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099178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إنشاء حساب المستخدم</a:t>
            </a:r>
            <a:endParaRPr lang="en-US" sz="1200" b="1"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سيتم استخدام اسم المستخدم لإنشاء تسجيل دخول </a:t>
            </a:r>
            <a:r>
              <a:rPr lang="en-US" sz="1200" kern="1200" dirty="0">
                <a:solidFill>
                  <a:schemeClr val="tx1"/>
                </a:solidFill>
                <a:effectLst/>
                <a:latin typeface="+mn-lt"/>
                <a:ea typeface="+mn-ea"/>
                <a:cs typeface="+mn-cs"/>
              </a:rPr>
              <a:t>OpenID</a:t>
            </a:r>
            <a:r>
              <a:rPr lang="ar-SA" sz="1200" kern="1200" dirty="0">
                <a:solidFill>
                  <a:schemeClr val="tx1"/>
                </a:solidFill>
                <a:effectLst/>
                <a:latin typeface="+mn-lt"/>
                <a:ea typeface="+mn-ea"/>
                <a:cs typeface="+mn-cs"/>
              </a:rPr>
              <a:t> الخاص بك ، أي:</a:t>
            </a:r>
            <a:endParaRPr lang="en-US" sz="1200" kern="1200" dirty="0">
              <a:solidFill>
                <a:schemeClr val="tx1"/>
              </a:solidFill>
              <a:effectLst/>
              <a:latin typeface="+mn-lt"/>
              <a:ea typeface="+mn-ea"/>
              <a:cs typeface="+mn-cs"/>
            </a:endParaRPr>
          </a:p>
          <a:p>
            <a:pPr algn="r" rtl="1"/>
            <a:r>
              <a:rPr lang="en-US" dirty="0">
                <a:hlinkClick r:id="rId3"/>
              </a:rPr>
              <a:t>https://esg-dn1.nsc.liu.se/esgf-idp/openid/your_name</a:t>
            </a:r>
            <a:r>
              <a:rPr lang="en-US" dirty="0"/>
              <a:t> </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املأ الحقول المتبقية</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a:solidFill>
                  <a:schemeClr val="tx1"/>
                </a:solidFill>
                <a:effectLst/>
                <a:latin typeface="+mn-lt"/>
                <a:ea typeface="+mn-ea"/>
                <a:cs typeface="+mn-cs"/>
              </a:rPr>
              <a:t>COG</a:t>
            </a:r>
            <a:r>
              <a:rPr lang="ar-SA" sz="1200" kern="1200" dirty="0">
                <a:solidFill>
                  <a:schemeClr val="tx1"/>
                </a:solidFill>
                <a:effectLst/>
                <a:latin typeface="+mn-lt"/>
                <a:ea typeface="+mn-ea"/>
                <a:cs typeface="+mn-cs"/>
              </a:rPr>
              <a:t> هي واجهة الموقع الإلكتروني ل-</a:t>
            </a:r>
            <a:r>
              <a:rPr lang="en-US" sz="1200" kern="1200" dirty="0">
                <a:solidFill>
                  <a:schemeClr val="tx1"/>
                </a:solidFill>
                <a:effectLst/>
                <a:latin typeface="+mn-lt"/>
                <a:ea typeface="+mn-ea"/>
                <a:cs typeface="+mn-cs"/>
              </a:rPr>
              <a:t>ESGF</a:t>
            </a:r>
            <a:r>
              <a:rPr lang="ar-SA" sz="1200" kern="1200" dirty="0">
                <a:solidFill>
                  <a:schemeClr val="tx1"/>
                </a:solidFill>
                <a:effectLst/>
                <a:latin typeface="+mn-lt"/>
                <a:ea typeface="+mn-ea"/>
                <a:cs typeface="+mn-cs"/>
              </a:rPr>
              <a:t>. الاشتراك في قائمة البريد الإلكتروني اختياري</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28</a:t>
            </a:fld>
            <a:endParaRPr lang="en-US" dirty="0"/>
          </a:p>
        </p:txBody>
      </p:sp>
      <p:sp>
        <p:nvSpPr>
          <p:cNvPr id="8" name="Footer Placeholder 5">
            <a:extLst>
              <a:ext uri="{FF2B5EF4-FFF2-40B4-BE49-F238E27FC236}">
                <a16:creationId xmlns:a16="http://schemas.microsoft.com/office/drawing/2014/main" id="{6E8A118F-5EFD-42F0-BA7C-4D7501F1CED6}"/>
              </a:ext>
            </a:extLst>
          </p:cNvPr>
          <p:cNvSpPr>
            <a:spLocks noGrp="1"/>
          </p:cNvSpPr>
          <p:nvPr>
            <p:ph type="ftr" sz="quarter" idx="4"/>
          </p:nvPr>
        </p:nvSpPr>
        <p:spPr>
          <a:xfrm>
            <a:off x="0" y="9130376"/>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731632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DZ" sz="1200" b="1" i="0" u="none" strike="noStrike" kern="1200" baseline="0" noProof="0" dirty="0">
                <a:solidFill>
                  <a:schemeClr val="tx1"/>
                </a:solidFill>
                <a:latin typeface="+mn-lt"/>
                <a:ea typeface="+mn-ea"/>
                <a:cs typeface="+mn-cs"/>
              </a:rPr>
              <a:t>بيانات  CORDEX المصححة الانحياز</a:t>
            </a:r>
          </a:p>
          <a:p>
            <a:pPr marL="0" indent="0" algn="r" rtl="1">
              <a:buFont typeface="Arial" panose="020B0604020202020204" pitchFamily="34" charset="0"/>
              <a:buNone/>
            </a:pPr>
            <a:endParaRPr lang="ar-DZ" sz="1200" b="0" i="0" u="none" strike="noStrike" kern="1200" baseline="0" noProof="0" dirty="0">
              <a:solidFill>
                <a:schemeClr val="tx1"/>
              </a:solidFill>
              <a:latin typeface="+mn-lt"/>
              <a:ea typeface="+mn-ea"/>
              <a:cs typeface="+mn-cs"/>
            </a:endParaRPr>
          </a:p>
          <a:p>
            <a:pPr marL="171450" indent="-171450" algn="r" rtl="1">
              <a:buFont typeface="Arial" panose="020B0604020202020204" pitchFamily="34" charset="0"/>
              <a:buChar char="•"/>
            </a:pPr>
            <a:r>
              <a:rPr lang="ar-DZ" noProof="0" dirty="0"/>
              <a:t>متوفرة حالياً لنطاق اوروبا فقط</a:t>
            </a:r>
          </a:p>
          <a:p>
            <a:pPr marL="171450" indent="-171450" algn="r" rtl="1">
              <a:buFont typeface="Arial" panose="020B0604020202020204" pitchFamily="34" charset="0"/>
              <a:buChar char="•"/>
            </a:pPr>
            <a:endParaRPr lang="ar-DZ" noProof="0" dirty="0"/>
          </a:p>
          <a:p>
            <a:pPr marL="171450" indent="-171450" algn="r" rtl="1">
              <a:buFont typeface="Arial" panose="020B0604020202020204" pitchFamily="34" charset="0"/>
              <a:buChar char="•"/>
            </a:pPr>
            <a:r>
              <a:rPr lang="ar-DZ" noProof="0" dirty="0"/>
              <a:t>حدد “</a:t>
            </a:r>
            <a:r>
              <a:rPr lang="en-US" noProof="0" dirty="0"/>
              <a:t>All project</a:t>
            </a:r>
            <a:r>
              <a:rPr lang="ar-DZ" noProof="0" dirty="0"/>
              <a:t>" </a:t>
            </a:r>
            <a:r>
              <a:rPr lang="en-US" noProof="0" dirty="0"/>
              <a:t>)</a:t>
            </a:r>
            <a:r>
              <a:rPr lang="ar-DZ" noProof="0" dirty="0"/>
              <a:t>كل المشروع</a:t>
            </a:r>
            <a:r>
              <a:rPr lang="en-US" noProof="0" dirty="0"/>
              <a:t>(</a:t>
            </a:r>
            <a:r>
              <a:rPr lang="ar-DZ" noProof="0" dirty="0"/>
              <a:t> في الصفحة الرئيسية لعقدة بيانات ESGF</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29</a:t>
            </a:fld>
            <a:endParaRPr lang="en-US" dirty="0"/>
          </a:p>
        </p:txBody>
      </p:sp>
      <p:sp>
        <p:nvSpPr>
          <p:cNvPr id="8" name="Footer Placeholder 5">
            <a:extLst>
              <a:ext uri="{FF2B5EF4-FFF2-40B4-BE49-F238E27FC236}">
                <a16:creationId xmlns:a16="http://schemas.microsoft.com/office/drawing/2014/main" id="{0B1F2F85-9BA6-48EA-A0B3-54F9E7E06CC3}"/>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06113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b="1" dirty="0">
                <a:latin typeface="Arial" panose="020B0604020202020204" pitchFamily="34" charset="0"/>
              </a:rPr>
              <a:t>الوحدة </a:t>
            </a:r>
            <a:r>
              <a:rPr lang="en-US" b="1" dirty="0"/>
              <a:t>5</a:t>
            </a:r>
            <a:r>
              <a:rPr lang="ar-SA" b="1" dirty="0"/>
              <a:t>: المحتويات </a:t>
            </a:r>
            <a:endParaRPr lang="ar-SA" b="1" dirty="0">
              <a:latin typeface="Arial" panose="020B0604020202020204" pitchFamily="34" charset="0"/>
            </a:endParaRPr>
          </a:p>
          <a:p>
            <a:pPr lvl="0" algn="r" rtl="1"/>
            <a:endParaRPr lang="en-US" sz="1200" kern="1200" noProof="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DZ" sz="1200" kern="1200" noProof="0" dirty="0">
                <a:solidFill>
                  <a:schemeClr val="tx1"/>
                </a:solidFill>
                <a:effectLst/>
                <a:latin typeface="+mn-lt"/>
                <a:ea typeface="+mn-ea"/>
                <a:cs typeface="+mn-cs"/>
              </a:rPr>
              <a:t>ما هو CORDEX؟</a:t>
            </a:r>
            <a:endParaRPr lang="en-US" sz="1200" kern="1200" noProof="0" dirty="0">
              <a:solidFill>
                <a:schemeClr val="tx1"/>
              </a:solidFill>
              <a:effectLst/>
              <a:latin typeface="+mn-lt"/>
              <a:ea typeface="+mn-ea"/>
              <a:cs typeface="+mn-cs"/>
            </a:endParaRPr>
          </a:p>
          <a:p>
            <a:pPr marL="171450" lvl="0" indent="-171450" algn="r" rtl="1">
              <a:buFont typeface="Arial" panose="020B0604020202020204" pitchFamily="34" charset="0"/>
              <a:buChar char="•"/>
            </a:pPr>
            <a:endParaRPr lang="ar-DZ" sz="1200" kern="1200" noProof="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SA" sz="1200" kern="1200" dirty="0">
                <a:solidFill>
                  <a:schemeClr val="tx1"/>
                </a:solidFill>
                <a:effectLst/>
                <a:latin typeface="+mn-lt"/>
                <a:ea typeface="+mn-ea"/>
                <a:cs typeface="+mn-cs"/>
              </a:rPr>
              <a:t>الوصول والتنقل عبر منصة</a:t>
            </a:r>
            <a:r>
              <a:rPr lang="en-US" sz="1200" kern="1200" dirty="0">
                <a:solidFill>
                  <a:schemeClr val="tx1"/>
                </a:solidFill>
                <a:effectLst/>
                <a:latin typeface="+mn-lt"/>
                <a:ea typeface="+mn-ea"/>
                <a:cs typeface="+mn-cs"/>
              </a:rPr>
              <a:t> ESGF </a:t>
            </a:r>
            <a:r>
              <a:rPr lang="ar-SA" sz="1200" kern="1200" dirty="0">
                <a:solidFill>
                  <a:schemeClr val="tx1"/>
                </a:solidFill>
                <a:effectLst/>
                <a:latin typeface="+mn-lt"/>
                <a:ea typeface="+mn-ea"/>
                <a:cs typeface="+mn-cs"/>
              </a:rPr>
              <a:t>المفتوحة المصدر</a:t>
            </a:r>
            <a:endParaRPr lang="en-US" sz="1200" kern="1200" dirty="0">
              <a:solidFill>
                <a:schemeClr val="tx1"/>
              </a:solidFill>
              <a:effectLst/>
              <a:latin typeface="+mn-lt"/>
              <a:ea typeface="+mn-ea"/>
              <a:cs typeface="+mn-cs"/>
            </a:endParaRPr>
          </a:p>
          <a:p>
            <a:pPr lvl="0" algn="r" rtl="1"/>
            <a:endParaRPr lang="en-US" sz="1200" kern="1200" dirty="0">
              <a:solidFill>
                <a:schemeClr val="tx1"/>
              </a:solidFill>
              <a:effectLst/>
              <a:latin typeface="+mn-lt"/>
              <a:ea typeface="+mn-ea"/>
              <a:cs typeface="+mn-cs"/>
            </a:endParaRPr>
          </a:p>
          <a:p>
            <a:pPr marL="171450" lvl="0" indent="-171450" algn="r" rtl="1">
              <a:buFont typeface="Arial" panose="020B0604020202020204" pitchFamily="34" charset="0"/>
              <a:buChar char="•"/>
            </a:pPr>
            <a:r>
              <a:rPr lang="ar-SA" sz="1200" kern="1200" dirty="0">
                <a:solidFill>
                  <a:schemeClr val="tx1"/>
                </a:solidFill>
                <a:effectLst/>
                <a:latin typeface="+mn-lt"/>
                <a:ea typeface="+mn-ea"/>
                <a:cs typeface="+mn-cs"/>
              </a:rPr>
              <a:t>الوصول إلى الخرائط ومجموعة البيانات من بوابة بيانات</a:t>
            </a:r>
            <a:r>
              <a:rPr lang="en-US" sz="1200" kern="1200" dirty="0">
                <a:solidFill>
                  <a:schemeClr val="tx1"/>
                </a:solidFill>
                <a:effectLst/>
                <a:latin typeface="+mn-lt"/>
                <a:ea typeface="+mn-ea"/>
                <a:cs typeface="+mn-cs"/>
              </a:rPr>
              <a:t> </a:t>
            </a:r>
            <a:r>
              <a:rPr lang="ar-SA" sz="1200" kern="1200" dirty="0">
                <a:solidFill>
                  <a:schemeClr val="tx1"/>
                </a:solidFill>
                <a:effectLst/>
                <a:latin typeface="+mn-lt"/>
                <a:ea typeface="+mn-ea"/>
                <a:cs typeface="+mn-cs"/>
              </a:rPr>
              <a:t>ريكار</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6" name="Footer Placeholder 5"/>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
        <p:nvSpPr>
          <p:cNvPr id="7" name="Slide Number Placeholder 6"/>
          <p:cNvSpPr>
            <a:spLocks noGrp="1"/>
          </p:cNvSpPr>
          <p:nvPr>
            <p:ph type="sldNum" sz="quarter" idx="5"/>
          </p:nvPr>
        </p:nvSpPr>
        <p:spPr/>
        <p:txBody>
          <a:bodyPr/>
          <a:lstStyle/>
          <a:p>
            <a:fld id="{4A2A2BB7-44E0-432B-87C8-060107797DD9}" type="slidenum">
              <a:rPr lang="en-US" smtClean="0"/>
              <a:t>3</a:t>
            </a:fld>
            <a:endParaRPr lang="en-US" dirty="0"/>
          </a:p>
        </p:txBody>
      </p:sp>
    </p:spTree>
    <p:extLst>
      <p:ext uri="{BB962C8B-B14F-4D97-AF65-F5344CB8AC3E}">
        <p14:creationId xmlns:p14="http://schemas.microsoft.com/office/powerpoint/2010/main" val="4026881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حدد مشروع </a:t>
            </a:r>
            <a:r>
              <a:rPr lang="en-US" sz="1200" kern="1200" dirty="0">
                <a:solidFill>
                  <a:schemeClr val="tx1"/>
                </a:solidFill>
                <a:effectLst/>
                <a:latin typeface="+mn-lt"/>
                <a:ea typeface="+mn-ea"/>
                <a:cs typeface="+mn-cs"/>
              </a:rPr>
              <a:t>CORDEX-Adjust</a:t>
            </a:r>
            <a:r>
              <a:rPr lang="ar-SA" sz="1200" kern="1200" dirty="0">
                <a:solidFill>
                  <a:schemeClr val="tx1"/>
                </a:solidFill>
                <a:effectLst/>
                <a:latin typeface="+mn-lt"/>
                <a:ea typeface="+mn-ea"/>
                <a:cs typeface="+mn-cs"/>
              </a:rPr>
              <a:t> للبيانات المصححة الانحياز</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يشير </a:t>
            </a:r>
            <a:r>
              <a:rPr lang="en-US" sz="1200" kern="1200" dirty="0">
                <a:solidFill>
                  <a:schemeClr val="tx1"/>
                </a:solidFill>
                <a:effectLst/>
                <a:latin typeface="+mn-lt"/>
                <a:ea typeface="+mn-ea"/>
                <a:cs typeface="+mn-cs"/>
              </a:rPr>
              <a:t>CORDEX-</a:t>
            </a:r>
            <a:r>
              <a:rPr lang="en-US" sz="1200" kern="1200" dirty="0" err="1">
                <a:solidFill>
                  <a:schemeClr val="tx1"/>
                </a:solidFill>
                <a:effectLst/>
                <a:latin typeface="+mn-lt"/>
                <a:ea typeface="+mn-ea"/>
                <a:cs typeface="+mn-cs"/>
              </a:rPr>
              <a:t>Reklies</a:t>
            </a:r>
            <a:r>
              <a:rPr lang="ar-SA" sz="1200" kern="1200" dirty="0">
                <a:solidFill>
                  <a:schemeClr val="tx1"/>
                </a:solidFill>
                <a:effectLst/>
                <a:latin typeface="+mn-lt"/>
                <a:ea typeface="+mn-ea"/>
                <a:cs typeface="+mn-cs"/>
              </a:rPr>
              <a:t> إلى مشروع التقليص الديناميكي للنطاق عالي الدقة لمجال </a:t>
            </a:r>
            <a:r>
              <a:rPr lang="en-US" sz="1200" kern="1200" dirty="0">
                <a:solidFill>
                  <a:schemeClr val="tx1"/>
                </a:solidFill>
                <a:effectLst/>
                <a:latin typeface="+mn-lt"/>
                <a:ea typeface="+mn-ea"/>
                <a:cs typeface="+mn-cs"/>
              </a:rPr>
              <a:t>EURO-CORDEX</a:t>
            </a:r>
            <a:r>
              <a:rPr lang="ar-SA" sz="1200" kern="1200" dirty="0">
                <a:solidFill>
                  <a:schemeClr val="tx1"/>
                </a:solidFill>
                <a:effectLst/>
                <a:latin typeface="+mn-lt"/>
                <a:ea typeface="+mn-ea"/>
                <a:cs typeface="+mn-cs"/>
              </a:rPr>
              <a:t>. تشمل التغطية ألمانيا وأحواض المياه ذات الصلة</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تتوفر قواعد بيانات مناخية أخرى للمستخدمين</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30</a:t>
            </a:fld>
            <a:endParaRPr lang="en-US" dirty="0"/>
          </a:p>
        </p:txBody>
      </p:sp>
      <p:sp>
        <p:nvSpPr>
          <p:cNvPr id="8" name="Footer Placeholder 5">
            <a:extLst>
              <a:ext uri="{FF2B5EF4-FFF2-40B4-BE49-F238E27FC236}">
                <a16:creationId xmlns:a16="http://schemas.microsoft.com/office/drawing/2014/main" id="{AE47EFD2-4F0F-4B50-948D-E6F551428B08}"/>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08367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t>المركز الإقليمي للمعرفة - بوابة بيانات ريكار </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31</a:t>
            </a:fld>
            <a:endParaRPr lang="en-US" dirty="0"/>
          </a:p>
        </p:txBody>
      </p:sp>
      <p:sp>
        <p:nvSpPr>
          <p:cNvPr id="8" name="Footer Placeholder 5">
            <a:extLst>
              <a:ext uri="{FF2B5EF4-FFF2-40B4-BE49-F238E27FC236}">
                <a16:creationId xmlns:a16="http://schemas.microsoft.com/office/drawing/2014/main" id="{5CDDE957-26C9-4383-AF2D-BFADB5F97910}"/>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684997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SA" b="1" dirty="0"/>
              <a:t>المركز الإقليمي للمعرفة - بوابة بيانات ريكار </a:t>
            </a:r>
          </a:p>
          <a:p>
            <a:pPr algn="r" rtl="1"/>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32</a:t>
            </a:fld>
            <a:endParaRPr lang="en-US" dirty="0"/>
          </a:p>
        </p:txBody>
      </p:sp>
      <p:sp>
        <p:nvSpPr>
          <p:cNvPr id="8" name="Footer Placeholder 5">
            <a:extLst>
              <a:ext uri="{FF2B5EF4-FFF2-40B4-BE49-F238E27FC236}">
                <a16:creationId xmlns:a16="http://schemas.microsoft.com/office/drawing/2014/main" id="{56A42922-CDCE-485E-BD29-73B10F89250B}"/>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6519352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b="1" dirty="0"/>
              <a:t>الصفحة الرئيسية لبوابة البيانات</a:t>
            </a:r>
            <a:endParaRPr lang="en-US" b="1" dirty="0"/>
          </a:p>
          <a:p>
            <a:pPr marL="0" indent="0" algn="r" rtl="1">
              <a:buFont typeface="Arial" panose="020B0604020202020204" pitchFamily="34" charset="0"/>
              <a:buNone/>
            </a:pPr>
            <a:endParaRPr lang="en-US" dirty="0"/>
          </a:p>
          <a:p>
            <a:pPr marL="171450" indent="-171450" algn="r" rtl="1">
              <a:buFont typeface="Arial" panose="020B0604020202020204" pitchFamily="34" charset="0"/>
              <a:buChar char="•"/>
            </a:pPr>
            <a:r>
              <a:rPr lang="ar-LB" dirty="0"/>
              <a:t>تحتفظ منظمة الأغذية والزراعة للأمم المتحدة (أحد شركاء ريكار) ببوابة البيانات</a:t>
            </a:r>
            <a:endParaRPr lang="en-US" dirty="0"/>
          </a:p>
          <a:p>
            <a:pPr marL="171450" indent="-171450" algn="r" rtl="1">
              <a:buFont typeface="Arial" panose="020B0604020202020204" pitchFamily="34" charset="0"/>
              <a:buChar char="•"/>
            </a:pPr>
            <a:endParaRPr lang="en-US" dirty="0"/>
          </a:p>
          <a:p>
            <a:pPr marL="171450" indent="-171450" algn="r" rtl="1">
              <a:buFont typeface="Arial" panose="020B0604020202020204" pitchFamily="34" charset="0"/>
              <a:buChar char="•"/>
            </a:pPr>
            <a:r>
              <a:rPr lang="ar-LB" dirty="0"/>
              <a:t>يمكن للمستخدم عرض مجموعات بيانات المناخ وبيانات الهيدرولوجيا بالإضافة إلى بيانات تقييم قابلية التأثر</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33</a:t>
            </a:fld>
            <a:endParaRPr lang="en-US" dirty="0"/>
          </a:p>
        </p:txBody>
      </p:sp>
      <p:sp>
        <p:nvSpPr>
          <p:cNvPr id="8" name="Footer Placeholder 5">
            <a:extLst>
              <a:ext uri="{FF2B5EF4-FFF2-40B4-BE49-F238E27FC236}">
                <a16:creationId xmlns:a16="http://schemas.microsoft.com/office/drawing/2014/main" id="{EF37EC9F-0BC7-4E0C-B8CD-3D27066DD350}"/>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14071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تحديد مجموعات المناخ الأخرى</a:t>
            </a:r>
            <a:endParaRPr lang="en-US" sz="1200" b="1"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لاحظ أنه على الرغم من أن المركز الإقليمي للمعرفة</a:t>
            </a:r>
            <a:r>
              <a:rPr lang="en-US" sz="1200" kern="1200" dirty="0">
                <a:solidFill>
                  <a:schemeClr val="tx1"/>
                </a:solidFill>
                <a:effectLst/>
                <a:latin typeface="+mn-lt"/>
                <a:ea typeface="+mn-ea"/>
                <a:cs typeface="+mn-cs"/>
              </a:rPr>
              <a:t>-</a:t>
            </a:r>
            <a:r>
              <a:rPr lang="ar-SA" sz="1200" kern="1200" dirty="0">
                <a:solidFill>
                  <a:schemeClr val="tx1"/>
                </a:solidFill>
                <a:effectLst/>
                <a:latin typeface="+mn-lt"/>
                <a:ea typeface="+mn-ea"/>
                <a:cs typeface="+mn-cs"/>
              </a:rPr>
              <a:t> ريكار لديه موقع مرآة باللغة العربية ، لا توجد خطط حالية لتطوير موقع مرآة عربي لبوابة البيانات. فهي متاحة باللغة الإنجليزية فقط.</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التحسينات على بوابة البيانات مستمرة. إذا كان لديك اقتراحات للتحسين، يرجى إرسال بريد إلكتروني</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a:solidFill>
                  <a:schemeClr val="tx1"/>
                </a:solidFill>
                <a:effectLst/>
                <a:latin typeface="+mn-lt"/>
                <a:ea typeface="+mn-ea"/>
                <a:cs typeface="+mn-cs"/>
              </a:rPr>
              <a:t>=Layers </a:t>
            </a:r>
            <a:r>
              <a:rPr lang="ar-LB" sz="1200" kern="1200" dirty="0">
                <a:solidFill>
                  <a:schemeClr val="tx1"/>
                </a:solidFill>
                <a:effectLst/>
                <a:latin typeface="+mn-lt"/>
                <a:ea typeface="+mn-ea"/>
                <a:cs typeface="+mn-cs"/>
              </a:rPr>
              <a:t>الطبقات</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34</a:t>
            </a:fld>
            <a:endParaRPr lang="en-US" dirty="0"/>
          </a:p>
        </p:txBody>
      </p:sp>
      <p:sp>
        <p:nvSpPr>
          <p:cNvPr id="8" name="Footer Placeholder 5">
            <a:extLst>
              <a:ext uri="{FF2B5EF4-FFF2-40B4-BE49-F238E27FC236}">
                <a16:creationId xmlns:a16="http://schemas.microsoft.com/office/drawing/2014/main" id="{79F418B6-6D7D-41CC-94DC-257618D6B780}"/>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637067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b="1" dirty="0"/>
              <a:t>التساقطات الموسمية- منتصف القرن - </a:t>
            </a:r>
            <a:r>
              <a:rPr lang="en-US" b="1" dirty="0"/>
              <a:t>RCP8.5</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35</a:t>
            </a:fld>
            <a:endParaRPr lang="en-US" dirty="0"/>
          </a:p>
        </p:txBody>
      </p:sp>
      <p:sp>
        <p:nvSpPr>
          <p:cNvPr id="8" name="Footer Placeholder 5">
            <a:extLst>
              <a:ext uri="{FF2B5EF4-FFF2-40B4-BE49-F238E27FC236}">
                <a16:creationId xmlns:a16="http://schemas.microsoft.com/office/drawing/2014/main" id="{CC7CE186-747F-4F22-982A-D527EE155C9D}"/>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184742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الحصول على نتيجة المجموعة كموقع نقطة</a:t>
            </a:r>
            <a:endParaRPr lang="en-US" sz="1200" b="1"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يمكن الحصول على البيانات في موقع نقطة بالاسم أو حسب إحداثيات خطوط الطول وخطوط العرض الجغرافية</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لاحظ أنه يمكن تحديد المدن الرئيسية فقط بالاسم ، وذلك باستخدام الهجاء الدولي الشائع الاستخدام فقط</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=Locate </a:t>
            </a:r>
            <a:r>
              <a:rPr lang="ar-LB" sz="1200" kern="1200" dirty="0">
                <a:solidFill>
                  <a:schemeClr val="tx1"/>
                </a:solidFill>
                <a:effectLst/>
                <a:latin typeface="+mn-lt"/>
                <a:ea typeface="+mn-ea"/>
                <a:cs typeface="+mn-cs"/>
              </a:rPr>
              <a:t>تحديد الموقع</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36</a:t>
            </a:fld>
            <a:endParaRPr lang="en-US" dirty="0"/>
          </a:p>
        </p:txBody>
      </p:sp>
      <p:sp>
        <p:nvSpPr>
          <p:cNvPr id="8" name="Footer Placeholder 5">
            <a:extLst>
              <a:ext uri="{FF2B5EF4-FFF2-40B4-BE49-F238E27FC236}">
                <a16:creationId xmlns:a16="http://schemas.microsoft.com/office/drawing/2014/main" id="{E6153943-BCBF-480B-863B-4F25C1EF86DB}"/>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437694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a:solidFill>
                  <a:schemeClr val="tx1"/>
                </a:solidFill>
                <a:effectLst/>
                <a:latin typeface="+mn-lt"/>
                <a:ea typeface="+mn-ea"/>
                <a:cs typeface="+mn-cs"/>
              </a:rPr>
              <a:t>الحصول على نتيجة المجموعة كموقع نقطة : دبي</a:t>
            </a:r>
            <a:endParaRPr lang="en-US" b="1"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37</a:t>
            </a:fld>
            <a:endParaRPr lang="en-US" dirty="0"/>
          </a:p>
        </p:txBody>
      </p:sp>
      <p:sp>
        <p:nvSpPr>
          <p:cNvPr id="8" name="Footer Placeholder 5">
            <a:extLst>
              <a:ext uri="{FF2B5EF4-FFF2-40B4-BE49-F238E27FC236}">
                <a16:creationId xmlns:a16="http://schemas.microsoft.com/office/drawing/2014/main" id="{847E2C8C-7E52-4614-A209-E622E3E15A89}"/>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451276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b="1" dirty="0"/>
              <a:t>السلسلة الزمنية (موقع النقطة): دبي</a:t>
            </a:r>
          </a:p>
          <a:p>
            <a:pPr marL="171450" indent="-171450" algn="r" rtl="1">
              <a:buFont typeface="Arial" panose="020B0604020202020204" pitchFamily="34" charset="0"/>
              <a:buChar char="•"/>
            </a:pPr>
            <a:endParaRPr lang="ar-LB" dirty="0"/>
          </a:p>
          <a:p>
            <a:pPr marL="171450" indent="-171450" algn="r" rtl="1">
              <a:buFont typeface="Arial" panose="020B0604020202020204" pitchFamily="34" charset="0"/>
              <a:buChar char="•"/>
            </a:pPr>
            <a:r>
              <a:rPr lang="ar-LB" dirty="0"/>
              <a:t>متوفر حاليًا فقط للمؤشرات المناخية القاسية</a:t>
            </a:r>
          </a:p>
          <a:p>
            <a:pPr marL="171450" indent="-171450" algn="r" rtl="1">
              <a:buFont typeface="Arial" panose="020B0604020202020204" pitchFamily="34" charset="0"/>
              <a:buChar char="•"/>
            </a:pPr>
            <a:endParaRPr lang="ar-LB" dirty="0"/>
          </a:p>
          <a:p>
            <a:pPr marL="171450" indent="-171450" algn="r" rtl="1">
              <a:buFont typeface="Arial" panose="020B0604020202020204" pitchFamily="34" charset="0"/>
              <a:buChar char="•"/>
            </a:pPr>
            <a:r>
              <a:rPr lang="ar-LB" dirty="0"/>
              <a:t>يتطلب تسجيل الحساب (الزاوية اليمنى العليا)</a:t>
            </a:r>
            <a:endParaRPr lang="en-US" dirty="0"/>
          </a:p>
          <a:p>
            <a:pPr marL="0" indent="0" algn="r" rtl="1">
              <a:buFont typeface="Arial" panose="020B0604020202020204" pitchFamily="34" charset="0"/>
              <a:buNone/>
            </a:pPr>
            <a:endParaRPr lang="en-US"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=Analysis </a:t>
            </a:r>
            <a:r>
              <a:rPr lang="ar-LB" sz="1200" kern="1200" dirty="0">
                <a:solidFill>
                  <a:schemeClr val="tx1"/>
                </a:solidFill>
                <a:effectLst/>
                <a:latin typeface="+mn-lt"/>
                <a:ea typeface="+mn-ea"/>
                <a:cs typeface="+mn-cs"/>
              </a:rPr>
              <a:t>التحليل</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38</a:t>
            </a:fld>
            <a:endParaRPr lang="en-US" dirty="0"/>
          </a:p>
        </p:txBody>
      </p:sp>
      <p:sp>
        <p:nvSpPr>
          <p:cNvPr id="8" name="Footer Placeholder 5">
            <a:extLst>
              <a:ext uri="{FF2B5EF4-FFF2-40B4-BE49-F238E27FC236}">
                <a16:creationId xmlns:a16="http://schemas.microsoft.com/office/drawing/2014/main" id="{66C22FF2-F0C0-4092-BA12-E61DDF88BA94}"/>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73131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b="1" dirty="0"/>
              <a:t>السلسلة الزمنية (موقع النقطة): دبي</a:t>
            </a:r>
          </a:p>
          <a:p>
            <a:pPr algn="r" rtl="1"/>
            <a:endParaRPr lang="en-US" sz="1200" kern="1200" dirty="0">
              <a:solidFill>
                <a:schemeClr val="tx1"/>
              </a:solidFill>
              <a:effectLst/>
              <a:latin typeface="+mn-lt"/>
              <a:ea typeface="+mn-ea"/>
              <a:cs typeface="+mn-cs"/>
            </a:endParaRPr>
          </a:p>
          <a:p>
            <a:pPr algn="r" rtl="1"/>
            <a:r>
              <a:rPr lang="en-US" sz="1200" b="1" kern="1200" dirty="0">
                <a:solidFill>
                  <a:schemeClr val="tx1"/>
                </a:solidFill>
                <a:effectLst/>
                <a:latin typeface="+mn-lt"/>
                <a:ea typeface="+mn-ea"/>
                <a:cs typeface="+mn-cs"/>
              </a:rPr>
              <a:t>.1</a:t>
            </a:r>
            <a:r>
              <a:rPr lang="ar-SA" sz="1200" kern="1200" dirty="0">
                <a:solidFill>
                  <a:schemeClr val="tx1"/>
                </a:solidFill>
                <a:effectLst/>
                <a:latin typeface="+mn-lt"/>
                <a:ea typeface="+mn-ea"/>
                <a:cs typeface="+mn-cs"/>
              </a:rPr>
              <a:t>حدد مجموعة البيانات (متاحة حاليًا فقط لمؤشرات الظواهر المناخية المتطرفة) ، والنموذج المناخي العالمي المحرك ، وسيناريو المناخ (لاحظ أن السنة لا تنطبق)</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algn="r" rtl="1"/>
            <a:r>
              <a:rPr lang="en-US" sz="1200" b="1" kern="1200" dirty="0">
                <a:solidFill>
                  <a:schemeClr val="tx1"/>
                </a:solidFill>
                <a:effectLst/>
                <a:latin typeface="+mn-lt"/>
                <a:ea typeface="+mn-ea"/>
                <a:cs typeface="+mn-cs"/>
              </a:rPr>
              <a:t>.2</a:t>
            </a:r>
            <a:r>
              <a:rPr lang="ar-SA" sz="1200" kern="1200" dirty="0">
                <a:solidFill>
                  <a:schemeClr val="tx1"/>
                </a:solidFill>
                <a:effectLst/>
                <a:latin typeface="+mn-lt"/>
                <a:ea typeface="+mn-ea"/>
                <a:cs typeface="+mn-cs"/>
              </a:rPr>
              <a:t>حدد موقع النقطة.</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algn="r" rtl="1"/>
            <a:r>
              <a:rPr lang="en-US" sz="1200" b="1" kern="1200" dirty="0">
                <a:solidFill>
                  <a:schemeClr val="tx1"/>
                </a:solidFill>
                <a:effectLst/>
                <a:latin typeface="+mn-lt"/>
                <a:ea typeface="+mn-ea"/>
                <a:cs typeface="+mn-cs"/>
              </a:rPr>
              <a:t>.3</a:t>
            </a:r>
            <a:r>
              <a:rPr lang="ar-SA" sz="1200" kern="1200" dirty="0">
                <a:solidFill>
                  <a:schemeClr val="tx1"/>
                </a:solidFill>
                <a:effectLst/>
                <a:latin typeface="+mn-lt"/>
                <a:ea typeface="+mn-ea"/>
                <a:cs typeface="+mn-cs"/>
              </a:rPr>
              <a:t>حدد الفترة الزمنية</a:t>
            </a:r>
            <a:endParaRPr lang="en-US" sz="1200"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لاحظ أن يمكن حفظ المعلومات في ملف تعريف المستخدم</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لاحظ أنه يمكن إكمال نموذج مناخي عالمي محرك واحد فقط في وقت واحد</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من المخطط تحسين أداة التحليل (أي إزالة "عام" للخطوة 1)</a:t>
            </a:r>
            <a:endParaRPr lang="en-US" dirty="0"/>
          </a:p>
          <a:p>
            <a:pPr marL="228600" indent="-228600" algn="r" rtl="1">
              <a:buFont typeface="+mj-lt"/>
              <a:buAutoNum type="arabicPeriod"/>
            </a:pP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39</a:t>
            </a:fld>
            <a:endParaRPr lang="en-US" dirty="0"/>
          </a:p>
        </p:txBody>
      </p:sp>
      <p:sp>
        <p:nvSpPr>
          <p:cNvPr id="8" name="Footer Placeholder 5">
            <a:extLst>
              <a:ext uri="{FF2B5EF4-FFF2-40B4-BE49-F238E27FC236}">
                <a16:creationId xmlns:a16="http://schemas.microsoft.com/office/drawing/2014/main" id="{1C40BD86-256D-4CE8-B175-09DB1D8715AC}"/>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80138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DZ" sz="1200" b="1" kern="1200" noProof="0" dirty="0">
                <a:solidFill>
                  <a:schemeClr val="tx1"/>
                </a:solidFill>
                <a:effectLst/>
                <a:latin typeface="+mn-lt"/>
                <a:ea typeface="+mn-ea"/>
                <a:cs typeface="+mn-cs"/>
              </a:rPr>
              <a:t>ما هو CORDEX؟</a:t>
            </a:r>
            <a:endParaRPr lang="en-US" sz="1200" b="1" kern="1200" noProof="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noProof="0" dirty="0">
                <a:solidFill>
                  <a:schemeClr val="tx1"/>
                </a:solidFill>
                <a:effectLst/>
                <a:latin typeface="+mn-lt"/>
                <a:ea typeface="+mn-ea"/>
                <a:cs typeface="+mn-cs"/>
              </a:rPr>
              <a:t>= CORDEX </a:t>
            </a:r>
            <a:r>
              <a:rPr lang="ar-LB" sz="1200" kern="1200" noProof="0" dirty="0">
                <a:solidFill>
                  <a:schemeClr val="tx1"/>
                </a:solidFill>
                <a:effectLst/>
                <a:latin typeface="+mn-lt"/>
                <a:ea typeface="+mn-ea"/>
                <a:cs typeface="+mn-cs"/>
              </a:rPr>
              <a:t>التجربة الإقليمية المنسقة لتقليص قياس النموذج المناخي الإقليمي</a:t>
            </a:r>
            <a:endParaRPr lang="en-US" sz="1200" kern="1200" noProof="0" dirty="0">
              <a:solidFill>
                <a:schemeClr val="tx1"/>
              </a:solidFill>
              <a:effectLst/>
              <a:latin typeface="+mn-lt"/>
              <a:ea typeface="+mn-ea"/>
              <a:cs typeface="+mn-cs"/>
            </a:endParaRPr>
          </a:p>
          <a:p>
            <a:pPr marR="0" lvl="0" algn="r" defTabSz="914400" rtl="1" eaLnBrk="1" fontAlgn="auto" latinLnBrk="0" hangingPunct="1">
              <a:lnSpc>
                <a:spcPct val="100000"/>
              </a:lnSpc>
              <a:spcBef>
                <a:spcPts val="0"/>
              </a:spcBef>
              <a:spcAft>
                <a:spcPts val="0"/>
              </a:spcAft>
              <a:buClrTx/>
              <a:buSzTx/>
              <a:tabLst/>
              <a:defRPr/>
            </a:pPr>
            <a:endParaRPr lang="en-US" sz="1200" kern="1200" noProof="0" dirty="0">
              <a:solidFill>
                <a:schemeClr val="tx1"/>
              </a:solidFill>
              <a:effectLst/>
              <a:latin typeface="+mn-lt"/>
              <a:ea typeface="+mn-ea"/>
              <a:cs typeface="+mn-cs"/>
            </a:endParaRPr>
          </a:p>
          <a:p>
            <a:pPr marL="171450" indent="-171450" algn="r" rtl="1">
              <a:buFont typeface="Arial" panose="020B0604020202020204" pitchFamily="34" charset="0"/>
              <a:buChar char="•"/>
            </a:pPr>
            <a:r>
              <a:rPr lang="ar-DZ" sz="1200" kern="1200" dirty="0">
                <a:solidFill>
                  <a:schemeClr val="tx1"/>
                </a:solidFill>
                <a:effectLst/>
                <a:latin typeface="+mn-lt"/>
                <a:ea typeface="+mn-ea"/>
                <a:cs typeface="+mn-cs"/>
              </a:rPr>
              <a:t>تم تطوير CORDEX بواسطة البرنامج العالمي للبحوث المناخية  (WCRP)  في عام 2009</a:t>
            </a:r>
            <a:endParaRPr lang="en-US" sz="1200" kern="1200" dirty="0">
              <a:solidFill>
                <a:schemeClr val="tx1"/>
              </a:solidFill>
              <a:effectLst/>
              <a:latin typeface="+mn-lt"/>
              <a:ea typeface="+mn-ea"/>
              <a:cs typeface="+mn-cs"/>
            </a:endParaRPr>
          </a:p>
          <a:p>
            <a:pPr algn="r" rtl="1"/>
            <a:endParaRPr lang="ar-DZ"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DZ" sz="1200" kern="1200" dirty="0">
                <a:solidFill>
                  <a:schemeClr val="tx1"/>
                </a:solidFill>
                <a:effectLst/>
                <a:latin typeface="+mn-lt"/>
                <a:ea typeface="+mn-ea"/>
                <a:cs typeface="+mn-cs"/>
              </a:rPr>
              <a:t>الحاجة إلى إطار منسق لتقييم وتحسين التقنيات الإقليمية لتقليص نطاقات المناخ</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DZ" sz="1200" kern="1200" noProof="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DZ" sz="1200" kern="1200" noProof="0" dirty="0">
              <a:solidFill>
                <a:schemeClr val="tx1"/>
              </a:solidFill>
              <a:effectLst/>
              <a:latin typeface="+mn-lt"/>
              <a:ea typeface="+mn-ea"/>
              <a:cs typeface="+mn-cs"/>
            </a:endParaRPr>
          </a:p>
          <a:p>
            <a:pPr lvl="0" algn="r" rtl="1"/>
            <a:endParaRPr lang="ar-SA"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a:t>
            </a:fld>
            <a:endParaRPr lang="en-US" dirty="0"/>
          </a:p>
        </p:txBody>
      </p:sp>
      <p:sp>
        <p:nvSpPr>
          <p:cNvPr id="8" name="Footer Placeholder 5">
            <a:extLst>
              <a:ext uri="{FF2B5EF4-FFF2-40B4-BE49-F238E27FC236}">
                <a16:creationId xmlns:a16="http://schemas.microsoft.com/office/drawing/2014/main" id="{3F8624AB-97E1-4504-830B-92411E4E7610}"/>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995619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LB" b="1" dirty="0"/>
              <a:t>نتيجة السلسلة الزمنية (موقع النقطة): دبي</a:t>
            </a:r>
            <a:endParaRPr lang="en-US" b="1" dirty="0"/>
          </a:p>
          <a:p>
            <a:pPr marL="0" indent="0" algn="r" rtl="1">
              <a:buFont typeface="Arial" panose="020B0604020202020204" pitchFamily="34" charset="0"/>
              <a:buNone/>
            </a:pPr>
            <a:endParaRPr lang="en-US" dirty="0"/>
          </a:p>
          <a:p>
            <a:pPr marL="171450" indent="-171450" algn="r" rtl="1">
              <a:buFont typeface="Arial" panose="020B0604020202020204" pitchFamily="34" charset="0"/>
              <a:buChar char="•"/>
            </a:pPr>
            <a:r>
              <a:rPr lang="ar-LB" dirty="0"/>
              <a:t>يمكن تصدير النتيجة إلى ملف</a:t>
            </a:r>
            <a:r>
              <a:rPr lang="en-US" dirty="0"/>
              <a:t> .csv </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40</a:t>
            </a:fld>
            <a:endParaRPr lang="en-US" dirty="0"/>
          </a:p>
        </p:txBody>
      </p:sp>
      <p:sp>
        <p:nvSpPr>
          <p:cNvPr id="8" name="Footer Placeholder 5">
            <a:extLst>
              <a:ext uri="{FF2B5EF4-FFF2-40B4-BE49-F238E27FC236}">
                <a16:creationId xmlns:a16="http://schemas.microsoft.com/office/drawing/2014/main" id="{F96C8A81-72C3-42E2-9918-26BD6C24E85B}"/>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549278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b="1" dirty="0"/>
              <a:t>السلسلة</a:t>
            </a:r>
            <a:r>
              <a:rPr lang="ar-LB" sz="1200" b="1" dirty="0">
                <a:cs typeface="+mn-cs"/>
              </a:rPr>
              <a:t> الزمنية (المنطقة)</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1"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يمكن تحديد المنطقة عن طريق رسم مضلع على الشاشة أو عن طريق تحميل ملف شكل (أي حدود الحوض)</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t>لاحظ أنه من المستحسن استخدام ملفات شكلية بسيطة بمضلع واحد فقط بدلاً من مضلعات متعددة غير مستمرة (أي مناطق زراعية متعددة)</a:t>
            </a:r>
            <a:endParaRPr lang="en-US" b="0"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41</a:t>
            </a:fld>
            <a:endParaRPr lang="en-US" dirty="0"/>
          </a:p>
        </p:txBody>
      </p:sp>
      <p:sp>
        <p:nvSpPr>
          <p:cNvPr id="8" name="Footer Placeholder 5">
            <a:extLst>
              <a:ext uri="{FF2B5EF4-FFF2-40B4-BE49-F238E27FC236}">
                <a16:creationId xmlns:a16="http://schemas.microsoft.com/office/drawing/2014/main" id="{4C26D3D0-D66C-4CD7-B63C-F8615405D7CB}"/>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0923823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b="1" dirty="0"/>
              <a:t>نتيجة</a:t>
            </a:r>
            <a:r>
              <a:rPr lang="en-US" b="1" dirty="0"/>
              <a:t> </a:t>
            </a:r>
            <a:r>
              <a:rPr lang="ar-LB" b="1" dirty="0"/>
              <a:t>السلسلة</a:t>
            </a:r>
            <a:r>
              <a:rPr lang="ar-LB" sz="1200" b="1" dirty="0">
                <a:cs typeface="+mn-cs"/>
              </a:rPr>
              <a:t> الزمنية (المنطقة)</a:t>
            </a:r>
            <a:endParaRPr lang="en-US" sz="1200" b="1" dirty="0">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تعتمد النتيجة على مضلع مرسوم يدويًا حول حوض نهر الأردن</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النتائج هي للنموذج المناخي العالمي المحرك </a:t>
            </a:r>
            <a:r>
              <a:rPr lang="en-US" sz="1200" b="0" dirty="0">
                <a:cs typeface="+mn-cs"/>
              </a:rPr>
              <a:t>GFDL-ESM2M</a:t>
            </a:r>
            <a:endParaRPr lang="ar-LB"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تظهر النتائج الرسومية في بوابة البيانات مع خط برتقالي يشير إلى متوسط المنطقة،  والمساحة المظللة الزرقاء التي</a:t>
            </a:r>
            <a:r>
              <a:rPr lang="en-US" sz="1200" b="0" dirty="0">
                <a:cs typeface="+mn-cs"/>
              </a:rPr>
              <a:t> </a:t>
            </a:r>
            <a:r>
              <a:rPr lang="ar-LB" sz="1200" b="0" dirty="0">
                <a:cs typeface="+mn-cs"/>
              </a:rPr>
              <a:t>تشير إلى نطاق</a:t>
            </a:r>
            <a:r>
              <a:rPr lang="en-US" sz="1200" b="0" dirty="0">
                <a:cs typeface="+mn-cs"/>
              </a:rPr>
              <a:t> </a:t>
            </a:r>
            <a:r>
              <a:rPr lang="ar-LB" sz="1200" b="0" dirty="0">
                <a:cs typeface="+mn-cs"/>
              </a:rPr>
              <a:t>القيم</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يمكن تصدير النتائج كملف </a:t>
            </a:r>
            <a:r>
              <a:rPr lang="en-US" sz="1200" b="0" dirty="0">
                <a:cs typeface="+mn-cs"/>
              </a:rPr>
              <a:t>csv.</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متوفر حاليًا فقط للمؤشرات الظواهر المناخية المتطرفة (وليس درجة الحرارة ولا التساقطات)</a:t>
            </a:r>
          </a:p>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42</a:t>
            </a:fld>
            <a:endParaRPr lang="en-US" dirty="0"/>
          </a:p>
        </p:txBody>
      </p:sp>
      <p:sp>
        <p:nvSpPr>
          <p:cNvPr id="8" name="Footer Placeholder 5">
            <a:extLst>
              <a:ext uri="{FF2B5EF4-FFF2-40B4-BE49-F238E27FC236}">
                <a16:creationId xmlns:a16="http://schemas.microsoft.com/office/drawing/2014/main" id="{788D6455-8EC6-4893-AB26-E4CC12E53D81}"/>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228717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SA" b="1" dirty="0"/>
              <a:t>المركز الإقليمي للمعرفة - بوابة بيانات ريكار </a:t>
            </a:r>
            <a:r>
              <a:rPr lang="ar-LB" b="1" dirty="0"/>
              <a:t>: الهيدرولوجيا</a:t>
            </a:r>
            <a:endParaRPr lang="en-US" dirty="0"/>
          </a:p>
          <a:p>
            <a:pPr marL="0" indent="0" algn="r" rtl="1">
              <a:buFont typeface="Arial" panose="020B0604020202020204" pitchFamily="34" charset="0"/>
              <a:buNone/>
            </a:pPr>
            <a:endParaRPr lang="en-US" dirty="0"/>
          </a:p>
          <a:p>
            <a:pPr marL="171450" indent="-171450" algn="r" rtl="1">
              <a:buFont typeface="Arial" panose="020B0604020202020204" pitchFamily="34" charset="0"/>
              <a:buChar char="•"/>
            </a:pPr>
            <a:r>
              <a:rPr lang="ar-DZ" noProof="0" dirty="0"/>
              <a:t>يمكن الحصول على مخرجات المجموعة (الفترة المرجعية ، قرب القرن ، منتصف القرن ، أو نهاية القرن) بناءً على نموذجين هيدرولوجيين إقليميين مختلفين : VIC و HYPE.</a:t>
            </a:r>
          </a:p>
          <a:p>
            <a:pPr marL="171450" indent="-171450" algn="r" rtl="1">
              <a:buFont typeface="Arial" panose="020B0604020202020204" pitchFamily="34" charset="0"/>
              <a:buChar char="•"/>
            </a:pPr>
            <a:endParaRPr lang="ar-DZ" noProof="0" dirty="0"/>
          </a:p>
          <a:p>
            <a:pPr marL="171450" indent="-171450" algn="r" rtl="1">
              <a:buFont typeface="Arial" panose="020B0604020202020204" pitchFamily="34" charset="0"/>
              <a:buChar char="•"/>
            </a:pPr>
            <a:r>
              <a:rPr lang="ar-DZ" noProof="0" dirty="0"/>
              <a:t>النتائج المتاحة تشمل التبخر النتحي والجريان</a:t>
            </a:r>
          </a:p>
          <a:p>
            <a:pPr marL="171450" indent="-171450" algn="r" rtl="1">
              <a:buFont typeface="Arial" panose="020B0604020202020204" pitchFamily="34" charset="0"/>
              <a:buChar char="•"/>
            </a:pPr>
            <a:endParaRPr lang="ar-DZ" noProof="0" dirty="0"/>
          </a:p>
          <a:p>
            <a:pPr marL="171450" indent="-171450" algn="r" rtl="1">
              <a:buFont typeface="Arial" panose="020B0604020202020204" pitchFamily="34" charset="0"/>
              <a:buChar char="•"/>
            </a:pPr>
            <a:r>
              <a:rPr lang="ar-DZ" noProof="0" dirty="0"/>
              <a:t>العرض الحالي هو التبخر ، نهاية القرن ، </a:t>
            </a:r>
            <a:r>
              <a:rPr lang="en-US" noProof="0" dirty="0"/>
              <a:t>RCP8.5</a:t>
            </a:r>
            <a:r>
              <a:rPr lang="ar-DZ" noProof="0" dirty="0"/>
              <a:t> ، باستخدام نموذج HYPE</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43</a:t>
            </a:fld>
            <a:endParaRPr lang="en-US" dirty="0"/>
          </a:p>
        </p:txBody>
      </p:sp>
      <p:sp>
        <p:nvSpPr>
          <p:cNvPr id="8" name="Footer Placeholder 5">
            <a:extLst>
              <a:ext uri="{FF2B5EF4-FFF2-40B4-BE49-F238E27FC236}">
                <a16:creationId xmlns:a16="http://schemas.microsoft.com/office/drawing/2014/main" id="{562906B0-0AC0-4A05-B0CE-198DDC2513AA}"/>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4031157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SA" b="1" dirty="0"/>
              <a:t>المركز الإقليمي للمعرفة - بوابة بيانات ريكار </a:t>
            </a:r>
            <a:r>
              <a:rPr lang="ar-LB" b="1" dirty="0"/>
              <a:t>: قابلية التأثر</a:t>
            </a:r>
            <a:endParaRPr lang="en-US" b="1"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dirty="0"/>
              <a:t>ستتم مناقشة تقييمات قابلية التأثر خلال الوحدة 6</a:t>
            </a:r>
            <a:endParaRPr lang="en-US"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dirty="0"/>
              <a:t>العرض الحالي هو مؤشر كثافة السكان</a:t>
            </a:r>
            <a:endParaRPr lang="en-US" dirty="0"/>
          </a:p>
          <a:p>
            <a:pPr marL="171450" indent="-171450">
              <a:buFont typeface="Arial" panose="020B0604020202020204" pitchFamily="34" charset="0"/>
              <a:buChar char="•"/>
            </a:pP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44</a:t>
            </a:fld>
            <a:endParaRPr lang="en-US" dirty="0"/>
          </a:p>
        </p:txBody>
      </p:sp>
      <p:sp>
        <p:nvSpPr>
          <p:cNvPr id="8" name="Footer Placeholder 5">
            <a:extLst>
              <a:ext uri="{FF2B5EF4-FFF2-40B4-BE49-F238E27FC236}">
                <a16:creationId xmlns:a16="http://schemas.microsoft.com/office/drawing/2014/main" id="{D6D13B1F-1102-43F5-800C-1C0AEA0DBD59}"/>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1883654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dirty="0">
                <a:cs typeface="+mn-cs"/>
              </a:rPr>
              <a:t>الوصول إلى كتالوج البيانات</a:t>
            </a:r>
            <a:endParaRPr lang="en-US" sz="1200" b="1" dirty="0">
              <a:cs typeface="+mn-cs"/>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LB" sz="1200" b="1"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العرض الحالي هو الجريان السطحي ، نهاية القرن ، </a:t>
            </a:r>
            <a:r>
              <a:rPr lang="en-US" sz="1200" b="0" dirty="0">
                <a:cs typeface="Arial" pitchFamily="34" charset="0"/>
              </a:rPr>
              <a:t>RCP8.5 ، </a:t>
            </a:r>
            <a:r>
              <a:rPr lang="ar-LB" sz="1200" b="0" dirty="0">
                <a:cs typeface="+mn-cs"/>
              </a:rPr>
              <a:t>باستخدام نموذج </a:t>
            </a:r>
            <a:r>
              <a:rPr lang="en-US" sz="1200" b="0" dirty="0">
                <a:cs typeface="Arial" pitchFamily="34" charset="0"/>
              </a:rPr>
              <a:t>VIC</a:t>
            </a:r>
            <a:endParaRPr lang="en-US" b="0"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45</a:t>
            </a:fld>
            <a:endParaRPr lang="en-US" dirty="0"/>
          </a:p>
        </p:txBody>
      </p:sp>
      <p:sp>
        <p:nvSpPr>
          <p:cNvPr id="8" name="Footer Placeholder 5">
            <a:extLst>
              <a:ext uri="{FF2B5EF4-FFF2-40B4-BE49-F238E27FC236}">
                <a16:creationId xmlns:a16="http://schemas.microsoft.com/office/drawing/2014/main" id="{E263A725-76EC-444A-A446-BE329E8D3D3D}"/>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7002691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dirty="0">
                <a:cs typeface="+mn-cs"/>
              </a:rPr>
              <a:t>الوصول إلى كتالوج البيانات</a:t>
            </a:r>
            <a:endParaRPr lang="en-US" sz="1200" b="1"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يمكن تحميل مجموعات البيانات النقطية للمناخ والهيدرولوجيا</a:t>
            </a:r>
            <a:endParaRPr lang="en-US"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ملفات </a:t>
            </a:r>
            <a:r>
              <a:rPr lang="en-US" sz="1200" b="0" dirty="0">
                <a:cs typeface="+mn-cs"/>
              </a:rPr>
              <a:t> </a:t>
            </a:r>
            <a:r>
              <a:rPr lang="en-US" sz="1200" b="0" dirty="0" err="1">
                <a:cs typeface="+mn-cs"/>
              </a:rPr>
              <a:t>NetCDF</a:t>
            </a:r>
            <a:r>
              <a:rPr lang="en-US" sz="1200" b="0" dirty="0">
                <a:cs typeface="+mn-cs"/>
              </a:rPr>
              <a:t> </a:t>
            </a:r>
            <a:r>
              <a:rPr lang="ar-LB" sz="1200" b="0" dirty="0">
                <a:cs typeface="+mn-cs"/>
              </a:rPr>
              <a:t>ليست متاحة عبر الإنترنت حتى الآن ولكن يتم العمل عليها حاليًا</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يمكن تنزيل البيانات النقطية لمؤشرات ومخرجات تقييم </a:t>
            </a:r>
            <a:r>
              <a:rPr lang="ar-LB" b="0" dirty="0"/>
              <a:t>قابلية التأثر </a:t>
            </a:r>
            <a:r>
              <a:rPr lang="en-US" b="0" dirty="0"/>
              <a:t> </a:t>
            </a:r>
            <a:r>
              <a:rPr lang="ar-LB" sz="1200" b="0" dirty="0">
                <a:cs typeface="+mn-cs"/>
              </a:rPr>
              <a:t>للقيم الفعلية والقيم المصنفة وصفيحة معلومات المؤشرات والبيانات الإحصائية (سيتم مناقشة المزيد حول تقييمات </a:t>
            </a:r>
            <a:r>
              <a:rPr lang="ar-LB" b="0" dirty="0"/>
              <a:t>قابلية التأثر </a:t>
            </a:r>
            <a:r>
              <a:rPr lang="ar-LB" sz="1200" b="0" dirty="0">
                <a:cs typeface="+mn-cs"/>
              </a:rPr>
              <a:t> خلال الوحدة 6)</a:t>
            </a:r>
            <a:endParaRPr lang="en-US" sz="1200" b="0" dirty="0">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46</a:t>
            </a:fld>
            <a:endParaRPr lang="en-US" dirty="0"/>
          </a:p>
        </p:txBody>
      </p:sp>
      <p:sp>
        <p:nvSpPr>
          <p:cNvPr id="8" name="Footer Placeholder 5">
            <a:extLst>
              <a:ext uri="{FF2B5EF4-FFF2-40B4-BE49-F238E27FC236}">
                <a16:creationId xmlns:a16="http://schemas.microsoft.com/office/drawing/2014/main" id="{22683E53-80B9-4701-A89D-00E610BA0AB2}"/>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292527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SA" b="1" dirty="0"/>
              <a:t>المركز الإقليمي للمعرفة - بوابة البيانات : زيارات الموقع</a:t>
            </a:r>
            <a:endParaRPr lang="en-US" b="1" dirty="0"/>
          </a:p>
          <a:p>
            <a:pPr marL="0" indent="0" algn="r" rtl="1">
              <a:buFont typeface="Arial" panose="020B0604020202020204" pitchFamily="34" charset="0"/>
              <a:buNone/>
            </a:pPr>
            <a:endParaRPr lang="en-US" b="1"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b="0" dirty="0"/>
              <a:t>تم إطلاق بوابة بيانات </a:t>
            </a:r>
            <a:r>
              <a:rPr lang="ar-SA" b="0" dirty="0"/>
              <a:t>المركز الإقليمي للمعرفة </a:t>
            </a:r>
            <a:r>
              <a:rPr lang="ar-LB" b="0" dirty="0"/>
              <a:t>في مارس 2019 ، ولكن تم تتبع تحليلات</a:t>
            </a:r>
            <a:r>
              <a:rPr lang="ar-SA" b="0" dirty="0"/>
              <a:t>زيارات الموقع</a:t>
            </a:r>
            <a:r>
              <a:rPr lang="ar-LB" b="0" dirty="0"/>
              <a:t> فقط منذ سبتمبر 2019</a:t>
            </a:r>
            <a:endParaRPr lang="en-US" b="0"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47</a:t>
            </a:fld>
            <a:endParaRPr lang="en-US" dirty="0"/>
          </a:p>
        </p:txBody>
      </p:sp>
      <p:sp>
        <p:nvSpPr>
          <p:cNvPr id="8" name="Footer Placeholder 5">
            <a:extLst>
              <a:ext uri="{FF2B5EF4-FFF2-40B4-BE49-F238E27FC236}">
                <a16:creationId xmlns:a16="http://schemas.microsoft.com/office/drawing/2014/main" id="{4D41149C-B4F6-4710-84D5-A8BDC4662804}"/>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9075531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SA" b="1" dirty="0"/>
              <a:t>المركز الإقليمي للمعرفة - بوابة البيانات : زيارات الموقع</a:t>
            </a:r>
            <a:endParaRPr lang="en-US" b="1" dirty="0"/>
          </a:p>
          <a:p>
            <a:pPr marL="0" indent="0" algn="r" rtl="1">
              <a:buFont typeface="Arial" panose="020B0604020202020204" pitchFamily="34" charset="0"/>
              <a:buNone/>
            </a:pPr>
            <a:endParaRPr lang="en-US" b="1"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b="0" dirty="0"/>
              <a:t>يشمل المستخدمون خارج المنطقة العربية أوروبا (في المقام الأول إيطاليا وألمانيا) ، وبلدان أخرى داخل النطاق العربي / منطقة الشرق الأوسط وشمال إفريقيا (معظمها في إثيوبيا) ، والمستخدمون من الولايات المتحدة الأمريكية والهند وكوريا الجنوبية.</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48</a:t>
            </a:fld>
            <a:endParaRPr lang="en-US" dirty="0"/>
          </a:p>
        </p:txBody>
      </p:sp>
      <p:sp>
        <p:nvSpPr>
          <p:cNvPr id="8" name="Footer Placeholder 5">
            <a:extLst>
              <a:ext uri="{FF2B5EF4-FFF2-40B4-BE49-F238E27FC236}">
                <a16:creationId xmlns:a16="http://schemas.microsoft.com/office/drawing/2014/main" id="{F0A745D8-7091-4B26-932F-FDE8FDE493EE}"/>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645990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t>مواد إضافية: مخرجات النمذجة الهيدرولوجية الإقليمية</a:t>
            </a: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49</a:t>
            </a:fld>
            <a:endParaRPr lang="en-US" dirty="0"/>
          </a:p>
        </p:txBody>
      </p:sp>
      <p:sp>
        <p:nvSpPr>
          <p:cNvPr id="8" name="Footer Placeholder 5">
            <a:extLst>
              <a:ext uri="{FF2B5EF4-FFF2-40B4-BE49-F238E27FC236}">
                <a16:creationId xmlns:a16="http://schemas.microsoft.com/office/drawing/2014/main" id="{76EF9D79-2818-4ED1-A172-6D31C62A24C6}"/>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685706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a:t>نطاقات </a:t>
            </a:r>
            <a:r>
              <a:rPr lang="en-US" b="1" dirty="0"/>
              <a:t>CORDEX</a:t>
            </a:r>
          </a:p>
          <a:p>
            <a:pPr algn="r" rtl="1"/>
            <a:endParaRPr lang="en-US"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kern="1200" dirty="0">
                <a:solidFill>
                  <a:schemeClr val="tx1"/>
                </a:solidFill>
                <a:effectLst/>
                <a:latin typeface="+mn-lt"/>
                <a:ea typeface="+mn-ea"/>
                <a:cs typeface="+mn-cs"/>
              </a:rPr>
              <a:t>يمثل </a:t>
            </a:r>
            <a:r>
              <a:rPr lang="en-US" sz="1200" kern="1200" dirty="0">
                <a:solidFill>
                  <a:schemeClr val="tx1"/>
                </a:solidFill>
                <a:effectLst/>
                <a:latin typeface="+mn-lt"/>
                <a:ea typeface="+mn-ea"/>
                <a:cs typeface="+mn-cs"/>
              </a:rPr>
              <a:t>" </a:t>
            </a:r>
            <a:r>
              <a:rPr lang="ar-LB" sz="1200" kern="1200" dirty="0">
                <a:solidFill>
                  <a:schemeClr val="tx1"/>
                </a:solidFill>
                <a:effectLst/>
                <a:latin typeface="+mn-lt"/>
                <a:ea typeface="+mn-ea"/>
                <a:cs typeface="+mn-cs"/>
              </a:rPr>
              <a:t>النطاق" المنطقة التي يجري فيها التقليص الإقليمي، على سبيل المثال " النطاق" الأفريقي يغطي القارة الأفريقية بأكملها. على الرغم من أن بعض النطاقات تميل إلى التداخل جزئيًا مع النطاقات الأخرى، إلا أن لكل نطاق مجموعة خاصة به من ظروف النمذجة عند حدوده والاختلافات في المخرجات الناتجة</a:t>
            </a:r>
            <a:r>
              <a:rPr lang="en-US" sz="1200" kern="1200" dirty="0">
                <a:solidFill>
                  <a:schemeClr val="tx1"/>
                </a:solidFill>
                <a:effectLst/>
                <a:latin typeface="+mn-lt"/>
                <a:ea typeface="+mn-ea"/>
                <a:cs typeface="+mn-cs"/>
              </a:rPr>
              <a:t>.</a:t>
            </a:r>
          </a:p>
          <a:p>
            <a:pPr algn="r" rtl="1"/>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5</a:t>
            </a:fld>
            <a:endParaRPr lang="en-US" dirty="0"/>
          </a:p>
        </p:txBody>
      </p:sp>
      <p:sp>
        <p:nvSpPr>
          <p:cNvPr id="8" name="Footer Placeholder 5">
            <a:extLst>
              <a:ext uri="{FF2B5EF4-FFF2-40B4-BE49-F238E27FC236}">
                <a16:creationId xmlns:a16="http://schemas.microsoft.com/office/drawing/2014/main" id="{7D8D69BF-C02D-4F96-9516-F04BA82A1364}"/>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7796505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7866" y="4425104"/>
            <a:ext cx="6477000" cy="4320540"/>
          </a:xfrm>
        </p:spPr>
        <p:txBody>
          <a:bodyPr/>
          <a:lstStyle/>
          <a:p>
            <a:pPr algn="r" rtl="1"/>
            <a:r>
              <a:rPr lang="ar-SA" sz="1200" b="1" kern="1200" dirty="0">
                <a:solidFill>
                  <a:schemeClr val="tx1"/>
                </a:solidFill>
                <a:effectLst/>
                <a:latin typeface="+mn-lt"/>
                <a:ea typeface="+mn-ea"/>
                <a:cs typeface="+mn-cs"/>
              </a:rPr>
              <a:t>نموذجان هيدرولوجيان إقليميان (</a:t>
            </a:r>
            <a:r>
              <a:rPr lang="en-US" sz="1200" b="1" kern="1200" dirty="0">
                <a:solidFill>
                  <a:schemeClr val="tx1"/>
                </a:solidFill>
                <a:effectLst/>
                <a:latin typeface="+mn-lt"/>
                <a:ea typeface="+mn-ea"/>
                <a:cs typeface="+mn-cs"/>
              </a:rPr>
              <a:t>RHM</a:t>
            </a:r>
            <a:r>
              <a:rPr lang="ar-SA" sz="1200" b="1" kern="120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pPr algn="r" rtl="1"/>
            <a:r>
              <a:rPr lang="en-US"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استخدمت كل من نماذج </a:t>
            </a:r>
            <a:r>
              <a:rPr lang="en-US" sz="1200" kern="1200" dirty="0">
                <a:solidFill>
                  <a:schemeClr val="tx1"/>
                </a:solidFill>
                <a:effectLst/>
                <a:latin typeface="+mn-lt"/>
                <a:ea typeface="+mn-ea"/>
                <a:cs typeface="+mn-cs"/>
              </a:rPr>
              <a:t>VIC</a:t>
            </a:r>
            <a:r>
              <a:rPr lang="ar-SA" sz="1200" kern="1200" dirty="0">
                <a:solidFill>
                  <a:schemeClr val="tx1"/>
                </a:solidFill>
                <a:effectLst/>
                <a:latin typeface="+mn-lt"/>
                <a:ea typeface="+mn-ea"/>
                <a:cs typeface="+mn-cs"/>
              </a:rPr>
              <a:t> و </a:t>
            </a:r>
            <a:r>
              <a:rPr lang="en-US" sz="1200" kern="1200" dirty="0">
                <a:solidFill>
                  <a:schemeClr val="tx1"/>
                </a:solidFill>
                <a:effectLst/>
                <a:latin typeface="+mn-lt"/>
                <a:ea typeface="+mn-ea"/>
                <a:cs typeface="+mn-cs"/>
              </a:rPr>
              <a:t>HYPE</a:t>
            </a:r>
            <a:r>
              <a:rPr lang="ar-SA" sz="1200" kern="1200" dirty="0">
                <a:solidFill>
                  <a:schemeClr val="tx1"/>
                </a:solidFill>
                <a:effectLst/>
                <a:latin typeface="+mn-lt"/>
                <a:ea typeface="+mn-ea"/>
                <a:cs typeface="+mn-cs"/>
              </a:rPr>
              <a:t> مخرجات النمذجة المناخية الإقليمية المصححة الانحياز من ريكار كمدخلات للبيانات</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3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SA" sz="1200" kern="1200" dirty="0">
                <a:solidFill>
                  <a:schemeClr val="tx1"/>
                </a:solidFill>
                <a:effectLst/>
                <a:latin typeface="+mn-lt"/>
                <a:ea typeface="+mn-ea"/>
                <a:cs typeface="+mn-cs"/>
              </a:rPr>
              <a:t>غالبًا ما يُسأل عن مخرجات النمذجة </a:t>
            </a:r>
            <a:r>
              <a:rPr lang="ar-DZ" sz="1200" kern="1200" dirty="0">
                <a:solidFill>
                  <a:schemeClr val="tx1"/>
                </a:solidFill>
                <a:effectLst/>
                <a:latin typeface="+mn-lt"/>
                <a:ea typeface="+mn-ea"/>
                <a:cs typeface="+mn-cs"/>
              </a:rPr>
              <a:t>الهيدرولوجية الإقليمية </a:t>
            </a:r>
            <a:r>
              <a:rPr lang="ar-SA" sz="1200" kern="1200" dirty="0">
                <a:solidFill>
                  <a:schemeClr val="tx1"/>
                </a:solidFill>
                <a:effectLst/>
                <a:latin typeface="+mn-lt"/>
                <a:ea typeface="+mn-ea"/>
                <a:cs typeface="+mn-cs"/>
              </a:rPr>
              <a:t>المطلوب استخدامه. استخدم ريكار كلا النموذجين لأغراض المقارنة بسبب عدم اليقين العالي في النتائج بسبب البيانات المرصودة المحدودة (التبخر النتحي والجريان). وبالمثل، يُنصح عمومًا باستخدام كلا الناتجين للمقارنة في دراسات أخرى داخل المنطقة العربية. ومع ذلك، إذا كان الوقت / الميزانية تسمح فقط بنموذج </a:t>
            </a:r>
            <a:r>
              <a:rPr lang="ar-DZ" sz="1200" kern="1200" dirty="0">
                <a:solidFill>
                  <a:schemeClr val="tx1"/>
                </a:solidFill>
                <a:effectLst/>
                <a:latin typeface="+mn-lt"/>
                <a:ea typeface="+mn-ea"/>
                <a:cs typeface="+mn-cs"/>
              </a:rPr>
              <a:t>هيدرولوجي إقليمي </a:t>
            </a:r>
            <a:r>
              <a:rPr lang="ar-SA" sz="1200" kern="1200" dirty="0">
                <a:solidFill>
                  <a:schemeClr val="tx1"/>
                </a:solidFill>
                <a:effectLst/>
                <a:latin typeface="+mn-lt"/>
                <a:ea typeface="+mn-ea"/>
                <a:cs typeface="+mn-cs"/>
              </a:rPr>
              <a:t>واحد ، فإنني أوصي بنتائج نموذج </a:t>
            </a:r>
            <a:r>
              <a:rPr lang="en-US" sz="1200" kern="1200" dirty="0">
                <a:solidFill>
                  <a:schemeClr val="tx1"/>
                </a:solidFill>
                <a:effectLst/>
                <a:latin typeface="+mn-lt"/>
                <a:ea typeface="+mn-ea"/>
                <a:cs typeface="+mn-cs"/>
              </a:rPr>
              <a:t>HYPE</a:t>
            </a:r>
            <a:r>
              <a:rPr lang="ar-SA" sz="1200" kern="1200" dirty="0">
                <a:solidFill>
                  <a:schemeClr val="tx1"/>
                </a:solidFill>
                <a:effectLst/>
                <a:latin typeface="+mn-lt"/>
                <a:ea typeface="+mn-ea"/>
                <a:cs typeface="+mn-cs"/>
              </a:rPr>
              <a:t> نظرًا لخصائص النموذج الموضحة</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300" kern="1200" dirty="0">
              <a:solidFill>
                <a:schemeClr val="tx1"/>
              </a:solidFill>
              <a:effectLst/>
              <a:latin typeface="+mn-lt"/>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SA" sz="1200" kern="1200" dirty="0">
                <a:solidFill>
                  <a:schemeClr val="tx1"/>
                </a:solidFill>
                <a:effectLst/>
                <a:latin typeface="+mn-lt"/>
                <a:ea typeface="+mn-ea"/>
                <a:cs typeface="+mn-cs"/>
              </a:rPr>
              <a:t>كان الهدف من النمذجة إنتاج تمثيل معقول للتغييرات في العمليات الهيدرولوجية عبر المنطقة. لا يحل نهج </a:t>
            </a:r>
            <a:r>
              <a:rPr lang="ar-DZ" sz="1200" kern="1200" dirty="0">
                <a:solidFill>
                  <a:schemeClr val="tx1"/>
                </a:solidFill>
                <a:effectLst/>
                <a:latin typeface="+mn-lt"/>
                <a:ea typeface="+mn-ea"/>
                <a:cs typeface="+mn-cs"/>
              </a:rPr>
              <a:t>النمذجة الهيدرولوجية الإقليمية </a:t>
            </a:r>
            <a:r>
              <a:rPr lang="ar-SA" sz="1200" kern="1200" dirty="0">
                <a:solidFill>
                  <a:schemeClr val="tx1"/>
                </a:solidFill>
                <a:effectLst/>
                <a:latin typeface="+mn-lt"/>
                <a:ea typeface="+mn-ea"/>
                <a:cs typeface="+mn-cs"/>
              </a:rPr>
              <a:t>محل الحاجة إلى إجراء دراسات محلية تتناول إدارة موارد المياه بمزيد من التفصيل ولكنه يساعد في تحديد المجالات الرئيسية التي قد تستفيد من دراسات أكثر تفصيلاً</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a:solidFill>
                  <a:schemeClr val="tx1"/>
                </a:solidFill>
                <a:effectLst/>
                <a:latin typeface="+mn-lt"/>
                <a:ea typeface="+mn-ea"/>
                <a:cs typeface="+mn-cs"/>
              </a:rPr>
              <a:t>=RICCAR RCM Outputs</a:t>
            </a:r>
            <a:r>
              <a:rPr lang="ar-LB" sz="1200" kern="1200" dirty="0">
                <a:solidFill>
                  <a:schemeClr val="tx1"/>
                </a:solidFill>
                <a:effectLst/>
                <a:latin typeface="+mn-lt"/>
                <a:ea typeface="+mn-ea"/>
                <a:cs typeface="+mn-cs"/>
              </a:rPr>
              <a:t>مخرجات النمذجة المناخية الإقليمية في ريكار</a:t>
            </a:r>
            <a:endParaRPr lang="en-US" sz="1200" kern="1200" dirty="0">
              <a:solidFill>
                <a:schemeClr val="tx1"/>
              </a:solidFill>
              <a:effectLst/>
              <a:latin typeface="+mn-lt"/>
              <a:ea typeface="+mn-ea"/>
              <a:cs typeface="+mn-cs"/>
            </a:endParaRPr>
          </a:p>
          <a:p>
            <a:pPr algn="r" rtl="1"/>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a:solidFill>
                  <a:schemeClr val="tx1"/>
                </a:solidFill>
                <a:effectLst/>
                <a:latin typeface="+mn-lt"/>
                <a:ea typeface="+mn-ea"/>
                <a:cs typeface="+mn-cs"/>
              </a:rPr>
              <a:t>=VIC</a:t>
            </a:r>
            <a:r>
              <a:rPr lang="ar-LB" sz="1200" kern="1200" dirty="0">
                <a:solidFill>
                  <a:schemeClr val="tx1"/>
                </a:solidFill>
                <a:effectLst/>
                <a:latin typeface="+mn-lt"/>
                <a:ea typeface="+mn-ea"/>
                <a:cs typeface="+mn-cs"/>
              </a:rPr>
              <a:t>نموذج قدرة التسرب المتغيرة</a:t>
            </a:r>
            <a:endParaRPr lang="en-US" sz="1200" kern="1200" dirty="0">
              <a:solidFill>
                <a:schemeClr val="tx1"/>
              </a:solidFill>
              <a:effectLst/>
              <a:latin typeface="+mn-lt"/>
              <a:ea typeface="+mn-ea"/>
              <a:cs typeface="+mn-cs"/>
            </a:endParaRPr>
          </a:p>
          <a:p>
            <a:pPr marL="628650" lvl="1" indent="-171450" algn="r" rtl="1">
              <a:buFont typeface="Courier New" panose="02070309020205020404" pitchFamily="49" charset="0"/>
              <a:buChar char="o"/>
            </a:pPr>
            <a:r>
              <a:rPr lang="ar-LB" sz="1200" kern="1200" dirty="0">
                <a:solidFill>
                  <a:schemeClr val="tx1"/>
                </a:solidFill>
                <a:effectLst/>
                <a:latin typeface="+mn-lt"/>
                <a:ea typeface="+mn-ea"/>
                <a:cs typeface="+mn-cs"/>
              </a:rPr>
              <a:t>نموذج مجهري</a:t>
            </a:r>
          </a:p>
          <a:p>
            <a:pPr marL="628650" lvl="1" indent="-171450" algn="r" rtl="1">
              <a:buFont typeface="Courier New" panose="02070309020205020404" pitchFamily="49" charset="0"/>
              <a:buChar char="o"/>
            </a:pPr>
            <a:r>
              <a:rPr lang="ar-LB" sz="1200" kern="1200" dirty="0">
                <a:solidFill>
                  <a:schemeClr val="tx1"/>
                </a:solidFill>
                <a:effectLst/>
                <a:latin typeface="+mn-lt"/>
                <a:ea typeface="+mn-ea"/>
                <a:cs typeface="+mn-cs"/>
              </a:rPr>
              <a:t>القائم على الشبكة (50 كم)</a:t>
            </a:r>
          </a:p>
          <a:p>
            <a:pPr marL="628650" lvl="1" indent="-171450" algn="r" rtl="1">
              <a:buFont typeface="Courier New" panose="02070309020205020404" pitchFamily="49" charset="0"/>
              <a:buChar char="o"/>
            </a:pPr>
            <a:r>
              <a:rPr lang="ar-LB" sz="1200" kern="1200" dirty="0">
                <a:solidFill>
                  <a:schemeClr val="tx1"/>
                </a:solidFill>
                <a:effectLst/>
                <a:latin typeface="+mn-lt"/>
                <a:ea typeface="+mn-ea"/>
                <a:cs typeface="+mn-cs"/>
              </a:rPr>
              <a:t>يتم حساب توازن الماء لكل خلية شبكة</a:t>
            </a:r>
          </a:p>
          <a:p>
            <a:pPr marL="628650" lvl="1" indent="-171450" algn="r" rtl="1">
              <a:buFont typeface="Courier New" panose="02070309020205020404" pitchFamily="49" charset="0"/>
              <a:buChar char="o"/>
            </a:pPr>
            <a:r>
              <a:rPr lang="ar-LB" sz="1200" kern="1200" dirty="0">
                <a:solidFill>
                  <a:schemeClr val="tx1"/>
                </a:solidFill>
                <a:effectLst/>
                <a:latin typeface="+mn-lt"/>
                <a:ea typeface="+mn-ea"/>
                <a:cs typeface="+mn-cs"/>
              </a:rPr>
              <a:t>لا يعتبر التدفق الجانبي</a:t>
            </a:r>
          </a:p>
          <a:p>
            <a:pPr marL="628650" lvl="1" indent="-171450" algn="r" rtl="1">
              <a:buFont typeface="Courier New" panose="02070309020205020404" pitchFamily="49" charset="0"/>
              <a:buChar char="o"/>
            </a:pPr>
            <a:r>
              <a:rPr lang="ar-LB" sz="1200" kern="1200" dirty="0">
                <a:solidFill>
                  <a:schemeClr val="tx1"/>
                </a:solidFill>
                <a:effectLst/>
                <a:latin typeface="+mn-lt"/>
                <a:ea typeface="+mn-ea"/>
                <a:cs typeface="+mn-cs"/>
              </a:rPr>
              <a:t>لا تعتبر خزانات / بحيرات</a:t>
            </a:r>
            <a:endParaRPr lang="en-US" sz="1200" kern="1200" dirty="0">
              <a:solidFill>
                <a:schemeClr val="tx1"/>
              </a:solidFill>
              <a:effectLst/>
              <a:latin typeface="+mn-lt"/>
              <a:ea typeface="+mn-ea"/>
              <a:cs typeface="+mn-cs"/>
            </a:endParaRPr>
          </a:p>
          <a:p>
            <a:pPr marL="0" indent="0" algn="r" rtl="1">
              <a:buFont typeface="Arial" panose="020B0604020202020204" pitchFamily="34" charset="0"/>
              <a:buNone/>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a:solidFill>
                  <a:schemeClr val="tx1"/>
                </a:solidFill>
                <a:effectLst/>
                <a:latin typeface="+mn-lt"/>
                <a:ea typeface="+mn-ea"/>
                <a:cs typeface="+mn-cs"/>
              </a:rPr>
              <a:t>=HYPE</a:t>
            </a:r>
            <a:r>
              <a:rPr lang="ar-LB" sz="1200" kern="1200" dirty="0">
                <a:solidFill>
                  <a:schemeClr val="tx1"/>
                </a:solidFill>
                <a:effectLst/>
                <a:latin typeface="+mn-lt"/>
                <a:ea typeface="+mn-ea"/>
                <a:cs typeface="+mn-cs"/>
              </a:rPr>
              <a:t>نموذج  التنبؤات الهيدرولوجية للبيئة</a:t>
            </a:r>
            <a:endParaRPr lang="en-US" sz="1200" kern="1200" dirty="0">
              <a:solidFill>
                <a:schemeClr val="tx1"/>
              </a:solidFill>
              <a:effectLst/>
              <a:latin typeface="+mn-lt"/>
              <a:ea typeface="+mn-ea"/>
              <a:cs typeface="+mn-cs"/>
            </a:endParaRPr>
          </a:p>
          <a:p>
            <a:pPr marL="628650" lvl="1" indent="-171450" algn="r" rtl="1">
              <a:buFont typeface="Courier New" panose="02070309020205020404" pitchFamily="49" charset="0"/>
              <a:buChar char="o"/>
            </a:pPr>
            <a:r>
              <a:rPr lang="ar-LB" sz="1200" kern="1200" dirty="0">
                <a:solidFill>
                  <a:schemeClr val="tx1"/>
                </a:solidFill>
                <a:effectLst/>
                <a:latin typeface="+mn-lt"/>
                <a:ea typeface="+mn-ea"/>
                <a:cs typeface="+mn-cs"/>
              </a:rPr>
              <a:t>تطبيقات كبيرة أو صغيرة</a:t>
            </a:r>
            <a:r>
              <a:rPr lang="en-US" sz="1200" kern="1200" dirty="0">
                <a:solidFill>
                  <a:schemeClr val="tx1"/>
                </a:solidFill>
                <a:effectLst/>
                <a:latin typeface="+mn-lt"/>
                <a:ea typeface="+mn-ea"/>
                <a:cs typeface="+mn-cs"/>
              </a:rPr>
              <a:t> </a:t>
            </a:r>
            <a:r>
              <a:rPr lang="ar-LB" sz="1200" kern="1200" dirty="0">
                <a:solidFill>
                  <a:schemeClr val="tx1"/>
                </a:solidFill>
                <a:effectLst/>
                <a:latin typeface="+mn-lt"/>
                <a:ea typeface="+mn-ea"/>
                <a:cs typeface="+mn-cs"/>
              </a:rPr>
              <a:t>المدى</a:t>
            </a:r>
          </a:p>
          <a:p>
            <a:pPr marL="628650" lvl="1" indent="-171450" algn="r" rtl="1">
              <a:buFont typeface="Courier New" panose="02070309020205020404" pitchFamily="49" charset="0"/>
              <a:buChar char="o"/>
            </a:pPr>
            <a:r>
              <a:rPr lang="ar-LB" sz="1200" kern="1200" dirty="0">
                <a:solidFill>
                  <a:schemeClr val="tx1"/>
                </a:solidFill>
                <a:effectLst/>
                <a:latin typeface="+mn-lt"/>
                <a:ea typeface="+mn-ea"/>
                <a:cs typeface="+mn-cs"/>
              </a:rPr>
              <a:t>قائم على الحوض</a:t>
            </a:r>
          </a:p>
          <a:p>
            <a:pPr marL="628650" lvl="1" indent="-171450" algn="r" rtl="1">
              <a:buFont typeface="Courier New" panose="02070309020205020404" pitchFamily="49" charset="0"/>
              <a:buChar char="o"/>
            </a:pPr>
            <a:r>
              <a:rPr lang="ar-LB" sz="1200" kern="1200" dirty="0">
                <a:solidFill>
                  <a:schemeClr val="tx1"/>
                </a:solidFill>
                <a:effectLst/>
                <a:latin typeface="+mn-lt"/>
                <a:ea typeface="+mn-ea"/>
                <a:cs typeface="+mn-cs"/>
              </a:rPr>
              <a:t>يتم حساب التوازن المائي لكل وحدة استجابة هيدرولوجية (استخدام الأرض ونوع التربة والارتفاع) داخل كل حوض</a:t>
            </a:r>
            <a:endParaRPr lang="en-US" sz="12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50</a:t>
            </a:fld>
            <a:endParaRPr lang="en-US" dirty="0"/>
          </a:p>
        </p:txBody>
      </p:sp>
      <p:sp>
        <p:nvSpPr>
          <p:cNvPr id="8" name="Footer Placeholder 5">
            <a:extLst>
              <a:ext uri="{FF2B5EF4-FFF2-40B4-BE49-F238E27FC236}">
                <a16:creationId xmlns:a16="http://schemas.microsoft.com/office/drawing/2014/main" id="{D5F68D41-3B0E-4B29-A669-4B802917730D}"/>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136219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DZ" b="1" dirty="0"/>
              <a:t>النموذج المفاهيمي والعمليات الهيدرولوجية لنموذج </a:t>
            </a:r>
            <a:r>
              <a:rPr lang="en-US" b="1" dirty="0"/>
              <a:t>VIC</a:t>
            </a:r>
          </a:p>
          <a:p>
            <a:pPr marL="0" indent="0" algn="r" rtl="1">
              <a:buFont typeface="Arial" panose="020B0604020202020204" pitchFamily="34" charset="0"/>
              <a:buNone/>
            </a:pPr>
            <a:endParaRPr lang="en-US" dirty="0"/>
          </a:p>
          <a:p>
            <a:pPr marL="171450" indent="-171450" algn="r" rtl="1">
              <a:buFont typeface="Arial" panose="020B0604020202020204" pitchFamily="34" charset="0"/>
              <a:buChar char="•"/>
            </a:pPr>
            <a:r>
              <a:rPr lang="ar-DZ" dirty="0"/>
              <a:t>توجد معلومات إضافية</a:t>
            </a:r>
            <a:r>
              <a:rPr lang="en-US" dirty="0"/>
              <a:t> </a:t>
            </a:r>
            <a:r>
              <a:rPr lang="ar-DZ" dirty="0"/>
              <a:t>حول</a:t>
            </a:r>
            <a:r>
              <a:rPr lang="en-US" dirty="0"/>
              <a:t> </a:t>
            </a:r>
            <a:r>
              <a:rPr lang="ar-DZ" dirty="0"/>
              <a:t>ذلك</a:t>
            </a:r>
            <a:r>
              <a:rPr lang="en-US" dirty="0"/>
              <a:t> </a:t>
            </a:r>
            <a:r>
              <a:rPr lang="ar-DZ" dirty="0"/>
              <a:t>في مذكرة ريكار التقنية حول تطبيقات النمذجة المناخية الإقليمية والنمذجة الهيدرولوجية الإقليمية في المنطقة العربية</a:t>
            </a:r>
            <a:r>
              <a:rPr lang="en-US" dirty="0"/>
              <a:t> </a:t>
            </a:r>
            <a:r>
              <a:rPr lang="ar-LB" dirty="0"/>
              <a:t>(متاح في اللغة الإنكليزية فقط)</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51</a:t>
            </a:fld>
            <a:endParaRPr lang="en-US" dirty="0"/>
          </a:p>
        </p:txBody>
      </p:sp>
      <p:sp>
        <p:nvSpPr>
          <p:cNvPr id="8" name="Footer Placeholder 5">
            <a:extLst>
              <a:ext uri="{FF2B5EF4-FFF2-40B4-BE49-F238E27FC236}">
                <a16:creationId xmlns:a16="http://schemas.microsoft.com/office/drawing/2014/main" id="{39D5ACAE-C3D8-48D1-AC1E-769B17B8A176}"/>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505033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DZ" b="1" dirty="0"/>
              <a:t>النموذج المفاهيمي والعمليات الهيدرولوجية لنموذج </a:t>
            </a:r>
            <a:r>
              <a:rPr lang="en-US" b="1" dirty="0"/>
              <a:t>HYPE</a:t>
            </a:r>
          </a:p>
          <a:p>
            <a:pPr marL="0" indent="0" algn="r" rtl="1">
              <a:buFont typeface="Arial" panose="020B0604020202020204" pitchFamily="34" charset="0"/>
              <a:buNone/>
            </a:pPr>
            <a:endParaRPr lang="en-US" dirty="0"/>
          </a:p>
          <a:p>
            <a:pPr marL="171450" indent="-171450" algn="r" rtl="1">
              <a:buFont typeface="Arial" panose="020B0604020202020204" pitchFamily="34" charset="0"/>
              <a:buChar char="•"/>
            </a:pPr>
            <a:r>
              <a:rPr lang="ar-DZ" dirty="0"/>
              <a:t>توجد معلومات إضافية</a:t>
            </a:r>
            <a:r>
              <a:rPr lang="en-US" dirty="0"/>
              <a:t> </a:t>
            </a:r>
            <a:r>
              <a:rPr lang="ar-DZ" dirty="0"/>
              <a:t>حول</a:t>
            </a:r>
            <a:r>
              <a:rPr lang="en-US" dirty="0"/>
              <a:t> </a:t>
            </a:r>
            <a:r>
              <a:rPr lang="ar-DZ" dirty="0"/>
              <a:t>ذلك</a:t>
            </a:r>
            <a:r>
              <a:rPr lang="en-US" dirty="0"/>
              <a:t> </a:t>
            </a:r>
            <a:r>
              <a:rPr lang="ar-DZ" dirty="0"/>
              <a:t>في مذكرة ريكار التقنية حول تطبيقات النمذجة المناخية الإقليمية والنمذجة الهيدرولوجية الإقليمية في المنطقة العربية</a:t>
            </a:r>
            <a:r>
              <a:rPr lang="en-US" dirty="0"/>
              <a:t> </a:t>
            </a:r>
            <a:r>
              <a:rPr lang="ar-LB" dirty="0"/>
              <a:t>(متاح في اللغة الإنكليزية فقط)</a:t>
            </a:r>
            <a:endParaRPr lang="en-US" dirty="0"/>
          </a:p>
          <a:p>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52</a:t>
            </a:fld>
            <a:endParaRPr lang="en-US" dirty="0"/>
          </a:p>
        </p:txBody>
      </p:sp>
      <p:sp>
        <p:nvSpPr>
          <p:cNvPr id="8" name="Footer Placeholder 5">
            <a:extLst>
              <a:ext uri="{FF2B5EF4-FFF2-40B4-BE49-F238E27FC236}">
                <a16:creationId xmlns:a16="http://schemas.microsoft.com/office/drawing/2014/main" id="{D491D5EB-8D44-4429-97EC-A70D329188C4}"/>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7198769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DZ" sz="1200" b="1" noProof="0" dirty="0">
                <a:cs typeface="+mn-cs"/>
              </a:rPr>
              <a:t>مقارنة بين إعداد النموذج</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DZ" sz="1200" b="1" noProof="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DZ" sz="1200" b="0" noProof="0" dirty="0">
                <a:cs typeface="+mn-cs"/>
              </a:rPr>
              <a:t>شبكة </a:t>
            </a:r>
            <a:r>
              <a:rPr lang="ar-DZ" sz="1200" b="0" noProof="0" dirty="0">
                <a:cs typeface="Arial" pitchFamily="34" charset="0"/>
              </a:rPr>
              <a:t>VIC </a:t>
            </a:r>
            <a:r>
              <a:rPr lang="ar-DZ" sz="1200" b="0" noProof="0" dirty="0"/>
              <a:t>على أساس 0.44 درجة / ~ 50 كم (نفس مخرجات النمذجة المناخية الإقليمية)</a:t>
            </a:r>
            <a:endParaRPr lang="en-US" sz="1200" b="0" noProof="0" dirty="0">
              <a:cs typeface="Arial"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DZ" sz="1200" b="0" noProof="0" dirty="0">
              <a:cs typeface="Arial"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DZ" sz="1200" b="0" noProof="0" dirty="0">
                <a:cs typeface="+mn-cs"/>
              </a:rPr>
              <a:t>أحواض </a:t>
            </a:r>
            <a:r>
              <a:rPr lang="ar-DZ" sz="1200" b="0" noProof="0" dirty="0">
                <a:cs typeface="Arial" pitchFamily="34" charset="0"/>
              </a:rPr>
              <a:t>HYPE </a:t>
            </a:r>
            <a:r>
              <a:rPr lang="ar-DZ" sz="1200" b="0" noProof="0" dirty="0">
                <a:cs typeface="+mn-cs"/>
              </a:rPr>
              <a:t>الفرعية التي تم الحصول عليها من قاعدة بيانات </a:t>
            </a:r>
            <a:r>
              <a:rPr lang="ar-DZ" sz="1200" b="0" noProof="0" dirty="0" err="1">
                <a:cs typeface="Arial" pitchFamily="34" charset="0"/>
              </a:rPr>
              <a:t>HydroSHEDS</a:t>
            </a:r>
            <a:endParaRPr lang="ar-DZ" b="0" noProof="0"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53</a:t>
            </a:fld>
            <a:endParaRPr lang="en-US" dirty="0"/>
          </a:p>
        </p:txBody>
      </p:sp>
      <p:sp>
        <p:nvSpPr>
          <p:cNvPr id="8" name="Footer Placeholder 5">
            <a:extLst>
              <a:ext uri="{FF2B5EF4-FFF2-40B4-BE49-F238E27FC236}">
                <a16:creationId xmlns:a16="http://schemas.microsoft.com/office/drawing/2014/main" id="{21C275CB-C53F-4123-8EF9-82052B274AF9}"/>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649167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DZ" sz="1200" b="1" noProof="0" dirty="0">
                <a:cs typeface="+mn-cs"/>
              </a:rPr>
              <a:t>مخرجات النمذجة الهيدرولوجية الإقليمية (RHM)</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cs typeface="Arial" pitchFamily="34" charset="0"/>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cs typeface="+mn-cs"/>
              </a:rPr>
              <a:t>الظاهر هو نموذج </a:t>
            </a:r>
            <a:r>
              <a:rPr lang="ar-DZ" sz="1200" b="0" noProof="0" dirty="0">
                <a:cs typeface="+mn-cs"/>
              </a:rPr>
              <a:t>مخرجات النمذجة الهيدرولوجية الإقليمية (RHM)</a:t>
            </a:r>
            <a:r>
              <a:rPr lang="en-US" sz="1200" b="0" noProof="0" dirty="0">
                <a:cs typeface="+mn-cs"/>
              </a:rPr>
              <a:t> .</a:t>
            </a:r>
            <a:r>
              <a:rPr lang="ar-LB" sz="1200" b="0" dirty="0">
                <a:cs typeface="+mn-cs"/>
              </a:rPr>
              <a:t>الملفات بتنسيق جدولي تقترن بملفات الشكل الموضحة على الشريحة السابقة</a:t>
            </a:r>
            <a:endParaRPr lang="en-US"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LB" sz="1200" b="0" dirty="0">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b="0" dirty="0"/>
              <a:t>البيانات متاحة عند الطلب</a:t>
            </a:r>
            <a:endParaRPr lang="en-US" b="0"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54</a:t>
            </a:fld>
            <a:endParaRPr lang="en-US" dirty="0"/>
          </a:p>
        </p:txBody>
      </p:sp>
      <p:sp>
        <p:nvSpPr>
          <p:cNvPr id="8" name="Footer Placeholder 5">
            <a:extLst>
              <a:ext uri="{FF2B5EF4-FFF2-40B4-BE49-F238E27FC236}">
                <a16:creationId xmlns:a16="http://schemas.microsoft.com/office/drawing/2014/main" id="{BD790C66-2332-43A7-85AA-B5623CCC3A6D}"/>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8130528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6696" y="4560570"/>
            <a:ext cx="5586984" cy="4320540"/>
          </a:xfrm>
        </p:spPr>
        <p:txBody>
          <a:bodyPr/>
          <a:lstStyle/>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DZ" b="1" dirty="0"/>
              <a:t>مذكرة ريكار التقنية </a:t>
            </a:r>
            <a:endParaRPr lang="en-US" b="1" dirty="0"/>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DZ" dirty="0"/>
              <a:t>توجد معلومات إضافية</a:t>
            </a:r>
            <a:r>
              <a:rPr lang="en-US" dirty="0"/>
              <a:t> </a:t>
            </a:r>
            <a:r>
              <a:rPr lang="ar-DZ" dirty="0"/>
              <a:t>حول النمذجة المناخية والنمذجة الهيدرولوجية في مذكرة ريكار التقنية من المعهد السويدي للأرصاد الجوية والهيدرولوجية حول تطبيقات النمذجة المناخية الإقليمية والنمذجة الهيدرولوجية الإقليمية في المنطقة العربية</a:t>
            </a:r>
            <a:r>
              <a:rPr lang="en-US" dirty="0"/>
              <a:t> </a:t>
            </a:r>
            <a:r>
              <a:rPr lang="ar-DZ" dirty="0"/>
              <a:t>الموجود على هذا الرابط</a:t>
            </a:r>
            <a:r>
              <a:rPr lang="en-US" dirty="0"/>
              <a:t> </a:t>
            </a:r>
            <a:r>
              <a:rPr lang="ar-DZ" dirty="0"/>
              <a:t>:</a:t>
            </a:r>
            <a:endParaRPr lang="en-US" dirty="0"/>
          </a:p>
          <a:p>
            <a:pPr marR="0" lvl="0" defTabSz="914400" rtl="1" eaLnBrk="1" fontAlgn="auto" latinLnBrk="0" hangingPunct="1">
              <a:lnSpc>
                <a:spcPct val="100000"/>
              </a:lnSpc>
              <a:spcBef>
                <a:spcPts val="0"/>
              </a:spcBef>
              <a:spcAft>
                <a:spcPts val="0"/>
              </a:spcAft>
              <a:buClrTx/>
              <a:buSzTx/>
              <a:tabLst/>
              <a:defRPr/>
            </a:pPr>
            <a:r>
              <a:rPr lang="en-US" sz="900" dirty="0">
                <a:hlinkClick r:id="rId3"/>
              </a:rPr>
              <a:t>http://www.riccar.org/regional-climate-modelling-and-regional-hydrological-modelling-applications-arab-region?language_content_entity=en</a:t>
            </a:r>
            <a:r>
              <a:rPr lang="en-US" sz="900" dirty="0"/>
              <a:t> </a:t>
            </a:r>
          </a:p>
          <a:p>
            <a:pPr marL="171450" marR="0" lvl="0" indent="-171450"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DZ" dirty="0"/>
          </a:p>
          <a:p>
            <a:pPr marL="0" indent="0" algn="r" rtl="1">
              <a:buFont typeface="Arial" panose="020B0604020202020204" pitchFamily="34" charset="0"/>
              <a:buNone/>
            </a:pP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55</a:t>
            </a:fld>
            <a:endParaRPr lang="en-US" dirty="0"/>
          </a:p>
        </p:txBody>
      </p:sp>
      <p:sp>
        <p:nvSpPr>
          <p:cNvPr id="8" name="Footer Placeholder 5">
            <a:extLst>
              <a:ext uri="{FF2B5EF4-FFF2-40B4-BE49-F238E27FC236}">
                <a16:creationId xmlns:a16="http://schemas.microsoft.com/office/drawing/2014/main" id="{C4BBC4A3-49E4-4F94-A6C1-853F75985F8B}"/>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6534903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DZ" sz="2400" b="1" dirty="0">
                <a:latin typeface="Arial" pitchFamily="34" charset="0"/>
              </a:rPr>
              <a:t>شكراً</a:t>
            </a:r>
          </a:p>
          <a:p>
            <a:pPr algn="r" rtl="1"/>
            <a:endParaRPr lang="ar-DZ" sz="2400" b="1" dirty="0">
              <a:latin typeface="Arial" pitchFamily="34" charset="0"/>
            </a:endParaRPr>
          </a:p>
          <a:p>
            <a:pPr algn="r" rtl="1"/>
            <a:r>
              <a:rPr lang="ar-DZ" sz="2000" dirty="0"/>
              <a:t>مارلين آن  </a:t>
            </a:r>
            <a:r>
              <a:rPr lang="ar-DZ" sz="2000" dirty="0" err="1"/>
              <a:t>توماسكيفتش</a:t>
            </a:r>
            <a:r>
              <a:rPr lang="ar-DZ" sz="2000" dirty="0"/>
              <a:t> </a:t>
            </a:r>
          </a:p>
          <a:p>
            <a:pPr algn="r" rtl="1"/>
            <a:r>
              <a:rPr lang="ar-DZ" sz="2000" dirty="0"/>
              <a:t>المستشار الإقليمي لتحليل تغير المناخ باستخدام نظم المعلومات الجغرافية</a:t>
            </a:r>
          </a:p>
          <a:p>
            <a:pPr algn="r" rtl="1"/>
            <a:r>
              <a:rPr lang="ar-DZ" sz="2000" dirty="0"/>
              <a:t>قسم الموارد المائية</a:t>
            </a:r>
          </a:p>
          <a:p>
            <a:pPr algn="r" rtl="1"/>
            <a:r>
              <a:rPr lang="ar-DZ" sz="2000" dirty="0"/>
              <a:t>مجموعة تغير المناخ واستدامة الموارد الطبيعية</a:t>
            </a:r>
          </a:p>
          <a:p>
            <a:pPr algn="r" rtl="1"/>
            <a:r>
              <a:rPr lang="ar-DZ" sz="2000" dirty="0"/>
              <a:t>لجنة الأمم المتحدة الاقتصادية والاجتماعية لغربي آسيا </a:t>
            </a:r>
            <a:r>
              <a:rPr lang="en-US" sz="2000" dirty="0"/>
              <a:t>)</a:t>
            </a:r>
            <a:r>
              <a:rPr lang="ar-DZ" sz="2000" dirty="0"/>
              <a:t>الإسكوا</a:t>
            </a:r>
            <a:r>
              <a:rPr lang="en-US" sz="2000" dirty="0"/>
              <a:t>(</a:t>
            </a:r>
            <a:endParaRPr lang="ar-DZ" sz="2000" dirty="0"/>
          </a:p>
          <a:p>
            <a:pPr algn="r" rtl="1"/>
            <a:r>
              <a:rPr lang="ar-DZ" sz="2000" dirty="0"/>
              <a:t>tomaszkiewiczm@un.org</a:t>
            </a:r>
          </a:p>
          <a:p>
            <a:pPr algn="r" rtl="1"/>
            <a:r>
              <a:rPr lang="ar-DZ" sz="2000" dirty="0"/>
              <a:t>www.riccar.org</a:t>
            </a:r>
            <a:br>
              <a:rPr lang="en-US" sz="1100" b="1" dirty="0">
                <a:latin typeface="Arial" pitchFamily="34" charset="0"/>
                <a:cs typeface="Arial" pitchFamily="34" charset="0"/>
              </a:rPr>
            </a:br>
            <a:endParaRPr lang="en-US" dirty="0"/>
          </a:p>
        </p:txBody>
      </p:sp>
      <p:sp>
        <p:nvSpPr>
          <p:cNvPr id="4" name="Slide Number Placeholder 3"/>
          <p:cNvSpPr>
            <a:spLocks noGrp="1"/>
          </p:cNvSpPr>
          <p:nvPr>
            <p:ph type="sldNum" sz="quarter" idx="5"/>
          </p:nvPr>
        </p:nvSpPr>
        <p:spPr/>
        <p:txBody>
          <a:bodyPr/>
          <a:lstStyle/>
          <a:p>
            <a:fld id="{4A2A2BB7-44E0-432B-87C8-060107797DD9}" type="slidenum">
              <a:rPr lang="en-US" smtClean="0"/>
              <a:t>56</a:t>
            </a:fld>
            <a:endParaRPr lang="en-US" dirty="0"/>
          </a:p>
        </p:txBody>
      </p:sp>
      <p:sp>
        <p:nvSpPr>
          <p:cNvPr id="5" name="Header Placeholder 4">
            <a:extLst>
              <a:ext uri="{FF2B5EF4-FFF2-40B4-BE49-F238E27FC236}">
                <a16:creationId xmlns:a16="http://schemas.microsoft.com/office/drawing/2014/main" id="{ECCEBC4E-1C2D-4DF3-8AB9-58EC21BE01B5}"/>
              </a:ext>
            </a:extLst>
          </p:cNvPr>
          <p:cNvSpPr>
            <a:spLocks noGrp="1"/>
          </p:cNvSpPr>
          <p:nvPr>
            <p:ph type="hdr" sz="quarter"/>
          </p:nvPr>
        </p:nvSpPr>
        <p:spPr/>
        <p:txBody>
          <a:bodyPr/>
          <a:lstStyle/>
          <a:p>
            <a:r>
              <a:rPr lang="en-US"/>
              <a:t>RICCAR Webinar Series – Module 5   </a:t>
            </a:r>
            <a:endParaRPr lang="en-US" dirty="0"/>
          </a:p>
        </p:txBody>
      </p:sp>
      <p:sp>
        <p:nvSpPr>
          <p:cNvPr id="6" name="Date Placeholder 5">
            <a:extLst>
              <a:ext uri="{FF2B5EF4-FFF2-40B4-BE49-F238E27FC236}">
                <a16:creationId xmlns:a16="http://schemas.microsoft.com/office/drawing/2014/main" id="{14BCF6B6-A2DE-4C67-89FD-9606AF3CED76}"/>
              </a:ext>
            </a:extLst>
          </p:cNvPr>
          <p:cNvSpPr>
            <a:spLocks noGrp="1"/>
          </p:cNvSpPr>
          <p:nvPr>
            <p:ph type="dt" idx="1"/>
          </p:nvPr>
        </p:nvSpPr>
        <p:spPr/>
        <p:txBody>
          <a:bodyPr/>
          <a:lstStyle/>
          <a:p>
            <a:r>
              <a:rPr lang="en-US"/>
              <a:t>29 July 2020</a:t>
            </a:r>
            <a:endParaRPr lang="en-US" dirty="0"/>
          </a:p>
        </p:txBody>
      </p:sp>
      <p:sp>
        <p:nvSpPr>
          <p:cNvPr id="8" name="Footer Placeholder 5">
            <a:extLst>
              <a:ext uri="{FF2B5EF4-FFF2-40B4-BE49-F238E27FC236}">
                <a16:creationId xmlns:a16="http://schemas.microsoft.com/office/drawing/2014/main" id="{BA0FA99A-A9A5-41A5-AF38-8B73EF7EBD70}"/>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303422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b="1" dirty="0"/>
              <a:t>نطاقات </a:t>
            </a:r>
            <a:r>
              <a:rPr lang="en-US" b="1" dirty="0"/>
              <a:t>CORDEX</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تقع بيانات ريكار ضمن المنطقة 13: نطاق الشرق الأوسط وشمال أفريقيا</a:t>
            </a: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لاحظ أن مخرجات النمذجة المناخية الإقليمية لنطاق المشرق لن تعتبر جزءًا من </a:t>
            </a:r>
            <a:r>
              <a:rPr lang="en-US" sz="1200" kern="1200" dirty="0">
                <a:solidFill>
                  <a:schemeClr val="tx1"/>
                </a:solidFill>
                <a:effectLst/>
                <a:latin typeface="+mn-lt"/>
                <a:ea typeface="+mn-ea"/>
                <a:cs typeface="+mn-cs"/>
              </a:rPr>
              <a:t>CORDEX</a:t>
            </a:r>
          </a:p>
          <a:p>
            <a:pPr marL="0" marR="0" lvl="0" indent="0" algn="r" defTabSz="914400" rtl="1" eaLnBrk="1" fontAlgn="auto" latinLnBrk="0" hangingPunct="1">
              <a:lnSpc>
                <a:spcPct val="100000"/>
              </a:lnSpc>
              <a:spcBef>
                <a:spcPts val="0"/>
              </a:spcBef>
              <a:spcAft>
                <a:spcPts val="0"/>
              </a:spcAft>
              <a:buClrTx/>
              <a:buSzTx/>
              <a:buFontTx/>
              <a:buNone/>
              <a:tabLst/>
              <a:defRPr/>
            </a:pPr>
            <a:endParaRPr lang="en-US" dirty="0"/>
          </a:p>
          <a:p>
            <a:pPr algn="r" rtl="1"/>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6</a:t>
            </a:fld>
            <a:endParaRPr lang="en-US" dirty="0"/>
          </a:p>
        </p:txBody>
      </p:sp>
      <p:sp>
        <p:nvSpPr>
          <p:cNvPr id="8" name="Footer Placeholder 5">
            <a:extLst>
              <a:ext uri="{FF2B5EF4-FFF2-40B4-BE49-F238E27FC236}">
                <a16:creationId xmlns:a16="http://schemas.microsoft.com/office/drawing/2014/main" id="{EB565E70-9A51-4698-B170-F6E44D1CD51A}"/>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696130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a:t>المساهمون في نطاق الشرق الأوسط وشمال أفريقيا</a:t>
            </a:r>
            <a:endParaRPr lang="en-US" b="1" dirty="0"/>
          </a:p>
          <a:p>
            <a:pPr algn="r" rtl="1"/>
            <a:endParaRPr lang="en-US" dirty="0"/>
          </a:p>
          <a:p>
            <a:pPr marL="171450" indent="-171450" algn="r" rtl="1">
              <a:buFont typeface="Arial" panose="020B0604020202020204" pitchFamily="34" charset="0"/>
              <a:buChar char="•"/>
            </a:pPr>
            <a:r>
              <a:rPr lang="ar-LB" dirty="0"/>
              <a:t>يوضح الجدول المساهمين ، ومختصراتهم ، والدول واسم جهة الاتصال</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7</a:t>
            </a:fld>
            <a:endParaRPr lang="en-US" dirty="0"/>
          </a:p>
        </p:txBody>
      </p:sp>
      <p:sp>
        <p:nvSpPr>
          <p:cNvPr id="8" name="Footer Placeholder 5">
            <a:extLst>
              <a:ext uri="{FF2B5EF4-FFF2-40B4-BE49-F238E27FC236}">
                <a16:creationId xmlns:a16="http://schemas.microsoft.com/office/drawing/2014/main" id="{7D3CABD5-2612-438B-9F23-E2AFFCF091B7}"/>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545851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DZ" b="1" dirty="0"/>
              <a:t>محاكاة نطاق الشرق الأوسط وشمال أفريقيا</a:t>
            </a:r>
          </a:p>
          <a:p>
            <a:pPr marL="0" indent="0" algn="r" rtl="1">
              <a:buFont typeface="Arial" panose="020B0604020202020204" pitchFamily="34" charset="0"/>
              <a:buNone/>
            </a:pPr>
            <a:endParaRPr lang="ar-DZ"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DZ" sz="1200" kern="1200" noProof="0" dirty="0">
                <a:solidFill>
                  <a:schemeClr val="tx1"/>
                </a:solidFill>
                <a:effectLst/>
                <a:latin typeface="+mn-lt"/>
                <a:ea typeface="+mn-ea"/>
                <a:cs typeface="+mn-cs"/>
              </a:rPr>
              <a:t>يوضح الجدول المعاهد واسم النموذج المناخي الإقليمي (RCM) ، والدقة المكانية  (</a:t>
            </a:r>
            <a:r>
              <a:rPr lang="ar-DZ" sz="1200" kern="1200" noProof="0" dirty="0" err="1">
                <a:solidFill>
                  <a:schemeClr val="tx1"/>
                </a:solidFill>
                <a:effectLst/>
                <a:latin typeface="+mn-lt"/>
                <a:ea typeface="+mn-ea"/>
                <a:cs typeface="+mn-cs"/>
              </a:rPr>
              <a:t>spatial</a:t>
            </a:r>
            <a:r>
              <a:rPr lang="ar-DZ" sz="1200" kern="1200" noProof="0" dirty="0">
                <a:solidFill>
                  <a:schemeClr val="tx1"/>
                </a:solidFill>
                <a:effectLst/>
                <a:latin typeface="+mn-lt"/>
                <a:ea typeface="+mn-ea"/>
                <a:cs typeface="+mn-cs"/>
              </a:rPr>
              <a:t> </a:t>
            </a:r>
            <a:r>
              <a:rPr lang="ar-DZ" sz="1200" kern="1200" noProof="0" dirty="0" err="1">
                <a:solidFill>
                  <a:schemeClr val="tx1"/>
                </a:solidFill>
                <a:effectLst/>
                <a:latin typeface="+mn-lt"/>
                <a:ea typeface="+mn-ea"/>
                <a:cs typeface="+mn-cs"/>
              </a:rPr>
              <a:t>resolution</a:t>
            </a:r>
            <a:r>
              <a:rPr lang="ar-DZ" sz="1200" kern="1200" noProof="0" dirty="0">
                <a:solidFill>
                  <a:schemeClr val="tx1"/>
                </a:solidFill>
                <a:effectLst/>
                <a:latin typeface="+mn-lt"/>
                <a:ea typeface="+mn-ea"/>
                <a:cs typeface="+mn-cs"/>
              </a:rPr>
              <a:t>) ، والنموذج المناخي العالمي المحرك (</a:t>
            </a:r>
            <a:r>
              <a:rPr lang="ar-DZ" sz="1200" kern="1200" noProof="0" dirty="0" err="1">
                <a:solidFill>
                  <a:schemeClr val="tx1"/>
                </a:solidFill>
                <a:effectLst/>
                <a:latin typeface="+mn-lt"/>
                <a:ea typeface="+mn-ea"/>
                <a:cs typeface="+mn-cs"/>
              </a:rPr>
              <a:t>driving</a:t>
            </a:r>
            <a:r>
              <a:rPr lang="ar-DZ" sz="1200" kern="1200" noProof="0" dirty="0">
                <a:solidFill>
                  <a:schemeClr val="tx1"/>
                </a:solidFill>
                <a:effectLst/>
                <a:latin typeface="+mn-lt"/>
                <a:ea typeface="+mn-ea"/>
                <a:cs typeface="+mn-cs"/>
              </a:rPr>
              <a:t> GCM) ، و التجارب المحركة (</a:t>
            </a:r>
            <a:r>
              <a:rPr lang="ar-DZ" sz="1200" kern="1200" noProof="0" dirty="0" err="1">
                <a:solidFill>
                  <a:schemeClr val="tx1"/>
                </a:solidFill>
                <a:effectLst/>
                <a:latin typeface="+mn-lt"/>
                <a:ea typeface="+mn-ea"/>
                <a:cs typeface="+mn-cs"/>
              </a:rPr>
              <a:t>driving</a:t>
            </a:r>
            <a:r>
              <a:rPr lang="ar-DZ" sz="1200" kern="1200" noProof="0" dirty="0">
                <a:solidFill>
                  <a:schemeClr val="tx1"/>
                </a:solidFill>
                <a:effectLst/>
                <a:latin typeface="+mn-lt"/>
                <a:ea typeface="+mn-ea"/>
                <a:cs typeface="+mn-cs"/>
              </a:rPr>
              <a:t> </a:t>
            </a:r>
            <a:r>
              <a:rPr lang="ar-DZ" sz="1200" kern="1200" noProof="0" dirty="0" err="1">
                <a:solidFill>
                  <a:schemeClr val="tx1"/>
                </a:solidFill>
                <a:effectLst/>
                <a:latin typeface="+mn-lt"/>
                <a:ea typeface="+mn-ea"/>
                <a:cs typeface="+mn-cs"/>
              </a:rPr>
              <a:t>experiments</a:t>
            </a:r>
            <a:r>
              <a:rPr lang="ar-DZ" sz="1200" kern="1200" noProof="0" dirty="0">
                <a:solidFill>
                  <a:schemeClr val="tx1"/>
                </a:solidFill>
                <a:effectLst/>
                <a:latin typeface="+mn-lt"/>
                <a:ea typeface="+mn-ea"/>
                <a:cs typeface="+mn-cs"/>
              </a:rPr>
              <a:t>) ، وفترة المحاكاة</a:t>
            </a:r>
            <a:r>
              <a:rPr lang="en-US" sz="1200" kern="1200" noProof="0" dirty="0">
                <a:solidFill>
                  <a:schemeClr val="tx1"/>
                </a:solidFill>
                <a:effectLst/>
                <a:latin typeface="+mn-lt"/>
                <a:ea typeface="+mn-ea"/>
                <a:cs typeface="+mn-cs"/>
              </a:rPr>
              <a:t> </a:t>
            </a:r>
            <a:r>
              <a:rPr lang="ar-DZ" sz="1200" kern="1200" noProof="0" dirty="0">
                <a:solidFill>
                  <a:schemeClr val="tx1"/>
                </a:solidFill>
                <a:effectLst/>
                <a:latin typeface="+mn-lt"/>
                <a:ea typeface="+mn-ea"/>
                <a:cs typeface="+mn-cs"/>
              </a:rPr>
              <a:t>(</a:t>
            </a:r>
            <a:r>
              <a:rPr lang="ar-DZ" sz="1200" kern="1200" noProof="0" dirty="0" err="1">
                <a:solidFill>
                  <a:schemeClr val="tx1"/>
                </a:solidFill>
                <a:effectLst/>
                <a:latin typeface="+mn-lt"/>
                <a:ea typeface="+mn-ea"/>
                <a:cs typeface="+mn-cs"/>
              </a:rPr>
              <a:t>period</a:t>
            </a:r>
            <a:r>
              <a:rPr lang="ar-DZ" sz="1200" kern="1200" noProof="0" dirty="0">
                <a:solidFill>
                  <a:schemeClr val="tx1"/>
                </a:solidFill>
                <a:effectLst/>
                <a:latin typeface="+mn-lt"/>
                <a:ea typeface="+mn-ea"/>
                <a:cs typeface="+mn-cs"/>
              </a:rPr>
              <a:t>) </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endParaRPr lang="ar-DZ" sz="1200" kern="1200" noProof="0" dirty="0">
              <a:solidFill>
                <a:schemeClr val="tx1"/>
              </a:solidFill>
              <a:effectLst/>
              <a:latin typeface="+mn-lt"/>
              <a:ea typeface="+mn-ea"/>
              <a:cs typeface="+mn-cs"/>
            </a:endParaRPr>
          </a:p>
          <a:p>
            <a:pPr marL="171450" indent="-171450" algn="r" rtl="1">
              <a:buFont typeface="Arial" panose="020B0604020202020204" pitchFamily="34" charset="0"/>
              <a:buChar char="•"/>
            </a:pPr>
            <a:r>
              <a:rPr lang="ar-DZ" sz="1200" kern="1200" dirty="0">
                <a:solidFill>
                  <a:schemeClr val="tx1"/>
                </a:solidFill>
                <a:effectLst/>
                <a:latin typeface="+mn-lt"/>
                <a:ea typeface="+mn-ea"/>
                <a:cs typeface="+mn-cs"/>
              </a:rPr>
              <a:t>تتضمن السيناريوهات المدرجة مجموعات البيانات المسقطة فقط (وليست تاريخية)</a:t>
            </a:r>
          </a:p>
          <a:p>
            <a:pPr algn="r" rtl="1"/>
            <a:r>
              <a:rPr lang="ar-DZ"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DZ" sz="1200" kern="1200" dirty="0">
                <a:solidFill>
                  <a:schemeClr val="tx1"/>
                </a:solidFill>
                <a:effectLst/>
                <a:latin typeface="+mn-lt"/>
                <a:ea typeface="+mn-ea"/>
                <a:cs typeface="+mn-cs"/>
              </a:rPr>
              <a:t>لاحظ أن مجموعات بيانات SMHI و BOUN فقط متاحة للاستخدام العام في الوقت الحاضر</a:t>
            </a:r>
          </a:p>
          <a:p>
            <a:pPr algn="r" rtl="1"/>
            <a:r>
              <a:rPr lang="ar-DZ"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DZ" sz="1200" kern="1200" dirty="0">
                <a:solidFill>
                  <a:schemeClr val="tx1"/>
                </a:solidFill>
                <a:effectLst/>
                <a:latin typeface="+mn-lt"/>
                <a:ea typeface="+mn-ea"/>
                <a:cs typeface="+mn-cs"/>
              </a:rPr>
              <a:t>تم تصحيح الانحياز لمجموعات بيانات SMHI فقط، وتم استخدامها في ريكار</a:t>
            </a:r>
          </a:p>
          <a:p>
            <a:pPr algn="r" rtl="1"/>
            <a:r>
              <a:rPr lang="ar-DZ" sz="1200" kern="1200" dirty="0">
                <a:solidFill>
                  <a:schemeClr val="tx1"/>
                </a:solidFill>
                <a:effectLst/>
                <a:latin typeface="+mn-lt"/>
                <a:ea typeface="+mn-ea"/>
                <a:cs typeface="+mn-cs"/>
              </a:rPr>
              <a:t> </a:t>
            </a:r>
          </a:p>
          <a:p>
            <a:pPr marL="171450" indent="-171450" algn="r" rtl="1">
              <a:buFont typeface="Arial" panose="020B0604020202020204" pitchFamily="34" charset="0"/>
              <a:buChar char="•"/>
            </a:pPr>
            <a:r>
              <a:rPr lang="ar-DZ" sz="1200" kern="1200" dirty="0">
                <a:solidFill>
                  <a:schemeClr val="tx1"/>
                </a:solidFill>
                <a:effectLst/>
                <a:latin typeface="+mn-lt"/>
                <a:ea typeface="+mn-ea"/>
                <a:cs typeface="+mn-cs"/>
              </a:rPr>
              <a:t>تستند المحاكاة الموضحة باللون الأحمر إلى </a:t>
            </a:r>
            <a:r>
              <a:rPr lang="en-US" sz="1200" kern="1200" dirty="0">
                <a:solidFill>
                  <a:schemeClr val="tx1"/>
                </a:solidFill>
                <a:effectLst/>
                <a:latin typeface="+mn-lt"/>
                <a:ea typeface="+mn-ea"/>
                <a:cs typeface="+mn-cs"/>
              </a:rPr>
              <a:t>CMIP5</a:t>
            </a:r>
            <a:r>
              <a:rPr lang="ar-DZ" sz="1200" kern="1200" dirty="0">
                <a:solidFill>
                  <a:schemeClr val="tx1"/>
                </a:solidFill>
                <a:effectLst/>
                <a:latin typeface="+mn-lt"/>
                <a:ea typeface="+mn-ea"/>
                <a:cs typeface="+mn-cs"/>
              </a:rPr>
              <a:t>: المرحلة الخامسة من مشروع المقارنة بين النماذج المناخية المتقارنة (وهي أحدث مخرجات النمذجة العالمية)</a:t>
            </a: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endParaRPr lang="ar-DZ" sz="1200" kern="1200" noProof="0" dirty="0">
              <a:solidFill>
                <a:schemeClr val="tx1"/>
              </a:solidFill>
              <a:effectLst/>
              <a:latin typeface="+mn-lt"/>
              <a:ea typeface="+mn-ea"/>
              <a:cs typeface="+mn-cs"/>
            </a:endParaRPr>
          </a:p>
          <a:p>
            <a:pPr marL="0" indent="0" algn="r" rtl="1">
              <a:buFont typeface="Arial" panose="020B0604020202020204" pitchFamily="34" charset="0"/>
              <a:buNone/>
            </a:pPr>
            <a:endParaRPr lang="ar-DZ"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8</a:t>
            </a:fld>
            <a:endParaRPr lang="en-US" dirty="0"/>
          </a:p>
        </p:txBody>
      </p:sp>
      <p:sp>
        <p:nvSpPr>
          <p:cNvPr id="8" name="Footer Placeholder 5">
            <a:extLst>
              <a:ext uri="{FF2B5EF4-FFF2-40B4-BE49-F238E27FC236}">
                <a16:creationId xmlns:a16="http://schemas.microsoft.com/office/drawing/2014/main" id="{4DAFD65B-D88A-4039-9B41-610DF5990DD5}"/>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265652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Font typeface="Arial" panose="020B0604020202020204" pitchFamily="34" charset="0"/>
              <a:buNone/>
            </a:pPr>
            <a:r>
              <a:rPr lang="ar-DZ" b="1" noProof="0" dirty="0"/>
              <a:t>قريباً: </a:t>
            </a:r>
            <a:r>
              <a:rPr lang="en-US" b="1" noProof="0" dirty="0"/>
              <a:t>CMIP6</a:t>
            </a:r>
            <a:endParaRPr lang="ar-DZ" b="1" noProof="0" dirty="0"/>
          </a:p>
          <a:p>
            <a:pPr marL="0" indent="0" algn="r" rtl="1">
              <a:buFont typeface="Arial" panose="020B0604020202020204" pitchFamily="34" charset="0"/>
              <a:buNone/>
            </a:pPr>
            <a:endParaRPr lang="ar-DZ" noProof="0" dirty="0"/>
          </a:p>
          <a:p>
            <a:pPr marL="171450" indent="-171450" algn="r" rtl="1">
              <a:buFont typeface="Arial" panose="020B0604020202020204" pitchFamily="34" charset="0"/>
              <a:buChar char="•"/>
            </a:pPr>
            <a:r>
              <a:rPr lang="ar-DZ" sz="1200" kern="1200" noProof="0" dirty="0">
                <a:solidFill>
                  <a:schemeClr val="tx1"/>
                </a:solidFill>
                <a:effectLst/>
                <a:latin typeface="+mn-lt"/>
                <a:ea typeface="+mn-ea"/>
                <a:cs typeface="+mn-cs"/>
              </a:rPr>
              <a:t>في الحد الأدنى ، يجب مراعاة التالي لمخرجات النمذجة المناخية</a:t>
            </a:r>
          </a:p>
          <a:p>
            <a:pPr algn="r" rtl="1"/>
            <a:r>
              <a:rPr lang="ar-DZ" sz="1200" kern="1200" noProof="0" dirty="0">
                <a:solidFill>
                  <a:schemeClr val="tx1"/>
                </a:solidFill>
                <a:effectLst/>
                <a:latin typeface="+mn-lt"/>
                <a:ea typeface="+mn-ea"/>
                <a:cs typeface="+mn-cs"/>
              </a:rPr>
              <a:t> </a:t>
            </a:r>
          </a:p>
          <a:p>
            <a:pPr marL="628650" lvl="1" indent="-171450" algn="r" rtl="1">
              <a:buFont typeface="Courier New" panose="02070309020205020404" pitchFamily="49" charset="0"/>
              <a:buChar char="o"/>
            </a:pPr>
            <a:r>
              <a:rPr lang="ar-DZ" kern="1200" noProof="0" dirty="0">
                <a:solidFill>
                  <a:schemeClr val="tx1"/>
                </a:solidFill>
                <a:effectLst/>
                <a:latin typeface="+mn-lt"/>
                <a:ea typeface="+mn-ea"/>
                <a:cs typeface="+mn-cs"/>
              </a:rPr>
              <a:t>1 مخرج تاريخي للنمذجة (</a:t>
            </a:r>
            <a:r>
              <a:rPr lang="en-US" kern="1200" noProof="0" dirty="0">
                <a:solidFill>
                  <a:schemeClr val="tx1"/>
                </a:solidFill>
                <a:effectLst/>
                <a:latin typeface="+mn-lt"/>
                <a:ea typeface="+mn-ea"/>
                <a:cs typeface="+mn-cs"/>
              </a:rPr>
              <a:t>1950-2014</a:t>
            </a:r>
            <a:r>
              <a:rPr lang="ar-DZ" kern="1200" noProof="0" dirty="0">
                <a:solidFill>
                  <a:schemeClr val="tx1"/>
                </a:solidFill>
                <a:effectLst/>
                <a:latin typeface="+mn-lt"/>
                <a:ea typeface="+mn-ea"/>
                <a:cs typeface="+mn-cs"/>
              </a:rPr>
              <a:t>)</a:t>
            </a:r>
          </a:p>
          <a:p>
            <a:pPr marL="628650" lvl="1" indent="-171450" algn="r" rtl="1">
              <a:buFont typeface="Courier New" panose="02070309020205020404" pitchFamily="49" charset="0"/>
              <a:buChar char="o"/>
            </a:pPr>
            <a:r>
              <a:rPr lang="ar-DZ" kern="1200" noProof="0" dirty="0">
                <a:solidFill>
                  <a:schemeClr val="tx1"/>
                </a:solidFill>
                <a:effectLst/>
                <a:latin typeface="+mn-lt"/>
                <a:ea typeface="+mn-ea"/>
                <a:cs typeface="+mn-cs"/>
              </a:rPr>
              <a:t>1 مخرج مسقط للنمذجة (</a:t>
            </a:r>
            <a:r>
              <a:rPr lang="en-US" kern="1200" noProof="0" dirty="0">
                <a:solidFill>
                  <a:schemeClr val="tx1"/>
                </a:solidFill>
                <a:effectLst/>
                <a:latin typeface="+mn-lt"/>
                <a:ea typeface="+mn-ea"/>
                <a:cs typeface="+mn-cs"/>
              </a:rPr>
              <a:t>2015-2100</a:t>
            </a:r>
            <a:r>
              <a:rPr lang="ar-DZ" kern="1200" noProof="0" dirty="0">
                <a:solidFill>
                  <a:schemeClr val="tx1"/>
                </a:solidFill>
                <a:effectLst/>
                <a:latin typeface="+mn-lt"/>
                <a:ea typeface="+mn-ea"/>
                <a:cs typeface="+mn-cs"/>
              </a:rPr>
              <a:t>)</a:t>
            </a:r>
          </a:p>
          <a:p>
            <a:pPr marL="628650" lvl="1" indent="-171450" algn="r" rtl="1">
              <a:buFont typeface="Courier New" panose="02070309020205020404" pitchFamily="49" charset="0"/>
              <a:buChar char="o"/>
            </a:pPr>
            <a:r>
              <a:rPr lang="ar-DZ" kern="1200" noProof="0" dirty="0">
                <a:solidFill>
                  <a:schemeClr val="tx1"/>
                </a:solidFill>
                <a:effectLst/>
                <a:latin typeface="+mn-lt"/>
                <a:ea typeface="+mn-ea"/>
                <a:cs typeface="+mn-cs"/>
              </a:rPr>
              <a:t>2 إسقاطات: </a:t>
            </a:r>
            <a:r>
              <a:rPr lang="en-US" kern="1200" noProof="0" dirty="0">
                <a:solidFill>
                  <a:schemeClr val="tx1"/>
                </a:solidFill>
                <a:effectLst/>
                <a:latin typeface="+mn-lt"/>
                <a:ea typeface="+mn-ea"/>
                <a:cs typeface="+mn-cs"/>
              </a:rPr>
              <a:t>SSP5-8.5</a:t>
            </a:r>
            <a:r>
              <a:rPr lang="ar-DZ" kern="1200" noProof="0" dirty="0">
                <a:solidFill>
                  <a:schemeClr val="tx1"/>
                </a:solidFill>
                <a:effectLst/>
                <a:latin typeface="+mn-lt"/>
                <a:ea typeface="+mn-ea"/>
                <a:cs typeface="+mn-cs"/>
              </a:rPr>
              <a:t> و </a:t>
            </a:r>
            <a:r>
              <a:rPr lang="en-US" kern="1200" noProof="0" dirty="0">
                <a:solidFill>
                  <a:schemeClr val="tx1"/>
                </a:solidFill>
                <a:effectLst/>
                <a:latin typeface="+mn-lt"/>
                <a:ea typeface="+mn-ea"/>
                <a:cs typeface="+mn-cs"/>
              </a:rPr>
              <a:t>SSP1-2.6</a:t>
            </a:r>
            <a:endParaRPr lang="ar-DZ" kern="1200" noProof="0" dirty="0">
              <a:solidFill>
                <a:schemeClr val="tx1"/>
              </a:solidFill>
              <a:effectLst/>
              <a:latin typeface="+mn-lt"/>
              <a:ea typeface="+mn-ea"/>
              <a:cs typeface="+mn-cs"/>
            </a:endParaRPr>
          </a:p>
          <a:p>
            <a:pPr algn="r" rtl="1"/>
            <a:r>
              <a:rPr lang="ar-DZ" sz="1200" kern="1200" noProof="0" dirty="0">
                <a:solidFill>
                  <a:schemeClr val="tx1"/>
                </a:solidFill>
                <a:effectLst/>
                <a:latin typeface="+mn-lt"/>
                <a:ea typeface="+mn-ea"/>
                <a:cs typeface="+mn-cs"/>
              </a:rPr>
              <a:t> </a:t>
            </a:r>
          </a:p>
          <a:p>
            <a:pPr marL="628650" lvl="1" indent="-171450" algn="r" rtl="1">
              <a:buFont typeface="Arial" panose="020B0604020202020204" pitchFamily="34" charset="0"/>
              <a:buChar char="•"/>
            </a:pPr>
            <a:r>
              <a:rPr lang="ar-DZ" sz="1200" kern="1200" noProof="0" dirty="0">
                <a:solidFill>
                  <a:schemeClr val="tx1"/>
                </a:solidFill>
                <a:effectLst/>
                <a:latin typeface="+mn-lt"/>
                <a:ea typeface="+mn-ea"/>
                <a:cs typeface="+mn-cs"/>
              </a:rPr>
              <a:t>تمثل "SSP" مسارات اجتماعية واقتصادية مشتركة</a:t>
            </a:r>
          </a:p>
          <a:p>
            <a:pPr marL="171450" indent="-171450" algn="r" rtl="1">
              <a:buFont typeface="Arial" panose="020B0604020202020204" pitchFamily="34" charset="0"/>
              <a:buChar char="•"/>
            </a:pPr>
            <a:endParaRPr lang="ar-DZ" sz="1200" kern="1200" noProof="0" dirty="0">
              <a:solidFill>
                <a:schemeClr val="tx1"/>
              </a:solidFill>
              <a:effectLst/>
              <a:latin typeface="+mn-lt"/>
              <a:ea typeface="+mn-ea"/>
              <a:cs typeface="+mn-cs"/>
            </a:endParaRPr>
          </a:p>
          <a:p>
            <a:pPr marL="171450" indent="-171450" algn="r" rtl="1">
              <a:buFont typeface="Arial" panose="020B0604020202020204" pitchFamily="34" charset="0"/>
              <a:buChar char="•"/>
            </a:pPr>
            <a:r>
              <a:rPr lang="ar-DZ" sz="1200" kern="1200" noProof="0" dirty="0">
                <a:solidFill>
                  <a:schemeClr val="tx1"/>
                </a:solidFill>
                <a:effectLst/>
                <a:latin typeface="+mn-lt"/>
                <a:ea typeface="+mn-ea"/>
                <a:cs typeface="+mn-cs"/>
              </a:rPr>
              <a:t>من المتوقع أن تكون المخرجات الأولى في عام 2021</a:t>
            </a:r>
            <a:endParaRPr lang="en-US" sz="1200" kern="1200" noProof="0" dirty="0">
              <a:solidFill>
                <a:schemeClr val="tx1"/>
              </a:solidFill>
              <a:effectLst/>
              <a:latin typeface="+mn-lt"/>
              <a:ea typeface="+mn-ea"/>
              <a:cs typeface="+mn-cs"/>
            </a:endParaRPr>
          </a:p>
          <a:p>
            <a:pPr marL="171450" indent="-171450" algn="r" rtl="1">
              <a:buFont typeface="Arial" panose="020B0604020202020204" pitchFamily="34" charset="0"/>
              <a:buChar char="•"/>
            </a:pPr>
            <a:endParaRPr lang="ar-DZ" sz="1200" kern="1200" noProof="0" dirty="0">
              <a:solidFill>
                <a:schemeClr val="tx1"/>
              </a:solidFill>
              <a:effectLst/>
              <a:latin typeface="+mn-lt"/>
              <a:ea typeface="+mn-ea"/>
              <a:cs typeface="+mn-cs"/>
            </a:endParaRPr>
          </a:p>
          <a:p>
            <a:pPr marL="171450" indent="-171450" algn="r" rtl="1">
              <a:buFont typeface="Arial" panose="020B0604020202020204" pitchFamily="34" charset="0"/>
              <a:buChar char="•"/>
            </a:pPr>
            <a:r>
              <a:rPr lang="ar-DZ" sz="1200" kern="1200" noProof="0" dirty="0">
                <a:solidFill>
                  <a:schemeClr val="tx1"/>
                </a:solidFill>
                <a:effectLst/>
                <a:latin typeface="+mn-lt"/>
                <a:ea typeface="+mn-ea"/>
                <a:cs typeface="+mn-cs"/>
              </a:rPr>
              <a:t>من غير الواضح ما إذا كان سيتم إصدار نماذج مناخية إقليمية جديدة لنطاق الشرق الأوسط وشمال أفريقيا</a:t>
            </a:r>
            <a:endParaRPr lang="en-US" dirty="0"/>
          </a:p>
        </p:txBody>
      </p:sp>
      <p:sp>
        <p:nvSpPr>
          <p:cNvPr id="4" name="Header Placeholder 3"/>
          <p:cNvSpPr>
            <a:spLocks noGrp="1"/>
          </p:cNvSpPr>
          <p:nvPr>
            <p:ph type="hdr" sz="quarter"/>
          </p:nvPr>
        </p:nvSpPr>
        <p:spPr/>
        <p:txBody>
          <a:bodyPr/>
          <a:lstStyle/>
          <a:p>
            <a:r>
              <a:rPr lang="en-US"/>
              <a:t>RICCAR Webinar Series – Module 5   </a:t>
            </a:r>
            <a:endParaRPr lang="en-US" dirty="0"/>
          </a:p>
        </p:txBody>
      </p:sp>
      <p:sp>
        <p:nvSpPr>
          <p:cNvPr id="5" name="Date Placeholder 4"/>
          <p:cNvSpPr>
            <a:spLocks noGrp="1"/>
          </p:cNvSpPr>
          <p:nvPr>
            <p:ph type="dt" idx="1"/>
          </p:nvPr>
        </p:nvSpPr>
        <p:spPr/>
        <p:txBody>
          <a:bodyPr/>
          <a:lstStyle/>
          <a:p>
            <a:r>
              <a:rPr lang="en-US"/>
              <a:t>29 July 2020</a:t>
            </a:r>
            <a:endParaRPr lang="en-US" dirty="0"/>
          </a:p>
        </p:txBody>
      </p:sp>
      <p:sp>
        <p:nvSpPr>
          <p:cNvPr id="7" name="Slide Number Placeholder 6"/>
          <p:cNvSpPr>
            <a:spLocks noGrp="1"/>
          </p:cNvSpPr>
          <p:nvPr>
            <p:ph type="sldNum" sz="quarter" idx="5"/>
          </p:nvPr>
        </p:nvSpPr>
        <p:spPr/>
        <p:txBody>
          <a:bodyPr/>
          <a:lstStyle/>
          <a:p>
            <a:fld id="{4A2A2BB7-44E0-432B-87C8-060107797DD9}" type="slidenum">
              <a:rPr lang="en-US" smtClean="0"/>
              <a:t>9</a:t>
            </a:fld>
            <a:endParaRPr lang="en-US" dirty="0"/>
          </a:p>
        </p:txBody>
      </p:sp>
      <p:sp>
        <p:nvSpPr>
          <p:cNvPr id="8" name="Footer Placeholder 5">
            <a:extLst>
              <a:ext uri="{FF2B5EF4-FFF2-40B4-BE49-F238E27FC236}">
                <a16:creationId xmlns:a16="http://schemas.microsoft.com/office/drawing/2014/main" id="{04CC9BC9-30CE-4C31-8BD5-B7B06C573A9C}"/>
              </a:ext>
            </a:extLst>
          </p:cNvPr>
          <p:cNvSpPr>
            <a:spLocks noGrp="1"/>
          </p:cNvSpPr>
          <p:nvPr>
            <p:ph type="ftr" sz="quarter" idx="4"/>
          </p:nvPr>
        </p:nvSpPr>
        <p:spPr>
          <a:xfrm>
            <a:off x="0" y="9121140"/>
            <a:ext cx="3169920" cy="480060"/>
          </a:xfrm>
        </p:spPr>
        <p:txBody>
          <a:bodyPr/>
          <a:lstStyle/>
          <a:p>
            <a:r>
              <a:rPr lang="en-US" dirty="0"/>
              <a:t>www.riccar.org   </a:t>
            </a:r>
          </a:p>
          <a:p>
            <a:r>
              <a:rPr lang="en-US" dirty="0"/>
              <a:t>www.unescwa.org </a:t>
            </a:r>
          </a:p>
        </p:txBody>
      </p:sp>
    </p:spTree>
    <p:extLst>
      <p:ext uri="{BB962C8B-B14F-4D97-AF65-F5344CB8AC3E}">
        <p14:creationId xmlns:p14="http://schemas.microsoft.com/office/powerpoint/2010/main" val="1294021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a:xfrm>
            <a:off x="3506773" y="461913"/>
            <a:ext cx="4581426" cy="732020"/>
          </a:xfrm>
        </p:spPr>
        <p:txBody>
          <a:bodyPr>
            <a:normAutofit/>
          </a:bodyPr>
          <a:lstStyle>
            <a:lvl1pPr>
              <a:defRPr sz="2800">
                <a:solidFill>
                  <a:schemeClr val="bg1"/>
                </a:solidFill>
              </a:defRPr>
            </a:lvl1pPr>
          </a:lstStyle>
          <a:p>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585" y="141241"/>
            <a:ext cx="1421650" cy="1333773"/>
          </a:xfrm>
          <a:prstGeom prst="rect">
            <a:avLst/>
          </a:prstGeom>
        </p:spPr>
      </p:pic>
    </p:spTree>
    <p:extLst>
      <p:ext uri="{BB962C8B-B14F-4D97-AF65-F5344CB8AC3E}">
        <p14:creationId xmlns:p14="http://schemas.microsoft.com/office/powerpoint/2010/main" val="409354717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p:cNvSpPr/>
          <p:nvPr userDrawn="1"/>
        </p:nvSpPr>
        <p:spPr>
          <a:xfrm>
            <a:off x="0" y="134973"/>
            <a:ext cx="9144000" cy="942680"/>
          </a:xfrm>
          <a:prstGeom prst="rect">
            <a:avLst/>
          </a:prstGeom>
          <a:gradFill>
            <a:gsLst>
              <a:gs pos="71000">
                <a:srgbClr val="CE934B"/>
              </a:gs>
              <a:gs pos="81000">
                <a:srgbClr val="BA8F57"/>
              </a:gs>
              <a:gs pos="91000">
                <a:srgbClr val="8C8672"/>
              </a:gs>
              <a:gs pos="0">
                <a:srgbClr val="E09641"/>
              </a:gs>
              <a:gs pos="100000">
                <a:srgbClr val="44789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737600" y="6492875"/>
            <a:ext cx="406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68B9-F71B-4241-9647-2B023690AF84}" type="slidenum">
              <a:rPr lang="en-US" smtClean="0"/>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97005"/>
            <a:ext cx="1101028" cy="1033272"/>
          </a:xfrm>
          <a:prstGeom prst="rect">
            <a:avLst/>
          </a:prstGeom>
        </p:spPr>
      </p:pic>
    </p:spTree>
    <p:extLst>
      <p:ext uri="{BB962C8B-B14F-4D97-AF65-F5344CB8AC3E}">
        <p14:creationId xmlns:p14="http://schemas.microsoft.com/office/powerpoint/2010/main" val="394449559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848550D-10BA-4AC9-872B-77588F940EA3}" type="slidenum">
              <a:rPr lang="en-US"/>
              <a:pPr>
                <a:defRPr/>
              </a:pPr>
              <a:t>‹#›</a:t>
            </a:fld>
            <a:endParaRPr lang="en-US" dirty="0"/>
          </a:p>
        </p:txBody>
      </p:sp>
    </p:spTree>
    <p:extLst>
      <p:ext uri="{BB962C8B-B14F-4D97-AF65-F5344CB8AC3E}">
        <p14:creationId xmlns:p14="http://schemas.microsoft.com/office/powerpoint/2010/main" val="97929876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10" name="Rectangle 6"/>
          <p:cNvSpPr txBox="1">
            <a:spLocks noChangeArrowheads="1"/>
          </p:cNvSpPr>
          <p:nvPr userDrawn="1"/>
        </p:nvSpPr>
        <p:spPr bwMode="auto">
          <a:xfrm>
            <a:off x="8439192" y="6421470"/>
            <a:ext cx="612732" cy="323850"/>
          </a:xfrm>
          <a:prstGeom prst="rect">
            <a:avLst/>
          </a:prstGeom>
          <a:solidFill>
            <a:schemeClr val="accent6">
              <a:lumMod val="40000"/>
              <a:lumOff val="60000"/>
            </a:schemeClr>
          </a:solidFill>
          <a:ln w="9525">
            <a:noFill/>
            <a:miter lim="800000"/>
            <a:headEnd/>
            <a:tailEnd/>
          </a:ln>
          <a:effectLst/>
        </p:spPr>
        <p:txBody>
          <a:bodyPr vert="horz" wrap="square" lIns="0" tIns="0" rIns="0" bIns="0" numCol="1" anchor="ctr" anchorCtr="0" compatLnSpc="1">
            <a:prstTxWarp prst="textNoShape">
              <a:avLst/>
            </a:prstTxWarp>
          </a:bodyPr>
          <a:lstStyle>
            <a:lvl1pPr>
              <a:defRPr sz="1800" b="1">
                <a:solidFill>
                  <a:srgbClr val="0070C0"/>
                </a:solidFill>
                <a:latin typeface="Verdana"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3B5E6D8-6549-452C-8723-1BBB59627638}" type="slidenum">
              <a:rPr kumimoji="0" lang="en-US" sz="1800" b="1" i="0" u="none" strike="noStrike" kern="1200" cap="none" spc="0" normalizeH="0" baseline="0" noProof="0" smtClean="0">
                <a:ln>
                  <a:noFill/>
                </a:ln>
                <a:solidFill>
                  <a:srgbClr val="0070C0"/>
                </a:solidFill>
                <a:effectLst/>
                <a:uLnTx/>
                <a:uFillTx/>
                <a:latin typeface="Verdana"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800" b="1" i="0" u="none" strike="noStrike" kern="1200" cap="none" spc="0" normalizeH="0" baseline="0" noProof="0" dirty="0">
              <a:ln>
                <a:noFill/>
              </a:ln>
              <a:solidFill>
                <a:srgbClr val="0070C0"/>
              </a:solidFill>
              <a:effectLst/>
              <a:uLnTx/>
              <a:uFillTx/>
              <a:latin typeface="Verdana" pitchFamily="34" charset="0"/>
              <a:ea typeface="+mn-ea"/>
              <a:cs typeface="Arial" charset="0"/>
            </a:endParaRPr>
          </a:p>
        </p:txBody>
      </p:sp>
      <p:sp>
        <p:nvSpPr>
          <p:cNvPr id="2" name="Title 1"/>
          <p:cNvSpPr>
            <a:spLocks noGrp="1"/>
          </p:cNvSpPr>
          <p:nvPr>
            <p:ph type="title"/>
          </p:nvPr>
        </p:nvSpPr>
        <p:spPr>
          <a:xfrm>
            <a:off x="428580" y="0"/>
            <a:ext cx="7724820" cy="762000"/>
          </a:xfrm>
        </p:spPr>
        <p:txBody>
          <a:bodyPr wrap="square">
            <a:normAutofit/>
          </a:bodyPr>
          <a:lstStyle>
            <a:lvl1pPr algn="l">
              <a:defRPr sz="3600" b="1">
                <a:solidFill>
                  <a:schemeClr val="bg1"/>
                </a:solidFill>
              </a:defRPr>
            </a:lvl1pPr>
          </a:lstStyle>
          <a:p>
            <a:r>
              <a:rPr lang="en-US"/>
              <a:t>Click to edit Master title style</a:t>
            </a:r>
          </a:p>
        </p:txBody>
      </p:sp>
      <p:sp>
        <p:nvSpPr>
          <p:cNvPr id="3" name="Content Placeholder 2"/>
          <p:cNvSpPr>
            <a:spLocks noGrp="1"/>
          </p:cNvSpPr>
          <p:nvPr>
            <p:ph idx="1"/>
          </p:nvPr>
        </p:nvSpPr>
        <p:spPr>
          <a:xfrm>
            <a:off x="0" y="838200"/>
            <a:ext cx="91440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6038" y="6513546"/>
            <a:ext cx="1165188" cy="323850"/>
          </a:xfrm>
          <a:ln/>
        </p:spPr>
        <p:txBody>
          <a:bodyPr lIns="0" tIns="0" rIns="0" bIns="0" anchor="ctr" anchorCtr="0"/>
          <a:lstStyle>
            <a:lvl1pPr algn="l">
              <a:defRPr sz="1200">
                <a:latin typeface="Verdana" pitchFamily="34" charset="0"/>
              </a:defRPr>
            </a:lvl1pPr>
          </a:lstStyle>
          <a:p>
            <a:pPr>
              <a:defRPr/>
            </a:pPr>
            <a:r>
              <a:rPr lang="en-US" dirty="0"/>
              <a:t>May 11, 2011</a:t>
            </a:r>
          </a:p>
        </p:txBody>
      </p:sp>
      <p:sp>
        <p:nvSpPr>
          <p:cNvPr id="8" name="Rectangle 5"/>
          <p:cNvSpPr>
            <a:spLocks noGrp="1" noChangeArrowheads="1"/>
          </p:cNvSpPr>
          <p:nvPr>
            <p:ph type="ftr" sz="quarter" idx="11"/>
          </p:nvPr>
        </p:nvSpPr>
        <p:spPr>
          <a:xfrm>
            <a:off x="1257264" y="6513546"/>
            <a:ext cx="7181928" cy="323850"/>
          </a:xfrm>
          <a:ln/>
        </p:spPr>
        <p:txBody>
          <a:bodyPr lIns="0" tIns="0" rIns="0" bIns="0" anchor="ctr" anchorCtr="0"/>
          <a:lstStyle>
            <a:lvl1pPr>
              <a:defRPr b="1">
                <a:latin typeface="Verdana" pitchFamily="34" charset="0"/>
              </a:defRPr>
            </a:lvl1pPr>
          </a:lstStyle>
          <a:p>
            <a:pPr>
              <a:defRPr/>
            </a:pPr>
            <a:r>
              <a:rPr lang="en-US" dirty="0"/>
              <a:t>.</a:t>
            </a:r>
          </a:p>
        </p:txBody>
      </p:sp>
      <p:sp>
        <p:nvSpPr>
          <p:cNvPr id="9" name="Rectangle 6"/>
          <p:cNvSpPr>
            <a:spLocks noGrp="1" noChangeArrowheads="1"/>
          </p:cNvSpPr>
          <p:nvPr>
            <p:ph type="sldNum" sz="quarter" idx="12"/>
          </p:nvPr>
        </p:nvSpPr>
        <p:spPr>
          <a:xfrm>
            <a:off x="8485230" y="6513546"/>
            <a:ext cx="612732" cy="323850"/>
          </a:xfrm>
          <a:solidFill>
            <a:schemeClr val="bg1"/>
          </a:solidFill>
          <a:ln/>
        </p:spPr>
        <p:txBody>
          <a:bodyPr lIns="0" tIns="0" rIns="0" bIns="0" anchor="ctr" anchorCtr="0"/>
          <a:lstStyle>
            <a:lvl1pPr>
              <a:defRPr sz="1800" b="1">
                <a:solidFill>
                  <a:srgbClr val="0070C0"/>
                </a:solidFill>
                <a:latin typeface="Verdana" pitchFamily="34" charset="0"/>
              </a:defRPr>
            </a:lvl1pPr>
          </a:lstStyle>
          <a:p>
            <a:pPr>
              <a:defRPr/>
            </a:pPr>
            <a:fld id="{53B5E6D8-6549-452C-8723-1BBB59627638}" type="slidenum">
              <a:rPr lang="en-US" smtClean="0"/>
              <a:pPr>
                <a:defRPr/>
              </a:pPr>
              <a:t>‹#›</a:t>
            </a:fld>
            <a:endParaRPr lang="en-US" dirty="0"/>
          </a:p>
        </p:txBody>
      </p:sp>
    </p:spTree>
    <p:extLst>
      <p:ext uri="{BB962C8B-B14F-4D97-AF65-F5344CB8AC3E}">
        <p14:creationId xmlns:p14="http://schemas.microsoft.com/office/powerpoint/2010/main" val="119290206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47639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833014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7B81937-F793-4ECD-BC44-ABCFC3FAF707}" type="slidenum">
              <a:rPr lang="en-US"/>
              <a:pPr>
                <a:defRPr/>
              </a:pPr>
              <a:t>‹#›</a:t>
            </a:fld>
            <a:endParaRPr lang="en-US" dirty="0"/>
          </a:p>
        </p:txBody>
      </p:sp>
    </p:spTree>
    <p:extLst>
      <p:ext uri="{BB962C8B-B14F-4D97-AF65-F5344CB8AC3E}">
        <p14:creationId xmlns:p14="http://schemas.microsoft.com/office/powerpoint/2010/main" val="226805493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el, Inhalt">
    <p:spTree>
      <p:nvGrpSpPr>
        <p:cNvPr id="1" name=""/>
        <p:cNvGrpSpPr/>
        <p:nvPr/>
      </p:nvGrpSpPr>
      <p:grpSpPr>
        <a:xfrm>
          <a:off x="0" y="0"/>
          <a:ext cx="0" cy="0"/>
          <a:chOff x="0" y="0"/>
          <a:chExt cx="0" cy="0"/>
        </a:xfrm>
      </p:grpSpPr>
      <p:cxnSp>
        <p:nvCxnSpPr>
          <p:cNvPr id="4" name="Gerade Verbindung 6"/>
          <p:cNvCxnSpPr/>
          <p:nvPr userDrawn="1"/>
        </p:nvCxnSpPr>
        <p:spPr>
          <a:xfrm>
            <a:off x="476690" y="6204446"/>
            <a:ext cx="8193338" cy="1440"/>
          </a:xfrm>
          <a:prstGeom prst="line">
            <a:avLst/>
          </a:prstGeom>
          <a:ln w="19050" cap="flat" cmpd="sng" algn="ctr">
            <a:solidFill>
              <a:srgbClr val="AEAEA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 name="Gerade Verbindung 7"/>
          <p:cNvCxnSpPr/>
          <p:nvPr userDrawn="1"/>
        </p:nvCxnSpPr>
        <p:spPr>
          <a:xfrm>
            <a:off x="476690" y="963058"/>
            <a:ext cx="8193338" cy="1439"/>
          </a:xfrm>
          <a:prstGeom prst="line">
            <a:avLst/>
          </a:prstGeom>
          <a:ln w="19050" cap="flat" cmpd="sng" algn="ctr">
            <a:solidFill>
              <a:srgbClr val="AEAEAE"/>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 name="Bild 8" descr="logo_klein.jpg"/>
          <p:cNvPicPr>
            <a:picLocks noChangeAspect="1"/>
          </p:cNvPicPr>
          <p:nvPr userDrawn="1"/>
        </p:nvPicPr>
        <p:blipFill>
          <a:blip r:embed="rId2" cstate="print"/>
          <a:srcRect/>
          <a:stretch>
            <a:fillRect/>
          </a:stretch>
        </p:blipFill>
        <p:spPr bwMode="auto">
          <a:xfrm>
            <a:off x="8208277" y="319580"/>
            <a:ext cx="461750" cy="509599"/>
          </a:xfrm>
          <a:prstGeom prst="rect">
            <a:avLst/>
          </a:prstGeom>
          <a:noFill/>
          <a:ln w="9525">
            <a:noFill/>
            <a:miter lim="800000"/>
            <a:headEnd/>
            <a:tailEnd/>
          </a:ln>
        </p:spPr>
      </p:pic>
      <p:sp>
        <p:nvSpPr>
          <p:cNvPr id="7" name="Foliennummernplatzhalter 2"/>
          <p:cNvSpPr txBox="1">
            <a:spLocks/>
          </p:cNvSpPr>
          <p:nvPr userDrawn="1"/>
        </p:nvSpPr>
        <p:spPr>
          <a:xfrm>
            <a:off x="7821224" y="6393028"/>
            <a:ext cx="856952" cy="254799"/>
          </a:xfrm>
          <a:prstGeom prst="rect">
            <a:avLst/>
          </a:prstGeom>
        </p:spPr>
        <p:txBody>
          <a:bodyPr lIns="0" tIns="0" rIns="0" bIns="0"/>
          <a:lstStyle>
            <a:defPPr>
              <a:defRPr lang="de-DE"/>
            </a:defPPr>
            <a:lvl1pPr marL="0" algn="r" defTabSz="521437" rtl="0" eaLnBrk="1" latinLnBrk="0" hangingPunct="1">
              <a:defRPr sz="1200" kern="1200">
                <a:solidFill>
                  <a:srgbClr val="4B4B4B"/>
                </a:solidFill>
                <a:latin typeface="DINOT"/>
                <a:ea typeface="+mn-ea"/>
                <a:cs typeface="DINOT"/>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a:lstStyle>
          <a:p>
            <a:pPr fontAlgn="auto">
              <a:spcBef>
                <a:spcPts val="0"/>
              </a:spcBef>
              <a:spcAft>
                <a:spcPts val="0"/>
              </a:spcAft>
              <a:defRPr/>
            </a:pPr>
            <a:fld id="{ED549951-2D2B-441F-8710-A0F239CCA1A8}" type="slidenum">
              <a:rPr lang="de-DE" smtClean="0"/>
              <a:pPr fontAlgn="auto">
                <a:spcBef>
                  <a:spcPts val="0"/>
                </a:spcBef>
                <a:spcAft>
                  <a:spcPts val="0"/>
                </a:spcAft>
                <a:defRPr/>
              </a:pPr>
              <a:t>‹#›</a:t>
            </a:fld>
            <a:endParaRPr lang="de-DE" dirty="0"/>
          </a:p>
        </p:txBody>
      </p:sp>
      <p:sp>
        <p:nvSpPr>
          <p:cNvPr id="2" name="Titel 1"/>
          <p:cNvSpPr>
            <a:spLocks noGrp="1"/>
          </p:cNvSpPr>
          <p:nvPr>
            <p:ph type="title"/>
          </p:nvPr>
        </p:nvSpPr>
        <p:spPr>
          <a:xfrm>
            <a:off x="457199" y="431261"/>
            <a:ext cx="7640620" cy="453706"/>
          </a:xfrm>
        </p:spPr>
        <p:txBody>
          <a:bodyPr/>
          <a:lstStyle/>
          <a:p>
            <a:r>
              <a:rPr lang="de-DE"/>
              <a:t>Titelmasterformat durch Klicken bearbeiten</a:t>
            </a:r>
          </a:p>
        </p:txBody>
      </p:sp>
      <p:sp>
        <p:nvSpPr>
          <p:cNvPr id="3" name="Inhaltsplatzhalter 2"/>
          <p:cNvSpPr>
            <a:spLocks noGrp="1"/>
          </p:cNvSpPr>
          <p:nvPr>
            <p:ph idx="1"/>
          </p:nvPr>
        </p:nvSpPr>
        <p:spPr>
          <a:xfrm>
            <a:off x="661141" y="1311428"/>
            <a:ext cx="8006646" cy="4582076"/>
          </a:xfrm>
        </p:spPr>
        <p:txBody>
          <a:bodyPr/>
          <a:lstStyle/>
          <a:p>
            <a:pPr lvl="0"/>
            <a:r>
              <a:rPr lang="de-DE"/>
              <a:t>Textmasterformat bearbeiten</a:t>
            </a:r>
          </a:p>
          <a:p>
            <a:pPr lvl="1"/>
            <a:r>
              <a:rPr lang="de-DE"/>
              <a:t>Zweite Ebene</a:t>
            </a:r>
          </a:p>
        </p:txBody>
      </p:sp>
    </p:spTree>
    <p:extLst>
      <p:ext uri="{BB962C8B-B14F-4D97-AF65-F5344CB8AC3E}">
        <p14:creationId xmlns:p14="http://schemas.microsoft.com/office/powerpoint/2010/main" val="343328497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89711"/>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7968B9-F71B-4241-9647-2B023690AF84}" type="slidenum">
              <a:rPr lang="en-US" smtClean="0"/>
              <a:t>‹#›</a:t>
            </a:fld>
            <a:endParaRPr lang="en-US" dirty="0"/>
          </a:p>
        </p:txBody>
      </p:sp>
    </p:spTree>
    <p:extLst>
      <p:ext uri="{BB962C8B-B14F-4D97-AF65-F5344CB8AC3E}">
        <p14:creationId xmlns:p14="http://schemas.microsoft.com/office/powerpoint/2010/main" val="3291201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1" r:id="rId6"/>
    <p:sldLayoutId id="2147483672" r:id="rId7"/>
  </p:sldLayoutIdLst>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esg-dn1.nsc.liu.se/projects/esgf-li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esgf-node.ipsl.upmc.fr/projects/esgf-ipsl/" TargetMode="External"/><Relationship Id="rId5" Type="http://schemas.openxmlformats.org/officeDocument/2006/relationships/hyperlink" Target="https://esgf-index1.ceda.ac.uk/projects/esgf-ceda/" TargetMode="External"/><Relationship Id="rId4" Type="http://schemas.openxmlformats.org/officeDocument/2006/relationships/hyperlink" Target="https://esgf-data.dkrz.de/projects/esgf-dkrz/"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grimetsoft.com/Cordex%20Coordinate%20Rotatio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hyperlink" Target="https://is-enes-data.github.io/CORDEX_variables_requirement_table.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esg-dn1.nsc.liu.se/esgf-idp/openid/your_nam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3050" y="182107"/>
            <a:ext cx="7600950" cy="1029449"/>
          </a:xfrm>
          <a:prstGeom prst="rect">
            <a:avLst/>
          </a:prstGeom>
          <a:noFill/>
        </p:spPr>
        <p:txBody>
          <a:bodyPr wrap="square" rtlCol="0">
            <a:spAutoFit/>
          </a:bodyPr>
          <a:lstStyle/>
          <a:p>
            <a:pPr lvl="0" algn="ctr">
              <a:lnSpc>
                <a:spcPts val="2500"/>
              </a:lnSpc>
            </a:pPr>
            <a:r>
              <a:rPr lang="ar-SY" sz="1900" b="1" kern="0" spc="-80" dirty="0">
                <a:solidFill>
                  <a:srgbClr val="FFFFFF"/>
                </a:solidFill>
                <a:latin typeface="+mj-lt"/>
                <a:cs typeface="Arial" pitchFamily="34" charset="0"/>
              </a:rPr>
              <a:t>المبادرة الإقليمية لتقييم أثر تغيّر المناخ على الموارد المائية وقابلية تأثر القطاعات الاجتماعية والاقتصادية في المنطقة العربية (</a:t>
            </a:r>
            <a:r>
              <a:rPr lang="ar-SY" sz="1900" b="1" kern="0" spc="-80" dirty="0" err="1">
                <a:solidFill>
                  <a:srgbClr val="FFFFFF"/>
                </a:solidFill>
                <a:latin typeface="+mj-lt"/>
                <a:cs typeface="Arial" pitchFamily="34" charset="0"/>
              </a:rPr>
              <a:t>ريكار</a:t>
            </a:r>
            <a:r>
              <a:rPr lang="ar-SY" sz="1900" b="1" kern="0" spc="-80" dirty="0">
                <a:solidFill>
                  <a:srgbClr val="FFFFFF"/>
                </a:solidFill>
                <a:latin typeface="+mj-lt"/>
                <a:cs typeface="Arial" pitchFamily="34" charset="0"/>
              </a:rPr>
              <a:t>) </a:t>
            </a:r>
          </a:p>
          <a:p>
            <a:pPr lvl="0" algn="ctr">
              <a:lnSpc>
                <a:spcPts val="2500"/>
              </a:lnSpc>
            </a:pPr>
            <a:r>
              <a:rPr lang="ar-SY" sz="1900" b="1" kern="0" spc="-80" dirty="0">
                <a:solidFill>
                  <a:srgbClr val="FFFFFF"/>
                </a:solidFill>
                <a:latin typeface="+mj-lt"/>
                <a:cs typeface="Arial" pitchFamily="34" charset="0"/>
              </a:rPr>
              <a:t> </a:t>
            </a:r>
          </a:p>
        </p:txBody>
      </p:sp>
      <p:sp>
        <p:nvSpPr>
          <p:cNvPr id="6" name="Rectangle 5">
            <a:extLst>
              <a:ext uri="{FF2B5EF4-FFF2-40B4-BE49-F238E27FC236}">
                <a16:creationId xmlns:a16="http://schemas.microsoft.com/office/drawing/2014/main" id="{8BDA0323-4538-402A-960D-8B9E04D0B580}"/>
              </a:ext>
            </a:extLst>
          </p:cNvPr>
          <p:cNvSpPr/>
          <p:nvPr/>
        </p:nvSpPr>
        <p:spPr>
          <a:xfrm>
            <a:off x="657078" y="6533730"/>
            <a:ext cx="9372894" cy="284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300"/>
              </a:spcAft>
            </a:pPr>
            <a:r>
              <a:rPr lang="ar-SY" sz="2000" b="1" dirty="0"/>
              <a:t>الوحدة  5: الوصول إلى مجموعات البيانات المناخية العالمية والإقليمية والمنصات ذات الصلة</a:t>
            </a:r>
          </a:p>
        </p:txBody>
      </p:sp>
      <p:sp>
        <p:nvSpPr>
          <p:cNvPr id="8" name="Rectangle 7">
            <a:extLst>
              <a:ext uri="{FF2B5EF4-FFF2-40B4-BE49-F238E27FC236}">
                <a16:creationId xmlns:a16="http://schemas.microsoft.com/office/drawing/2014/main" id="{AC805D5A-F9BC-492A-A14B-CE97D2DD6364}"/>
              </a:ext>
            </a:extLst>
          </p:cNvPr>
          <p:cNvSpPr/>
          <p:nvPr/>
        </p:nvSpPr>
        <p:spPr>
          <a:xfrm>
            <a:off x="1005840" y="925056"/>
            <a:ext cx="8126730" cy="769441"/>
          </a:xfrm>
          <a:prstGeom prst="rect">
            <a:avLst/>
          </a:prstGeom>
        </p:spPr>
        <p:txBody>
          <a:bodyPr wrap="square">
            <a:spAutoFit/>
          </a:bodyPr>
          <a:lstStyle/>
          <a:p>
            <a:pPr lvl="0" algn="ctr"/>
            <a:r>
              <a:rPr lang="ar-SY" sz="2200" b="1" kern="0" dirty="0">
                <a:solidFill>
                  <a:srgbClr val="FFFFFF"/>
                </a:solidFill>
                <a:cs typeface="Arial" pitchFamily="34" charset="0"/>
              </a:rPr>
              <a:t>سلسلة ندوات </a:t>
            </a:r>
            <a:r>
              <a:rPr lang="ar-SY" sz="2200" b="1" kern="0" dirty="0" err="1">
                <a:solidFill>
                  <a:srgbClr val="FFFFFF"/>
                </a:solidFill>
                <a:cs typeface="Arial" pitchFamily="34" charset="0"/>
              </a:rPr>
              <a:t>ريكار</a:t>
            </a:r>
            <a:r>
              <a:rPr lang="ar-SY" sz="2200" b="1" kern="0" dirty="0">
                <a:solidFill>
                  <a:srgbClr val="FFFFFF"/>
                </a:solidFill>
                <a:cs typeface="Arial" pitchFamily="34" charset="0"/>
              </a:rPr>
              <a:t> عبر الانترنت حول تحليل تغير المناخ باستخدام أدوات نظم المعلومات الجغرافية</a:t>
            </a:r>
          </a:p>
        </p:txBody>
      </p:sp>
      <p:pic>
        <p:nvPicPr>
          <p:cNvPr id="4" name="Picture 3">
            <a:extLst>
              <a:ext uri="{FF2B5EF4-FFF2-40B4-BE49-F238E27FC236}">
                <a16:creationId xmlns:a16="http://schemas.microsoft.com/office/drawing/2014/main" id="{EAD4917C-84F2-49D7-BDEC-06729F35B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0" y="5400212"/>
            <a:ext cx="1218092" cy="1406606"/>
          </a:xfrm>
          <a:prstGeom prst="rect">
            <a:avLst/>
          </a:prstGeom>
          <a:solidFill>
            <a:schemeClr val="bg1"/>
          </a:solidFill>
          <a:ln>
            <a:solidFill>
              <a:schemeClr val="bg1"/>
            </a:solidFill>
          </a:ln>
        </p:spPr>
      </p:pic>
    </p:spTree>
    <p:extLst>
      <p:ext uri="{BB962C8B-B14F-4D97-AF65-F5344CB8AC3E}">
        <p14:creationId xmlns:p14="http://schemas.microsoft.com/office/powerpoint/2010/main" val="139111484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69C642-3A78-4E2A-A23A-43FFCA456F76}"/>
              </a:ext>
            </a:extLst>
          </p:cNvPr>
          <p:cNvSpPr>
            <a:spLocks noGrp="1"/>
          </p:cNvSpPr>
          <p:nvPr>
            <p:ph idx="1"/>
          </p:nvPr>
        </p:nvSpPr>
        <p:spPr>
          <a:xfrm>
            <a:off x="732015" y="1409024"/>
            <a:ext cx="7886700" cy="2038709"/>
          </a:xfrm>
        </p:spPr>
        <p:txBody>
          <a:bodyPr>
            <a:normAutofit fontScale="92500" lnSpcReduction="20000"/>
          </a:bodyPr>
          <a:lstStyle/>
          <a:p>
            <a:pPr algn="r" rtl="1"/>
            <a:r>
              <a:rPr lang="ar-SY" dirty="0"/>
              <a:t>متغيرات مناخية إضافية (مثل سرعة الرياح والرطوبة النسبية)</a:t>
            </a:r>
          </a:p>
          <a:p>
            <a:pPr algn="r" rtl="1"/>
            <a:endParaRPr lang="ar-SY" dirty="0"/>
          </a:p>
          <a:p>
            <a:pPr algn="r" rtl="1"/>
            <a:r>
              <a:rPr lang="ar-SY" dirty="0"/>
              <a:t>استبانة مكانية أصغر (أي 0.11 ° / ~ 12.5 كم)</a:t>
            </a:r>
          </a:p>
          <a:p>
            <a:pPr algn="r" rtl="1"/>
            <a:endParaRPr lang="ar-SY" dirty="0"/>
          </a:p>
          <a:p>
            <a:pPr algn="r" rtl="1"/>
            <a:r>
              <a:rPr lang="ar-SY" dirty="0"/>
              <a:t>استبانة زمنية أصغر (أي  ساعة واحدة ، 3 ساعات ، 6 ساعات)</a:t>
            </a:r>
          </a:p>
          <a:p>
            <a:pPr algn="r" rtl="1"/>
            <a:endParaRPr lang="ar-SY" dirty="0"/>
          </a:p>
        </p:txBody>
      </p:sp>
      <p:sp>
        <p:nvSpPr>
          <p:cNvPr id="3" name="Slide Number Placeholder 2">
            <a:extLst>
              <a:ext uri="{FF2B5EF4-FFF2-40B4-BE49-F238E27FC236}">
                <a16:creationId xmlns:a16="http://schemas.microsoft.com/office/drawing/2014/main" id="{06BF6C16-FDE5-46DF-AA97-C150B1FCAC25}"/>
              </a:ext>
            </a:extLst>
          </p:cNvPr>
          <p:cNvSpPr>
            <a:spLocks noGrp="1"/>
          </p:cNvSpPr>
          <p:nvPr>
            <p:ph type="sldNum" sz="quarter" idx="4"/>
          </p:nvPr>
        </p:nvSpPr>
        <p:spPr/>
        <p:txBody>
          <a:bodyPr/>
          <a:lstStyle/>
          <a:p>
            <a:fld id="{927968B9-F71B-4241-9647-2B023690AF84}" type="slidenum">
              <a:rPr lang="en-US" smtClean="0"/>
              <a:t>10</a:t>
            </a:fld>
            <a:endParaRPr lang="en-US" dirty="0"/>
          </a:p>
        </p:txBody>
      </p:sp>
      <p:sp>
        <p:nvSpPr>
          <p:cNvPr id="4" name="Rectangle 2">
            <a:extLst>
              <a:ext uri="{FF2B5EF4-FFF2-40B4-BE49-F238E27FC236}">
                <a16:creationId xmlns:a16="http://schemas.microsoft.com/office/drawing/2014/main" id="{AD6EFDB2-C3CC-4761-8A02-9B03753FF993}"/>
              </a:ext>
            </a:extLst>
          </p:cNvPr>
          <p:cNvSpPr txBox="1">
            <a:spLocks noChangeArrowheads="1"/>
          </p:cNvSpPr>
          <p:nvPr/>
        </p:nvSpPr>
        <p:spPr>
          <a:xfrm>
            <a:off x="1105231" y="243332"/>
            <a:ext cx="8038769" cy="594441"/>
          </a:xfrm>
          <a:prstGeom prst="rect">
            <a:avLst/>
          </a:prstGeom>
        </p:spPr>
        <p:txBody>
          <a:bodyPr>
            <a:normAutofit fontScale="5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لماذا قد نرغب بالحصول على مجموعات بيانات</a:t>
            </a:r>
            <a:r>
              <a:rPr lang="en-US" sz="3600" b="1" dirty="0">
                <a:solidFill>
                  <a:schemeClr val="bg1"/>
                </a:solidFill>
                <a:cs typeface="Arial" pitchFamily="34" charset="0"/>
              </a:rPr>
              <a:t>CORDEX </a:t>
            </a:r>
            <a:r>
              <a:rPr lang="ar-SY" sz="3600" b="1" dirty="0">
                <a:solidFill>
                  <a:schemeClr val="bg1"/>
                </a:solidFill>
                <a:cs typeface="Arial" pitchFamily="34" charset="0"/>
              </a:rPr>
              <a:t> (النمذجة المناخية الإقليمية الأولية)؟</a:t>
            </a:r>
          </a:p>
          <a:p>
            <a:pPr algn="ctr" rtl="1">
              <a:defRPr/>
            </a:pPr>
            <a:r>
              <a:rPr lang="ar-SY" sz="3600" b="1" dirty="0">
                <a:solidFill>
                  <a:schemeClr val="bg1"/>
                </a:solidFill>
                <a:cs typeface="Arial" pitchFamily="34" charset="0"/>
              </a:rPr>
              <a:t> </a:t>
            </a:r>
          </a:p>
        </p:txBody>
      </p:sp>
      <p:sp>
        <p:nvSpPr>
          <p:cNvPr id="5" name="Rectangle: Rounded Corners 4">
            <a:extLst>
              <a:ext uri="{FF2B5EF4-FFF2-40B4-BE49-F238E27FC236}">
                <a16:creationId xmlns:a16="http://schemas.microsoft.com/office/drawing/2014/main" id="{30200632-7E7A-452C-AF0B-2FCEE25609D5}"/>
              </a:ext>
            </a:extLst>
          </p:cNvPr>
          <p:cNvSpPr/>
          <p:nvPr/>
        </p:nvSpPr>
        <p:spPr>
          <a:xfrm>
            <a:off x="3124861" y="4018985"/>
            <a:ext cx="3101009" cy="18288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rtl="1"/>
            <a:r>
              <a:rPr lang="ar-SY" sz="2400" dirty="0">
                <a:solidFill>
                  <a:schemeClr val="tx1"/>
                </a:solidFill>
              </a:rPr>
              <a:t>لا تخلط مخرجات النمذجة المصححة الانحياز مع مخرجات النمذجة المناخية الإقليمية الأولية</a:t>
            </a:r>
          </a:p>
        </p:txBody>
      </p:sp>
    </p:spTree>
    <p:extLst>
      <p:ext uri="{BB962C8B-B14F-4D97-AF65-F5344CB8AC3E}">
        <p14:creationId xmlns:p14="http://schemas.microsoft.com/office/powerpoint/2010/main" val="116066007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63EB4C-EF07-4F52-A1BB-026A2B94141F}"/>
              </a:ext>
            </a:extLst>
          </p:cNvPr>
          <p:cNvSpPr>
            <a:spLocks noGrp="1"/>
          </p:cNvSpPr>
          <p:nvPr>
            <p:ph type="sldNum" sz="quarter" idx="4"/>
          </p:nvPr>
        </p:nvSpPr>
        <p:spPr/>
        <p:txBody>
          <a:bodyPr/>
          <a:lstStyle/>
          <a:p>
            <a:fld id="{927968B9-F71B-4241-9647-2B023690AF84}" type="slidenum">
              <a:rPr lang="en-US" smtClean="0"/>
              <a:t>11</a:t>
            </a:fld>
            <a:endParaRPr lang="en-US" dirty="0"/>
          </a:p>
        </p:txBody>
      </p:sp>
      <p:pic>
        <p:nvPicPr>
          <p:cNvPr id="4" name="Picture 3">
            <a:extLst>
              <a:ext uri="{FF2B5EF4-FFF2-40B4-BE49-F238E27FC236}">
                <a16:creationId xmlns:a16="http://schemas.microsoft.com/office/drawing/2014/main" id="{22F84BBE-FE78-4033-B2F4-EED9DAE210AE}"/>
              </a:ext>
            </a:extLst>
          </p:cNvPr>
          <p:cNvPicPr>
            <a:picLocks noChangeAspect="1"/>
          </p:cNvPicPr>
          <p:nvPr/>
        </p:nvPicPr>
        <p:blipFill>
          <a:blip r:embed="rId3"/>
          <a:stretch>
            <a:fillRect/>
          </a:stretch>
        </p:blipFill>
        <p:spPr>
          <a:xfrm>
            <a:off x="421568" y="1153146"/>
            <a:ext cx="5313460" cy="3013338"/>
          </a:xfrm>
          <a:prstGeom prst="rect">
            <a:avLst/>
          </a:prstGeom>
        </p:spPr>
      </p:pic>
      <p:sp>
        <p:nvSpPr>
          <p:cNvPr id="5" name="Rectangle 2">
            <a:extLst>
              <a:ext uri="{FF2B5EF4-FFF2-40B4-BE49-F238E27FC236}">
                <a16:creationId xmlns:a16="http://schemas.microsoft.com/office/drawing/2014/main" id="{360F0D00-631B-455E-9926-2BCED0BAD277}"/>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منصة </a:t>
            </a:r>
            <a:r>
              <a:rPr lang="ar-SY" sz="3600" b="1" dirty="0" err="1">
                <a:solidFill>
                  <a:schemeClr val="bg1"/>
                </a:solidFill>
                <a:cs typeface="Arial" pitchFamily="34" charset="0"/>
              </a:rPr>
              <a:t>إتحاد</a:t>
            </a:r>
            <a:r>
              <a:rPr lang="ar-SY" sz="3600" b="1" dirty="0">
                <a:solidFill>
                  <a:schemeClr val="bg1"/>
                </a:solidFill>
                <a:cs typeface="Arial" pitchFamily="34" charset="0"/>
              </a:rPr>
              <a:t> شبكات النظم الأرضية ( </a:t>
            </a:r>
            <a:r>
              <a:rPr lang="en-US" sz="3600" b="1" dirty="0">
                <a:solidFill>
                  <a:schemeClr val="bg1"/>
                </a:solidFill>
                <a:cs typeface="Arial" pitchFamily="34" charset="0"/>
              </a:rPr>
              <a:t>(ESGF</a:t>
            </a:r>
          </a:p>
          <a:p>
            <a:pPr algn="ctr" rtl="1">
              <a:defRPr/>
            </a:pPr>
            <a:endParaRPr lang="en-US" sz="3600" b="1" dirty="0">
              <a:solidFill>
                <a:schemeClr val="bg1"/>
              </a:solidFill>
              <a:cs typeface="Arial" pitchFamily="34" charset="0"/>
            </a:endParaRPr>
          </a:p>
        </p:txBody>
      </p:sp>
      <p:sp>
        <p:nvSpPr>
          <p:cNvPr id="6" name="TextBox 5">
            <a:extLst>
              <a:ext uri="{FF2B5EF4-FFF2-40B4-BE49-F238E27FC236}">
                <a16:creationId xmlns:a16="http://schemas.microsoft.com/office/drawing/2014/main" id="{7F4F7C96-7650-428B-8FEF-4AB54A134152}"/>
              </a:ext>
            </a:extLst>
          </p:cNvPr>
          <p:cNvSpPr txBox="1"/>
          <p:nvPr/>
        </p:nvSpPr>
        <p:spPr>
          <a:xfrm>
            <a:off x="1397008" y="5520188"/>
            <a:ext cx="5862502" cy="369332"/>
          </a:xfrm>
          <a:prstGeom prst="rect">
            <a:avLst/>
          </a:prstGeom>
          <a:noFill/>
        </p:spPr>
        <p:txBody>
          <a:bodyPr wrap="none" rtlCol="0">
            <a:spAutoFit/>
          </a:bodyPr>
          <a:lstStyle/>
          <a:p>
            <a:pPr algn="r" rtl="1"/>
            <a:r>
              <a:rPr lang="ar-SY" dirty="0"/>
              <a:t>قاعدة بيانات تحتوي على أكبر أرشيف للبيانات المناخية في جميع أنحاء العالم</a:t>
            </a:r>
          </a:p>
        </p:txBody>
      </p:sp>
    </p:spTree>
    <p:extLst>
      <p:ext uri="{BB962C8B-B14F-4D97-AF65-F5344CB8AC3E}">
        <p14:creationId xmlns:p14="http://schemas.microsoft.com/office/powerpoint/2010/main" val="301104657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744C86-C8B9-4F94-BEBD-640B21DE0521}"/>
              </a:ext>
            </a:extLst>
          </p:cNvPr>
          <p:cNvSpPr>
            <a:spLocks noGrp="1"/>
          </p:cNvSpPr>
          <p:nvPr>
            <p:ph type="sldNum" sz="quarter" idx="4"/>
          </p:nvPr>
        </p:nvSpPr>
        <p:spPr/>
        <p:txBody>
          <a:bodyPr/>
          <a:lstStyle/>
          <a:p>
            <a:fld id="{927968B9-F71B-4241-9647-2B023690AF84}" type="slidenum">
              <a:rPr lang="en-US" smtClean="0"/>
              <a:t>12</a:t>
            </a:fld>
            <a:endParaRPr lang="en-US" dirty="0"/>
          </a:p>
        </p:txBody>
      </p:sp>
      <p:sp>
        <p:nvSpPr>
          <p:cNvPr id="4" name="Rectangle 2">
            <a:extLst>
              <a:ext uri="{FF2B5EF4-FFF2-40B4-BE49-F238E27FC236}">
                <a16:creationId xmlns:a16="http://schemas.microsoft.com/office/drawing/2014/main" id="{FDE646E6-0EEB-41A3-B64C-05DC4AFEF353}"/>
              </a:ext>
            </a:extLst>
          </p:cNvPr>
          <p:cNvSpPr txBox="1">
            <a:spLocks noChangeArrowheads="1"/>
          </p:cNvSpPr>
          <p:nvPr/>
        </p:nvSpPr>
        <p:spPr>
          <a:xfrm>
            <a:off x="0" y="235380"/>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endParaRPr lang="en-US" sz="3600" b="1" dirty="0">
              <a:solidFill>
                <a:schemeClr val="bg1"/>
              </a:solidFill>
              <a:cs typeface="Arial" pitchFamily="34" charset="0"/>
            </a:endParaRPr>
          </a:p>
        </p:txBody>
      </p:sp>
      <p:pic>
        <p:nvPicPr>
          <p:cNvPr id="6" name="Picture 5">
            <a:extLst>
              <a:ext uri="{FF2B5EF4-FFF2-40B4-BE49-F238E27FC236}">
                <a16:creationId xmlns:a16="http://schemas.microsoft.com/office/drawing/2014/main" id="{8A9ED5BA-FB32-4A25-A007-333D42638A4E}"/>
              </a:ext>
            </a:extLst>
          </p:cNvPr>
          <p:cNvPicPr>
            <a:picLocks noChangeAspect="1"/>
          </p:cNvPicPr>
          <p:nvPr/>
        </p:nvPicPr>
        <p:blipFill rotWithShape="1">
          <a:blip r:embed="rId3"/>
          <a:srcRect l="60453" t="9662" r="18101" b="3870"/>
          <a:stretch/>
        </p:blipFill>
        <p:spPr>
          <a:xfrm>
            <a:off x="206733" y="1144988"/>
            <a:ext cx="4226567" cy="5477632"/>
          </a:xfrm>
          <a:prstGeom prst="rect">
            <a:avLst/>
          </a:prstGeom>
        </p:spPr>
      </p:pic>
      <p:pic>
        <p:nvPicPr>
          <p:cNvPr id="7" name="Picture 6">
            <a:extLst>
              <a:ext uri="{FF2B5EF4-FFF2-40B4-BE49-F238E27FC236}">
                <a16:creationId xmlns:a16="http://schemas.microsoft.com/office/drawing/2014/main" id="{619BA659-F572-4F00-9752-626A23146F3D}"/>
              </a:ext>
            </a:extLst>
          </p:cNvPr>
          <p:cNvPicPr>
            <a:picLocks noChangeAspect="1"/>
          </p:cNvPicPr>
          <p:nvPr/>
        </p:nvPicPr>
        <p:blipFill rotWithShape="1">
          <a:blip r:embed="rId4"/>
          <a:srcRect l="60144" t="9524" r="17953" b="3707"/>
          <a:stretch/>
        </p:blipFill>
        <p:spPr>
          <a:xfrm>
            <a:off x="4492487" y="1144988"/>
            <a:ext cx="4301656" cy="5477632"/>
          </a:xfrm>
          <a:prstGeom prst="rect">
            <a:avLst/>
          </a:prstGeom>
        </p:spPr>
      </p:pic>
      <p:sp>
        <p:nvSpPr>
          <p:cNvPr id="8" name="Rectangle 2">
            <a:extLst>
              <a:ext uri="{FF2B5EF4-FFF2-40B4-BE49-F238E27FC236}">
                <a16:creationId xmlns:a16="http://schemas.microsoft.com/office/drawing/2014/main" id="{3C68C6B9-F7FE-40AF-81CB-B6DCCD2CFE0F}"/>
              </a:ext>
            </a:extLst>
          </p:cNvPr>
          <p:cNvSpPr txBox="1">
            <a:spLocks noChangeArrowheads="1"/>
          </p:cNvSpPr>
          <p:nvPr/>
        </p:nvSpPr>
        <p:spPr>
          <a:xfrm>
            <a:off x="1089329" y="252613"/>
            <a:ext cx="8054672"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قريباً: إصدار مذكرة تقنية حول </a:t>
            </a:r>
            <a:r>
              <a:rPr lang="en-US" sz="3600" b="1" dirty="0">
                <a:solidFill>
                  <a:schemeClr val="bg1"/>
                </a:solidFill>
                <a:cs typeface="Arial" pitchFamily="34" charset="0"/>
              </a:rPr>
              <a:t>CORDEX</a:t>
            </a:r>
          </a:p>
          <a:p>
            <a:pPr algn="ctr" rtl="1">
              <a:defRPr/>
            </a:pPr>
            <a:endParaRPr lang="en-US" sz="3600" b="1" dirty="0">
              <a:solidFill>
                <a:schemeClr val="bg1"/>
              </a:solidFill>
              <a:cs typeface="Arial" pitchFamily="34" charset="0"/>
            </a:endParaRPr>
          </a:p>
        </p:txBody>
      </p:sp>
    </p:spTree>
    <p:extLst>
      <p:ext uri="{BB962C8B-B14F-4D97-AF65-F5344CB8AC3E}">
        <p14:creationId xmlns:p14="http://schemas.microsoft.com/office/powerpoint/2010/main" val="192879886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2938CD-1C1B-4701-B897-1F767E004801}"/>
              </a:ext>
            </a:extLst>
          </p:cNvPr>
          <p:cNvSpPr>
            <a:spLocks noGrp="1"/>
          </p:cNvSpPr>
          <p:nvPr>
            <p:ph idx="1"/>
          </p:nvPr>
        </p:nvSpPr>
        <p:spPr>
          <a:xfrm>
            <a:off x="499878" y="1189520"/>
            <a:ext cx="8440922" cy="4351338"/>
          </a:xfrm>
        </p:spPr>
        <p:txBody>
          <a:bodyPr/>
          <a:lstStyle/>
          <a:p>
            <a:r>
              <a:rPr lang="en-US" dirty="0"/>
              <a:t>SMHI-NSC, Sweden </a:t>
            </a:r>
          </a:p>
          <a:p>
            <a:pPr lvl="1"/>
            <a:r>
              <a:rPr lang="en-US" dirty="0">
                <a:hlinkClick r:id="rId3"/>
              </a:rPr>
              <a:t>https://esg-dn1.nsc.liu.se/projects/esgf-liu/</a:t>
            </a:r>
            <a:endParaRPr lang="en-US" dirty="0"/>
          </a:p>
          <a:p>
            <a:r>
              <a:rPr lang="en-US" dirty="0"/>
              <a:t>DKRZ, Germany</a:t>
            </a:r>
          </a:p>
          <a:p>
            <a:pPr lvl="1"/>
            <a:r>
              <a:rPr lang="en-US" dirty="0">
                <a:hlinkClick r:id="rId4"/>
              </a:rPr>
              <a:t>https://esgf-data.dkrz.de/projects/esgf-dkrz/</a:t>
            </a:r>
            <a:endParaRPr lang="en-US" dirty="0"/>
          </a:p>
          <a:p>
            <a:r>
              <a:rPr lang="en-US" dirty="0"/>
              <a:t>BADC, UK</a:t>
            </a:r>
          </a:p>
          <a:p>
            <a:pPr lvl="1"/>
            <a:r>
              <a:rPr lang="en-US" dirty="0">
                <a:hlinkClick r:id="rId5"/>
              </a:rPr>
              <a:t>https://esgf-index1.ceda.ac.uk/projects/esgf-ceda/</a:t>
            </a:r>
            <a:endParaRPr lang="en-US" dirty="0"/>
          </a:p>
          <a:p>
            <a:r>
              <a:rPr lang="en-US" dirty="0"/>
              <a:t>IPSL, France</a:t>
            </a:r>
          </a:p>
          <a:p>
            <a:pPr lvl="1"/>
            <a:r>
              <a:rPr lang="en-US" dirty="0">
                <a:hlinkClick r:id="rId6"/>
              </a:rPr>
              <a:t>https://esgf-node.ipsl.upmc.fr/projects/esgf-ipsl/</a:t>
            </a:r>
            <a:endParaRPr lang="en-US" dirty="0"/>
          </a:p>
        </p:txBody>
      </p:sp>
      <p:sp>
        <p:nvSpPr>
          <p:cNvPr id="3" name="Slide Number Placeholder 2">
            <a:extLst>
              <a:ext uri="{FF2B5EF4-FFF2-40B4-BE49-F238E27FC236}">
                <a16:creationId xmlns:a16="http://schemas.microsoft.com/office/drawing/2014/main" id="{3EE6ED9E-7E72-4BEE-8AF1-B353BEDD06BD}"/>
              </a:ext>
            </a:extLst>
          </p:cNvPr>
          <p:cNvSpPr>
            <a:spLocks noGrp="1"/>
          </p:cNvSpPr>
          <p:nvPr>
            <p:ph type="sldNum" sz="quarter" idx="4"/>
          </p:nvPr>
        </p:nvSpPr>
        <p:spPr/>
        <p:txBody>
          <a:bodyPr/>
          <a:lstStyle/>
          <a:p>
            <a:fld id="{927968B9-F71B-4241-9647-2B023690AF84}" type="slidenum">
              <a:rPr lang="en-US" smtClean="0"/>
              <a:t>13</a:t>
            </a:fld>
            <a:endParaRPr lang="en-US" dirty="0"/>
          </a:p>
        </p:txBody>
      </p:sp>
      <p:sp>
        <p:nvSpPr>
          <p:cNvPr id="4" name="Rectangle 2">
            <a:extLst>
              <a:ext uri="{FF2B5EF4-FFF2-40B4-BE49-F238E27FC236}">
                <a16:creationId xmlns:a16="http://schemas.microsoft.com/office/drawing/2014/main" id="{32C1FB91-9321-4974-B9AB-7A296430872D}"/>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عقد بيانات </a:t>
            </a:r>
            <a:r>
              <a:rPr lang="en-US" sz="3600" b="1" dirty="0">
                <a:solidFill>
                  <a:schemeClr val="bg1"/>
                </a:solidFill>
                <a:cs typeface="Arial" pitchFamily="34" charset="0"/>
              </a:rPr>
              <a:t>CORDEX </a:t>
            </a:r>
            <a:r>
              <a:rPr lang="ar-SY" sz="3600" b="1" dirty="0">
                <a:solidFill>
                  <a:schemeClr val="bg1"/>
                </a:solidFill>
                <a:cs typeface="Arial" pitchFamily="34" charset="0"/>
              </a:rPr>
              <a:t>على منصة </a:t>
            </a:r>
            <a:r>
              <a:rPr lang="en-US" sz="3600" b="1" dirty="0">
                <a:solidFill>
                  <a:schemeClr val="bg1"/>
                </a:solidFill>
                <a:cs typeface="Arial" pitchFamily="34" charset="0"/>
              </a:rPr>
              <a:t>ESGF</a:t>
            </a:r>
          </a:p>
        </p:txBody>
      </p:sp>
      <p:sp>
        <p:nvSpPr>
          <p:cNvPr id="5" name="Rectangle: Rounded Corners 4">
            <a:extLst>
              <a:ext uri="{FF2B5EF4-FFF2-40B4-BE49-F238E27FC236}">
                <a16:creationId xmlns:a16="http://schemas.microsoft.com/office/drawing/2014/main" id="{F04357B5-4965-4500-96C9-35A52E375395}"/>
              </a:ext>
            </a:extLst>
          </p:cNvPr>
          <p:cNvSpPr/>
          <p:nvPr/>
        </p:nvSpPr>
        <p:spPr>
          <a:xfrm>
            <a:off x="3224254" y="5081572"/>
            <a:ext cx="2695492" cy="162206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rtl="1"/>
            <a:r>
              <a:rPr lang="ar-SY" sz="2400" dirty="0"/>
              <a:t>تحتوي جميع العقد على مجموعات بيانات </a:t>
            </a:r>
            <a:r>
              <a:rPr lang="en-US" sz="2400" dirty="0"/>
              <a:t>CORDEX </a:t>
            </a:r>
            <a:r>
              <a:rPr lang="ar-SY" sz="2400" dirty="0"/>
              <a:t>نفسها</a:t>
            </a:r>
          </a:p>
        </p:txBody>
      </p:sp>
      <p:sp>
        <p:nvSpPr>
          <p:cNvPr id="6" name="Rectangle 5">
            <a:extLst>
              <a:ext uri="{FF2B5EF4-FFF2-40B4-BE49-F238E27FC236}">
                <a16:creationId xmlns:a16="http://schemas.microsoft.com/office/drawing/2014/main" id="{8A94442A-6C9F-42C1-B9F6-4A51A10ED853}"/>
              </a:ext>
            </a:extLst>
          </p:cNvPr>
          <p:cNvSpPr/>
          <p:nvPr/>
        </p:nvSpPr>
        <p:spPr>
          <a:xfrm>
            <a:off x="499878" y="1189520"/>
            <a:ext cx="7077715" cy="86986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6300503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B361A3F-6A82-4AF7-B172-3C867BECC409}"/>
              </a:ext>
            </a:extLst>
          </p:cNvPr>
          <p:cNvSpPr>
            <a:spLocks noGrp="1"/>
          </p:cNvSpPr>
          <p:nvPr>
            <p:ph type="sldNum" sz="quarter" idx="4"/>
          </p:nvPr>
        </p:nvSpPr>
        <p:spPr/>
        <p:txBody>
          <a:bodyPr/>
          <a:lstStyle/>
          <a:p>
            <a:fld id="{927968B9-F71B-4241-9647-2B023690AF84}" type="slidenum">
              <a:rPr lang="en-US" smtClean="0"/>
              <a:t>14</a:t>
            </a:fld>
            <a:endParaRPr lang="en-US" dirty="0"/>
          </a:p>
        </p:txBody>
      </p:sp>
      <p:sp>
        <p:nvSpPr>
          <p:cNvPr id="5" name="Rectangle 4">
            <a:extLst>
              <a:ext uri="{FF2B5EF4-FFF2-40B4-BE49-F238E27FC236}">
                <a16:creationId xmlns:a16="http://schemas.microsoft.com/office/drawing/2014/main" id="{53F50B81-77A6-4E78-930E-4E848120D979}"/>
              </a:ext>
            </a:extLst>
          </p:cNvPr>
          <p:cNvSpPr/>
          <p:nvPr/>
        </p:nvSpPr>
        <p:spPr>
          <a:xfrm>
            <a:off x="-1" y="0"/>
            <a:ext cx="9144001" cy="141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6D8A13A-6F0C-46CE-A444-31669E6E187C}"/>
              </a:ext>
            </a:extLst>
          </p:cNvPr>
          <p:cNvPicPr>
            <a:picLocks noChangeAspect="1"/>
          </p:cNvPicPr>
          <p:nvPr/>
        </p:nvPicPr>
        <p:blipFill rotWithShape="1">
          <a:blip r:embed="rId3"/>
          <a:srcRect l="54173" t="8270" r="12001" b="3807"/>
          <a:stretch/>
        </p:blipFill>
        <p:spPr>
          <a:xfrm>
            <a:off x="623872" y="0"/>
            <a:ext cx="8208499" cy="6858000"/>
          </a:xfrm>
          <a:prstGeom prst="rect">
            <a:avLst/>
          </a:prstGeom>
        </p:spPr>
      </p:pic>
      <p:sp>
        <p:nvSpPr>
          <p:cNvPr id="9" name="Arrow: Right 8">
            <a:extLst>
              <a:ext uri="{FF2B5EF4-FFF2-40B4-BE49-F238E27FC236}">
                <a16:creationId xmlns:a16="http://schemas.microsoft.com/office/drawing/2014/main" id="{8D272A46-7556-47DB-A16B-361E1A82E558}"/>
              </a:ext>
            </a:extLst>
          </p:cNvPr>
          <p:cNvSpPr/>
          <p:nvPr/>
        </p:nvSpPr>
        <p:spPr>
          <a:xfrm>
            <a:off x="191292" y="5454595"/>
            <a:ext cx="658430" cy="365364"/>
          </a:xfrm>
          <a:prstGeom prst="rightArrow">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938778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079026-CF56-4368-BA5A-CEBE017AD161}"/>
              </a:ext>
            </a:extLst>
          </p:cNvPr>
          <p:cNvSpPr>
            <a:spLocks noGrp="1"/>
          </p:cNvSpPr>
          <p:nvPr>
            <p:ph type="sldNum" sz="quarter" idx="4"/>
          </p:nvPr>
        </p:nvSpPr>
        <p:spPr/>
        <p:txBody>
          <a:bodyPr/>
          <a:lstStyle/>
          <a:p>
            <a:fld id="{927968B9-F71B-4241-9647-2B023690AF84}" type="slidenum">
              <a:rPr lang="en-US" smtClean="0"/>
              <a:t>15</a:t>
            </a:fld>
            <a:endParaRPr lang="en-US" dirty="0"/>
          </a:p>
        </p:txBody>
      </p:sp>
      <p:pic>
        <p:nvPicPr>
          <p:cNvPr id="4" name="Picture 3">
            <a:extLst>
              <a:ext uri="{FF2B5EF4-FFF2-40B4-BE49-F238E27FC236}">
                <a16:creationId xmlns:a16="http://schemas.microsoft.com/office/drawing/2014/main" id="{E49A354E-2611-48E8-8E4F-99B6629E8820}"/>
              </a:ext>
            </a:extLst>
          </p:cNvPr>
          <p:cNvPicPr>
            <a:picLocks noChangeAspect="1"/>
          </p:cNvPicPr>
          <p:nvPr/>
        </p:nvPicPr>
        <p:blipFill rotWithShape="1">
          <a:blip r:embed="rId3"/>
          <a:srcRect l="54586" t="25325" r="38425" b="36862"/>
          <a:stretch/>
        </p:blipFill>
        <p:spPr>
          <a:xfrm>
            <a:off x="0" y="1866385"/>
            <a:ext cx="2870421" cy="4991615"/>
          </a:xfrm>
          <a:prstGeom prst="rect">
            <a:avLst/>
          </a:prstGeom>
        </p:spPr>
      </p:pic>
      <p:sp>
        <p:nvSpPr>
          <p:cNvPr id="5" name="Rectangle 2">
            <a:extLst>
              <a:ext uri="{FF2B5EF4-FFF2-40B4-BE49-F238E27FC236}">
                <a16:creationId xmlns:a16="http://schemas.microsoft.com/office/drawing/2014/main" id="{A1E7854C-47AD-4402-9F26-AE0228672320}"/>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البحث عن البيانات</a:t>
            </a:r>
          </a:p>
        </p:txBody>
      </p:sp>
      <p:pic>
        <p:nvPicPr>
          <p:cNvPr id="6" name="Picture 5">
            <a:extLst>
              <a:ext uri="{FF2B5EF4-FFF2-40B4-BE49-F238E27FC236}">
                <a16:creationId xmlns:a16="http://schemas.microsoft.com/office/drawing/2014/main" id="{20416EE3-BC65-4867-A6BE-A51675E83CEA}"/>
              </a:ext>
            </a:extLst>
          </p:cNvPr>
          <p:cNvPicPr>
            <a:picLocks noChangeAspect="1"/>
          </p:cNvPicPr>
          <p:nvPr/>
        </p:nvPicPr>
        <p:blipFill rotWithShape="1">
          <a:blip r:embed="rId4">
            <a:clrChange>
              <a:clrFrom>
                <a:srgbClr val="FFFFFF"/>
              </a:clrFrom>
              <a:clrTo>
                <a:srgbClr val="FFFFFF">
                  <a:alpha val="0"/>
                </a:srgbClr>
              </a:clrTo>
            </a:clrChange>
          </a:blip>
          <a:srcRect l="61394" t="24773" r="12636" b="58725"/>
          <a:stretch/>
        </p:blipFill>
        <p:spPr>
          <a:xfrm>
            <a:off x="1105231" y="1049571"/>
            <a:ext cx="8038770" cy="1641952"/>
          </a:xfrm>
          <a:prstGeom prst="rect">
            <a:avLst/>
          </a:prstGeom>
        </p:spPr>
      </p:pic>
      <p:sp>
        <p:nvSpPr>
          <p:cNvPr id="7" name="TextBox 6">
            <a:extLst>
              <a:ext uri="{FF2B5EF4-FFF2-40B4-BE49-F238E27FC236}">
                <a16:creationId xmlns:a16="http://schemas.microsoft.com/office/drawing/2014/main" id="{989BA4D5-483A-406A-920A-08E0FF9A85A1}"/>
              </a:ext>
            </a:extLst>
          </p:cNvPr>
          <p:cNvSpPr txBox="1"/>
          <p:nvPr/>
        </p:nvSpPr>
        <p:spPr>
          <a:xfrm>
            <a:off x="7076660" y="2533989"/>
            <a:ext cx="973343" cy="369332"/>
          </a:xfrm>
          <a:prstGeom prst="rect">
            <a:avLst/>
          </a:prstGeom>
          <a:noFill/>
        </p:spPr>
        <p:txBody>
          <a:bodyPr wrap="none" rtlCol="0">
            <a:spAutoFit/>
          </a:bodyPr>
          <a:lstStyle/>
          <a:p>
            <a:r>
              <a:rPr lang="ar-SY" dirty="0"/>
              <a:t>بحث يدوي</a:t>
            </a:r>
            <a:endParaRPr lang="en-US" dirty="0"/>
          </a:p>
        </p:txBody>
      </p:sp>
      <p:cxnSp>
        <p:nvCxnSpPr>
          <p:cNvPr id="9" name="Straight Arrow Connector 8">
            <a:extLst>
              <a:ext uri="{FF2B5EF4-FFF2-40B4-BE49-F238E27FC236}">
                <a16:creationId xmlns:a16="http://schemas.microsoft.com/office/drawing/2014/main" id="{ADE9B289-7A73-4198-9D42-63AB2E4A8C8C}"/>
              </a:ext>
            </a:extLst>
          </p:cNvPr>
          <p:cNvCxnSpPr>
            <a:cxnSpLocks/>
            <a:stCxn id="7" idx="1"/>
          </p:cNvCxnSpPr>
          <p:nvPr/>
        </p:nvCxnSpPr>
        <p:spPr>
          <a:xfrm flipH="1" flipV="1">
            <a:off x="5931674" y="2154803"/>
            <a:ext cx="1144986" cy="56385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352F1C4-0411-4142-97FC-715F47585F10}"/>
              </a:ext>
            </a:extLst>
          </p:cNvPr>
          <p:cNvSpPr txBox="1"/>
          <p:nvPr/>
        </p:nvSpPr>
        <p:spPr>
          <a:xfrm>
            <a:off x="4016982" y="4246122"/>
            <a:ext cx="1963999" cy="369332"/>
          </a:xfrm>
          <a:prstGeom prst="rect">
            <a:avLst/>
          </a:prstGeom>
          <a:noFill/>
        </p:spPr>
        <p:txBody>
          <a:bodyPr wrap="none" rtlCol="0">
            <a:spAutoFit/>
          </a:bodyPr>
          <a:lstStyle/>
          <a:p>
            <a:r>
              <a:rPr lang="ar-SY" dirty="0"/>
              <a:t>فلاتر للبحث عن البيانات</a:t>
            </a:r>
            <a:endParaRPr lang="en-US" dirty="0"/>
          </a:p>
        </p:txBody>
      </p:sp>
      <p:cxnSp>
        <p:nvCxnSpPr>
          <p:cNvPr id="13" name="Straight Arrow Connector 12">
            <a:extLst>
              <a:ext uri="{FF2B5EF4-FFF2-40B4-BE49-F238E27FC236}">
                <a16:creationId xmlns:a16="http://schemas.microsoft.com/office/drawing/2014/main" id="{488D9234-A482-45BF-BFB8-76C7B98BE777}"/>
              </a:ext>
            </a:extLst>
          </p:cNvPr>
          <p:cNvCxnSpPr>
            <a:cxnSpLocks/>
          </p:cNvCxnSpPr>
          <p:nvPr/>
        </p:nvCxnSpPr>
        <p:spPr>
          <a:xfrm flipH="1" flipV="1">
            <a:off x="2870421" y="3682270"/>
            <a:ext cx="1144987" cy="563852"/>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15573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892863-8FC8-4F3E-9C81-2507E23CF7A7}"/>
              </a:ext>
            </a:extLst>
          </p:cNvPr>
          <p:cNvPicPr>
            <a:picLocks noChangeAspect="1"/>
          </p:cNvPicPr>
          <p:nvPr/>
        </p:nvPicPr>
        <p:blipFill rotWithShape="1">
          <a:blip r:embed="rId3"/>
          <a:srcRect l="55016" t="26236" r="38829" b="35088"/>
          <a:stretch/>
        </p:blipFill>
        <p:spPr>
          <a:xfrm>
            <a:off x="5481542" y="396870"/>
            <a:ext cx="3093057" cy="6246762"/>
          </a:xfrm>
          <a:prstGeom prst="rect">
            <a:avLst/>
          </a:prstGeom>
        </p:spPr>
      </p:pic>
      <p:sp>
        <p:nvSpPr>
          <p:cNvPr id="3" name="Slide Number Placeholder 2">
            <a:extLst>
              <a:ext uri="{FF2B5EF4-FFF2-40B4-BE49-F238E27FC236}">
                <a16:creationId xmlns:a16="http://schemas.microsoft.com/office/drawing/2014/main" id="{1E99C7C0-7BD6-4D75-9C02-6963E16ED68A}"/>
              </a:ext>
            </a:extLst>
          </p:cNvPr>
          <p:cNvSpPr>
            <a:spLocks noGrp="1"/>
          </p:cNvSpPr>
          <p:nvPr>
            <p:ph type="sldNum" sz="quarter" idx="4"/>
          </p:nvPr>
        </p:nvSpPr>
        <p:spPr/>
        <p:txBody>
          <a:bodyPr/>
          <a:lstStyle/>
          <a:p>
            <a:fld id="{927968B9-F71B-4241-9647-2B023690AF84}" type="slidenum">
              <a:rPr lang="en-US" smtClean="0"/>
              <a:t>16</a:t>
            </a:fld>
            <a:endParaRPr lang="en-US" dirty="0"/>
          </a:p>
        </p:txBody>
      </p:sp>
      <p:sp>
        <p:nvSpPr>
          <p:cNvPr id="5" name="TextBox 4">
            <a:extLst>
              <a:ext uri="{FF2B5EF4-FFF2-40B4-BE49-F238E27FC236}">
                <a16:creationId xmlns:a16="http://schemas.microsoft.com/office/drawing/2014/main" id="{7200C9E9-2228-4FEE-B945-BD59A9742D6C}"/>
              </a:ext>
            </a:extLst>
          </p:cNvPr>
          <p:cNvSpPr txBox="1"/>
          <p:nvPr/>
        </p:nvSpPr>
        <p:spPr>
          <a:xfrm>
            <a:off x="365760" y="1852655"/>
            <a:ext cx="4127611" cy="923330"/>
          </a:xfrm>
          <a:prstGeom prst="rect">
            <a:avLst/>
          </a:prstGeom>
          <a:noFill/>
          <a:ln w="19050">
            <a:solidFill>
              <a:srgbClr val="C00000"/>
            </a:solidFill>
          </a:ln>
        </p:spPr>
        <p:txBody>
          <a:bodyPr wrap="square" rtlCol="0">
            <a:spAutoFit/>
          </a:bodyPr>
          <a:lstStyle/>
          <a:p>
            <a:pPr algn="ctr" rtl="1"/>
            <a:r>
              <a:rPr lang="ar-SY" dirty="0"/>
              <a:t>لأنه تم تحديد </a:t>
            </a:r>
            <a:r>
              <a:rPr lang="en-US" dirty="0"/>
              <a:t>CORDEX </a:t>
            </a:r>
            <a:r>
              <a:rPr lang="ar-SY" dirty="0"/>
              <a:t>في الصفحة الرئيسية ، سيتم سرد </a:t>
            </a:r>
            <a:r>
              <a:rPr lang="en-US" dirty="0"/>
              <a:t>CORDEX </a:t>
            </a:r>
            <a:r>
              <a:rPr lang="ar-SY" dirty="0"/>
              <a:t>فقط كخيار</a:t>
            </a:r>
            <a:r>
              <a:rPr lang="en-US" dirty="0"/>
              <a:t>”project" </a:t>
            </a:r>
            <a:r>
              <a:rPr lang="ar-SY" dirty="0"/>
              <a:t>(المشروع )</a:t>
            </a:r>
          </a:p>
        </p:txBody>
      </p:sp>
      <p:cxnSp>
        <p:nvCxnSpPr>
          <p:cNvPr id="7" name="Straight Arrow Connector 6">
            <a:extLst>
              <a:ext uri="{FF2B5EF4-FFF2-40B4-BE49-F238E27FC236}">
                <a16:creationId xmlns:a16="http://schemas.microsoft.com/office/drawing/2014/main" id="{1C695FAA-A8B9-4528-9586-E9EDE1431A0D}"/>
              </a:ext>
            </a:extLst>
          </p:cNvPr>
          <p:cNvCxnSpPr>
            <a:cxnSpLocks/>
          </p:cNvCxnSpPr>
          <p:nvPr/>
        </p:nvCxnSpPr>
        <p:spPr>
          <a:xfrm flipV="1">
            <a:off x="4493371" y="1025718"/>
            <a:ext cx="1187836" cy="82693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B00C4E0D-0373-4072-B58B-C349B03716A4}"/>
              </a:ext>
            </a:extLst>
          </p:cNvPr>
          <p:cNvSpPr/>
          <p:nvPr/>
        </p:nvSpPr>
        <p:spPr>
          <a:xfrm>
            <a:off x="6696543" y="914400"/>
            <a:ext cx="753828" cy="35780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8F9CF847-C73F-43DB-8AFF-848177F39716}"/>
              </a:ext>
            </a:extLst>
          </p:cNvPr>
          <p:cNvCxnSpPr>
            <a:cxnSpLocks/>
          </p:cNvCxnSpPr>
          <p:nvPr/>
        </p:nvCxnSpPr>
        <p:spPr>
          <a:xfrm flipV="1">
            <a:off x="4234954" y="1272209"/>
            <a:ext cx="2579314" cy="272729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54E9851-8257-44FC-A990-AEB8C2310C0C}"/>
              </a:ext>
            </a:extLst>
          </p:cNvPr>
          <p:cNvSpPr txBox="1"/>
          <p:nvPr/>
        </p:nvSpPr>
        <p:spPr>
          <a:xfrm>
            <a:off x="569401" y="4046216"/>
            <a:ext cx="4002599" cy="923330"/>
          </a:xfrm>
          <a:prstGeom prst="rect">
            <a:avLst/>
          </a:prstGeom>
          <a:noFill/>
          <a:ln w="19050">
            <a:solidFill>
              <a:srgbClr val="C00000"/>
            </a:solidFill>
          </a:ln>
        </p:spPr>
        <p:txBody>
          <a:bodyPr wrap="square" rtlCol="0">
            <a:spAutoFit/>
          </a:bodyPr>
          <a:lstStyle/>
          <a:p>
            <a:pPr algn="ctr" rtl="1"/>
            <a:r>
              <a:rPr lang="ar-SY" dirty="0"/>
              <a:t>يشير الرقم إلى إجمالي مخرجات النمذجة المتاحة (بناءً على الفلاتر المحددة حاليًا)</a:t>
            </a:r>
          </a:p>
          <a:p>
            <a:pPr algn="ctr"/>
            <a:r>
              <a:rPr lang="en-US" dirty="0"/>
              <a:t>)</a:t>
            </a:r>
          </a:p>
        </p:txBody>
      </p:sp>
      <p:sp>
        <p:nvSpPr>
          <p:cNvPr id="13" name="Rectangle 2">
            <a:extLst>
              <a:ext uri="{FF2B5EF4-FFF2-40B4-BE49-F238E27FC236}">
                <a16:creationId xmlns:a16="http://schemas.microsoft.com/office/drawing/2014/main" id="{E90F6DE3-BE4C-4541-BA23-A898F95285AA}"/>
              </a:ext>
            </a:extLst>
          </p:cNvPr>
          <p:cNvSpPr txBox="1">
            <a:spLocks noChangeArrowheads="1"/>
          </p:cNvSpPr>
          <p:nvPr/>
        </p:nvSpPr>
        <p:spPr>
          <a:xfrm>
            <a:off x="1105232" y="243332"/>
            <a:ext cx="3983604"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فلاتر البحث عن البيانات</a:t>
            </a:r>
          </a:p>
        </p:txBody>
      </p:sp>
    </p:spTree>
    <p:extLst>
      <p:ext uri="{BB962C8B-B14F-4D97-AF65-F5344CB8AC3E}">
        <p14:creationId xmlns:p14="http://schemas.microsoft.com/office/powerpoint/2010/main" val="304198921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29D9FD0-34D0-4C7F-970B-72767E79BDAB}"/>
              </a:ext>
            </a:extLst>
          </p:cNvPr>
          <p:cNvSpPr>
            <a:spLocks noGrp="1"/>
          </p:cNvSpPr>
          <p:nvPr>
            <p:ph type="sldNum" sz="quarter" idx="4"/>
          </p:nvPr>
        </p:nvSpPr>
        <p:spPr/>
        <p:txBody>
          <a:bodyPr/>
          <a:lstStyle/>
          <a:p>
            <a:fld id="{927968B9-F71B-4241-9647-2B023690AF84}" type="slidenum">
              <a:rPr lang="en-US" smtClean="0"/>
              <a:t>17</a:t>
            </a:fld>
            <a:endParaRPr lang="en-US" dirty="0"/>
          </a:p>
        </p:txBody>
      </p:sp>
      <p:pic>
        <p:nvPicPr>
          <p:cNvPr id="4" name="Picture 3">
            <a:extLst>
              <a:ext uri="{FF2B5EF4-FFF2-40B4-BE49-F238E27FC236}">
                <a16:creationId xmlns:a16="http://schemas.microsoft.com/office/drawing/2014/main" id="{DAEEC661-84C9-4697-9A48-A340E930C354}"/>
              </a:ext>
            </a:extLst>
          </p:cNvPr>
          <p:cNvPicPr>
            <a:picLocks noChangeAspect="1"/>
          </p:cNvPicPr>
          <p:nvPr/>
        </p:nvPicPr>
        <p:blipFill rotWithShape="1">
          <a:blip r:embed="rId3"/>
          <a:srcRect l="54994" t="25584" r="38905" b="4217"/>
          <a:stretch/>
        </p:blipFill>
        <p:spPr>
          <a:xfrm>
            <a:off x="5172770" y="84648"/>
            <a:ext cx="1808476" cy="6688759"/>
          </a:xfrm>
          <a:prstGeom prst="rect">
            <a:avLst/>
          </a:prstGeom>
        </p:spPr>
      </p:pic>
      <p:pic>
        <p:nvPicPr>
          <p:cNvPr id="5" name="Picture 4">
            <a:extLst>
              <a:ext uri="{FF2B5EF4-FFF2-40B4-BE49-F238E27FC236}">
                <a16:creationId xmlns:a16="http://schemas.microsoft.com/office/drawing/2014/main" id="{8F055A1B-3E1E-46A5-9E55-F3BC8ADA1E99}"/>
              </a:ext>
            </a:extLst>
          </p:cNvPr>
          <p:cNvPicPr>
            <a:picLocks noChangeAspect="1"/>
          </p:cNvPicPr>
          <p:nvPr/>
        </p:nvPicPr>
        <p:blipFill rotWithShape="1">
          <a:blip r:embed="rId4"/>
          <a:srcRect l="54522" t="24773" r="38522" b="4619"/>
          <a:stretch/>
        </p:blipFill>
        <p:spPr>
          <a:xfrm>
            <a:off x="6888482" y="38831"/>
            <a:ext cx="2052318" cy="6695690"/>
          </a:xfrm>
          <a:prstGeom prst="rect">
            <a:avLst/>
          </a:prstGeom>
        </p:spPr>
      </p:pic>
      <p:sp>
        <p:nvSpPr>
          <p:cNvPr id="6" name="Rectangle 2">
            <a:extLst>
              <a:ext uri="{FF2B5EF4-FFF2-40B4-BE49-F238E27FC236}">
                <a16:creationId xmlns:a16="http://schemas.microsoft.com/office/drawing/2014/main" id="{D1B80CB2-B882-40A7-A339-8294F14A209D}"/>
              </a:ext>
            </a:extLst>
          </p:cNvPr>
          <p:cNvSpPr txBox="1">
            <a:spLocks noChangeArrowheads="1"/>
          </p:cNvSpPr>
          <p:nvPr/>
        </p:nvSpPr>
        <p:spPr>
          <a:xfrm>
            <a:off x="1105232" y="243332"/>
            <a:ext cx="3983604" cy="59444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فلاتر البحث عن البيانات: النطاق</a:t>
            </a:r>
          </a:p>
        </p:txBody>
      </p:sp>
      <p:sp>
        <p:nvSpPr>
          <p:cNvPr id="7" name="TextBox 6">
            <a:extLst>
              <a:ext uri="{FF2B5EF4-FFF2-40B4-BE49-F238E27FC236}">
                <a16:creationId xmlns:a16="http://schemas.microsoft.com/office/drawing/2014/main" id="{41148C19-6D54-4D0A-A462-702596E6980F}"/>
              </a:ext>
            </a:extLst>
          </p:cNvPr>
          <p:cNvSpPr txBox="1"/>
          <p:nvPr/>
        </p:nvSpPr>
        <p:spPr>
          <a:xfrm>
            <a:off x="265326" y="1296063"/>
            <a:ext cx="3151090" cy="2031325"/>
          </a:xfrm>
          <a:prstGeom prst="rect">
            <a:avLst/>
          </a:prstGeom>
          <a:noFill/>
        </p:spPr>
        <p:txBody>
          <a:bodyPr wrap="square" rtlCol="0">
            <a:spAutoFit/>
          </a:bodyPr>
          <a:lstStyle/>
          <a:p>
            <a:pPr marL="285750" indent="-285750" algn="r" rtl="1">
              <a:buFont typeface="Arial" panose="020B0604020202020204" pitchFamily="34" charset="0"/>
              <a:buChar char="•"/>
            </a:pPr>
            <a:endParaRPr lang="ar-SY" dirty="0"/>
          </a:p>
          <a:p>
            <a:pPr algn="r" rtl="1"/>
            <a:r>
              <a:rPr lang="ar-SY" dirty="0"/>
              <a:t>اختصار النطاق متبوعًا بالدقة المكانية</a:t>
            </a:r>
          </a:p>
          <a:p>
            <a:pPr marL="285750" indent="-285750" algn="r" rtl="1">
              <a:buFont typeface="Arial" panose="020B0604020202020204" pitchFamily="34" charset="0"/>
              <a:buChar char="•"/>
            </a:pPr>
            <a:endParaRPr lang="ar-SY" dirty="0"/>
          </a:p>
          <a:p>
            <a:pPr marL="285750" indent="-285750" algn="r" rtl="1">
              <a:buFont typeface="Arial" panose="020B0604020202020204" pitchFamily="34" charset="0"/>
              <a:buChar char="•"/>
            </a:pPr>
            <a:r>
              <a:rPr lang="ar-SY" dirty="0"/>
              <a:t>11: 0.11 درجة (~ 12.5 كم)</a:t>
            </a:r>
          </a:p>
          <a:p>
            <a:pPr marL="285750" indent="-285750" algn="r" rtl="1">
              <a:buFont typeface="Arial" panose="020B0604020202020204" pitchFamily="34" charset="0"/>
              <a:buChar char="•"/>
            </a:pPr>
            <a:r>
              <a:rPr lang="ar-SY" dirty="0"/>
              <a:t>22: 0.22 درجة (~ 25 كم)</a:t>
            </a:r>
          </a:p>
          <a:p>
            <a:pPr marL="285750" indent="-285750" algn="r" rtl="1">
              <a:buFont typeface="Arial" panose="020B0604020202020204" pitchFamily="34" charset="0"/>
              <a:buChar char="•"/>
            </a:pPr>
            <a:r>
              <a:rPr lang="ar-SY" dirty="0"/>
              <a:t>44: 0.44 درجة (~ 25 كم)</a:t>
            </a:r>
          </a:p>
          <a:p>
            <a:pPr marL="742950" lvl="1" indent="-285750" algn="r" rtl="1">
              <a:buFont typeface="Arial" panose="020B0604020202020204" pitchFamily="34" charset="0"/>
              <a:buChar char="•"/>
            </a:pPr>
            <a:endParaRPr lang="en-US" dirty="0"/>
          </a:p>
        </p:txBody>
      </p:sp>
      <p:sp>
        <p:nvSpPr>
          <p:cNvPr id="8" name="Oval 7">
            <a:extLst>
              <a:ext uri="{FF2B5EF4-FFF2-40B4-BE49-F238E27FC236}">
                <a16:creationId xmlns:a16="http://schemas.microsoft.com/office/drawing/2014/main" id="{65FFCA9A-0DED-4916-A6BD-33C9F93B3614}"/>
              </a:ext>
            </a:extLst>
          </p:cNvPr>
          <p:cNvSpPr/>
          <p:nvPr/>
        </p:nvSpPr>
        <p:spPr>
          <a:xfrm>
            <a:off x="5424559" y="2615979"/>
            <a:ext cx="524787" cy="2544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a:extLst>
              <a:ext uri="{FF2B5EF4-FFF2-40B4-BE49-F238E27FC236}">
                <a16:creationId xmlns:a16="http://schemas.microsoft.com/office/drawing/2014/main" id="{BF9AAB5A-75C3-4621-9308-9BEA0D954AB5}"/>
              </a:ext>
            </a:extLst>
          </p:cNvPr>
          <p:cNvCxnSpPr>
            <a:cxnSpLocks/>
          </p:cNvCxnSpPr>
          <p:nvPr/>
        </p:nvCxnSpPr>
        <p:spPr>
          <a:xfrm>
            <a:off x="3187592" y="2615979"/>
            <a:ext cx="2052318" cy="10336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3D33E8C-B41F-4F9E-A602-06C11C46C015}"/>
              </a:ext>
            </a:extLst>
          </p:cNvPr>
          <p:cNvSpPr txBox="1"/>
          <p:nvPr/>
        </p:nvSpPr>
        <p:spPr>
          <a:xfrm>
            <a:off x="-11516" y="3741751"/>
            <a:ext cx="4704244" cy="1631216"/>
          </a:xfrm>
          <a:prstGeom prst="rect">
            <a:avLst/>
          </a:prstGeom>
          <a:noFill/>
        </p:spPr>
        <p:txBody>
          <a:bodyPr wrap="square" rtlCol="0">
            <a:spAutoFit/>
          </a:bodyPr>
          <a:lstStyle/>
          <a:p>
            <a:pPr marL="285750" indent="-285750" algn="r" rtl="1">
              <a:spcAft>
                <a:spcPts val="1200"/>
              </a:spcAft>
              <a:buFont typeface="Arial" panose="020B0604020202020204" pitchFamily="34" charset="0"/>
              <a:buChar char="•"/>
            </a:pPr>
            <a:r>
              <a:rPr lang="ar-SY" dirty="0"/>
              <a:t>تقع النطاقات التي لا تتبعها </a:t>
            </a:r>
            <a:r>
              <a:rPr lang="en-US" i="1" dirty="0" err="1"/>
              <a:t>i</a:t>
            </a:r>
            <a:r>
              <a:rPr lang="en-US" i="1" dirty="0"/>
              <a:t> </a:t>
            </a:r>
            <a:r>
              <a:rPr lang="ar-SY" i="1" dirty="0"/>
              <a:t> </a:t>
            </a:r>
            <a:r>
              <a:rPr lang="ar-SY" dirty="0"/>
              <a:t>في شبكة حسابية أصلية (قد تختلف عن خطوط العرض / خطوط الطول التقليدية)</a:t>
            </a:r>
          </a:p>
          <a:p>
            <a:pPr marL="285750" indent="-285750" algn="r" rtl="1">
              <a:spcAft>
                <a:spcPts val="1200"/>
              </a:spcAft>
              <a:buFont typeface="Arial" panose="020B0604020202020204" pitchFamily="34" charset="0"/>
              <a:buChar char="•"/>
            </a:pPr>
            <a:r>
              <a:rPr lang="ar-SY" dirty="0"/>
              <a:t>إضافة </a:t>
            </a:r>
            <a:r>
              <a:rPr lang="en-US" i="1" dirty="0" err="1"/>
              <a:t>i</a:t>
            </a:r>
            <a:r>
              <a:rPr lang="en-US" i="1" dirty="0"/>
              <a:t> </a:t>
            </a:r>
            <a:r>
              <a:rPr lang="ar-SY" dirty="0"/>
              <a:t> أمام النطاق  يدل على أن خطوط العرض / خطوط الطول تقليدية (غالبًا ما تكون متاحة للبيانات الشهرية والموسمية فقط</a:t>
            </a:r>
            <a:endParaRPr lang="en-US" dirty="0"/>
          </a:p>
        </p:txBody>
      </p:sp>
      <p:sp>
        <p:nvSpPr>
          <p:cNvPr id="15" name="Oval 14">
            <a:extLst>
              <a:ext uri="{FF2B5EF4-FFF2-40B4-BE49-F238E27FC236}">
                <a16:creationId xmlns:a16="http://schemas.microsoft.com/office/drawing/2014/main" id="{63CCE396-63A8-435C-9983-BE4311C697CA}"/>
              </a:ext>
            </a:extLst>
          </p:cNvPr>
          <p:cNvSpPr/>
          <p:nvPr/>
        </p:nvSpPr>
        <p:spPr>
          <a:xfrm>
            <a:off x="5335325" y="3563509"/>
            <a:ext cx="674981" cy="35648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460BC02D-7D33-4DCE-8713-DDA83C071EC9}"/>
              </a:ext>
            </a:extLst>
          </p:cNvPr>
          <p:cNvCxnSpPr>
            <a:cxnSpLocks/>
            <a:endCxn id="15" idx="4"/>
          </p:cNvCxnSpPr>
          <p:nvPr/>
        </p:nvCxnSpPr>
        <p:spPr>
          <a:xfrm flipV="1">
            <a:off x="4457149" y="3919993"/>
            <a:ext cx="1215667" cy="27034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27139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2D2B86-51F2-4D87-AEE9-AABCA20A520A}"/>
              </a:ext>
            </a:extLst>
          </p:cNvPr>
          <p:cNvPicPr>
            <a:picLocks noChangeAspect="1"/>
          </p:cNvPicPr>
          <p:nvPr/>
        </p:nvPicPr>
        <p:blipFill rotWithShape="1">
          <a:blip r:embed="rId3"/>
          <a:srcRect l="869" t="7215" r="23044" b="33020"/>
          <a:stretch/>
        </p:blipFill>
        <p:spPr>
          <a:xfrm>
            <a:off x="3296257" y="3927945"/>
            <a:ext cx="5847743" cy="2840332"/>
          </a:xfrm>
          <a:prstGeom prst="rect">
            <a:avLst/>
          </a:prstGeom>
        </p:spPr>
      </p:pic>
      <p:sp>
        <p:nvSpPr>
          <p:cNvPr id="3" name="Slide Number Placeholder 2">
            <a:extLst>
              <a:ext uri="{FF2B5EF4-FFF2-40B4-BE49-F238E27FC236}">
                <a16:creationId xmlns:a16="http://schemas.microsoft.com/office/drawing/2014/main" id="{19357D4E-C8C4-4E3F-A56C-5D0EB475F13B}"/>
              </a:ext>
            </a:extLst>
          </p:cNvPr>
          <p:cNvSpPr>
            <a:spLocks noGrp="1"/>
          </p:cNvSpPr>
          <p:nvPr>
            <p:ph type="sldNum" sz="quarter" idx="4"/>
          </p:nvPr>
        </p:nvSpPr>
        <p:spPr/>
        <p:txBody>
          <a:bodyPr/>
          <a:lstStyle/>
          <a:p>
            <a:fld id="{927968B9-F71B-4241-9647-2B023690AF84}" type="slidenum">
              <a:rPr lang="en-US" smtClean="0"/>
              <a:t>18</a:t>
            </a:fld>
            <a:endParaRPr lang="en-US" dirty="0"/>
          </a:p>
        </p:txBody>
      </p:sp>
      <p:pic>
        <p:nvPicPr>
          <p:cNvPr id="5" name="Picture 4">
            <a:extLst>
              <a:ext uri="{FF2B5EF4-FFF2-40B4-BE49-F238E27FC236}">
                <a16:creationId xmlns:a16="http://schemas.microsoft.com/office/drawing/2014/main" id="{1FA0CA41-A25F-4664-8FF4-36B315020381}"/>
              </a:ext>
            </a:extLst>
          </p:cNvPr>
          <p:cNvPicPr>
            <a:picLocks noChangeAspect="1"/>
          </p:cNvPicPr>
          <p:nvPr/>
        </p:nvPicPr>
        <p:blipFill rotWithShape="1">
          <a:blip r:embed="rId4"/>
          <a:srcRect l="3478" t="8596" r="23913" b="31754"/>
          <a:stretch/>
        </p:blipFill>
        <p:spPr>
          <a:xfrm>
            <a:off x="3633748" y="1152939"/>
            <a:ext cx="5462546" cy="2775006"/>
          </a:xfrm>
          <a:prstGeom prst="rect">
            <a:avLst/>
          </a:prstGeom>
        </p:spPr>
      </p:pic>
      <p:sp>
        <p:nvSpPr>
          <p:cNvPr id="6" name="TextBox 5">
            <a:extLst>
              <a:ext uri="{FF2B5EF4-FFF2-40B4-BE49-F238E27FC236}">
                <a16:creationId xmlns:a16="http://schemas.microsoft.com/office/drawing/2014/main" id="{C674458D-0A5A-46EE-B7C2-9A4961F7690E}"/>
              </a:ext>
            </a:extLst>
          </p:cNvPr>
          <p:cNvSpPr txBox="1"/>
          <p:nvPr/>
        </p:nvSpPr>
        <p:spPr>
          <a:xfrm>
            <a:off x="1741336" y="2171110"/>
            <a:ext cx="837089" cy="369332"/>
          </a:xfrm>
          <a:prstGeom prst="rect">
            <a:avLst/>
          </a:prstGeom>
          <a:noFill/>
        </p:spPr>
        <p:txBody>
          <a:bodyPr wrap="none" rtlCol="0">
            <a:spAutoFit/>
          </a:bodyPr>
          <a:lstStyle/>
          <a:p>
            <a:r>
              <a:rPr lang="en-US" dirty="0"/>
              <a:t>EUR-11</a:t>
            </a:r>
          </a:p>
        </p:txBody>
      </p:sp>
      <p:sp>
        <p:nvSpPr>
          <p:cNvPr id="7" name="TextBox 6">
            <a:extLst>
              <a:ext uri="{FF2B5EF4-FFF2-40B4-BE49-F238E27FC236}">
                <a16:creationId xmlns:a16="http://schemas.microsoft.com/office/drawing/2014/main" id="{EB7DA134-6B4E-40DD-A176-E707741D4DFB}"/>
              </a:ext>
            </a:extLst>
          </p:cNvPr>
          <p:cNvSpPr txBox="1"/>
          <p:nvPr/>
        </p:nvSpPr>
        <p:spPr>
          <a:xfrm>
            <a:off x="1741335" y="4978779"/>
            <a:ext cx="889987" cy="369332"/>
          </a:xfrm>
          <a:prstGeom prst="rect">
            <a:avLst/>
          </a:prstGeom>
          <a:noFill/>
        </p:spPr>
        <p:txBody>
          <a:bodyPr wrap="none" rtlCol="0">
            <a:spAutoFit/>
          </a:bodyPr>
          <a:lstStyle/>
          <a:p>
            <a:r>
              <a:rPr lang="en-US" dirty="0"/>
              <a:t>EUR-11</a:t>
            </a:r>
            <a:r>
              <a:rPr lang="en-US" i="1" dirty="0"/>
              <a:t>i</a:t>
            </a:r>
          </a:p>
        </p:txBody>
      </p:sp>
      <p:sp>
        <p:nvSpPr>
          <p:cNvPr id="8" name="Rectangle 2">
            <a:extLst>
              <a:ext uri="{FF2B5EF4-FFF2-40B4-BE49-F238E27FC236}">
                <a16:creationId xmlns:a16="http://schemas.microsoft.com/office/drawing/2014/main" id="{89218AD1-3BBD-4F64-BDA1-BD92ED31CC67}"/>
              </a:ext>
            </a:extLst>
          </p:cNvPr>
          <p:cNvSpPr txBox="1">
            <a:spLocks noChangeArrowheads="1"/>
          </p:cNvSpPr>
          <p:nvPr/>
        </p:nvSpPr>
        <p:spPr>
          <a:xfrm>
            <a:off x="1105232" y="243332"/>
            <a:ext cx="8038768"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مقارنة النطاقات</a:t>
            </a:r>
          </a:p>
        </p:txBody>
      </p:sp>
    </p:spTree>
    <p:extLst>
      <p:ext uri="{BB962C8B-B14F-4D97-AF65-F5344CB8AC3E}">
        <p14:creationId xmlns:p14="http://schemas.microsoft.com/office/powerpoint/2010/main" val="278506293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407C10-3D47-4D4E-9E4D-A9C623BDC93B}"/>
              </a:ext>
            </a:extLst>
          </p:cNvPr>
          <p:cNvSpPr>
            <a:spLocks noGrp="1"/>
          </p:cNvSpPr>
          <p:nvPr>
            <p:ph type="sldNum" sz="quarter" idx="4"/>
          </p:nvPr>
        </p:nvSpPr>
        <p:spPr/>
        <p:txBody>
          <a:bodyPr/>
          <a:lstStyle/>
          <a:p>
            <a:fld id="{927968B9-F71B-4241-9647-2B023690AF84}" type="slidenum">
              <a:rPr lang="en-US" smtClean="0"/>
              <a:t>19</a:t>
            </a:fld>
            <a:endParaRPr lang="en-US" dirty="0"/>
          </a:p>
        </p:txBody>
      </p:sp>
      <p:pic>
        <p:nvPicPr>
          <p:cNvPr id="4" name="Picture 3">
            <a:extLst>
              <a:ext uri="{FF2B5EF4-FFF2-40B4-BE49-F238E27FC236}">
                <a16:creationId xmlns:a16="http://schemas.microsoft.com/office/drawing/2014/main" id="{53C01870-5403-4E94-9E25-8854F5B74B84}"/>
              </a:ext>
            </a:extLst>
          </p:cNvPr>
          <p:cNvPicPr>
            <a:picLocks noChangeAspect="1"/>
          </p:cNvPicPr>
          <p:nvPr/>
        </p:nvPicPr>
        <p:blipFill rotWithShape="1">
          <a:blip r:embed="rId3"/>
          <a:srcRect l="3826" t="9484" r="23826" b="33486"/>
          <a:stretch/>
        </p:blipFill>
        <p:spPr>
          <a:xfrm>
            <a:off x="3568125" y="4108206"/>
            <a:ext cx="5486400" cy="2749794"/>
          </a:xfrm>
          <a:prstGeom prst="rect">
            <a:avLst/>
          </a:prstGeom>
        </p:spPr>
      </p:pic>
      <p:pic>
        <p:nvPicPr>
          <p:cNvPr id="6" name="Picture 5">
            <a:extLst>
              <a:ext uri="{FF2B5EF4-FFF2-40B4-BE49-F238E27FC236}">
                <a16:creationId xmlns:a16="http://schemas.microsoft.com/office/drawing/2014/main" id="{7E71CF1E-7970-4C97-B38B-BF3B9A297375}"/>
              </a:ext>
            </a:extLst>
          </p:cNvPr>
          <p:cNvPicPr>
            <a:picLocks noChangeAspect="1"/>
          </p:cNvPicPr>
          <p:nvPr/>
        </p:nvPicPr>
        <p:blipFill rotWithShape="1">
          <a:blip r:embed="rId4"/>
          <a:srcRect l="3739" t="11263" r="24088" b="32392"/>
          <a:stretch/>
        </p:blipFill>
        <p:spPr>
          <a:xfrm>
            <a:off x="3568125" y="1102661"/>
            <a:ext cx="5486400" cy="2723370"/>
          </a:xfrm>
          <a:prstGeom prst="rect">
            <a:avLst/>
          </a:prstGeom>
        </p:spPr>
      </p:pic>
      <p:sp>
        <p:nvSpPr>
          <p:cNvPr id="7" name="TextBox 6">
            <a:extLst>
              <a:ext uri="{FF2B5EF4-FFF2-40B4-BE49-F238E27FC236}">
                <a16:creationId xmlns:a16="http://schemas.microsoft.com/office/drawing/2014/main" id="{0F01C3F0-E7B6-422C-9ED2-880EEEA8EB9B}"/>
              </a:ext>
            </a:extLst>
          </p:cNvPr>
          <p:cNvSpPr txBox="1"/>
          <p:nvPr/>
        </p:nvSpPr>
        <p:spPr>
          <a:xfrm>
            <a:off x="1741336" y="2171110"/>
            <a:ext cx="920445" cy="369332"/>
          </a:xfrm>
          <a:prstGeom prst="rect">
            <a:avLst/>
          </a:prstGeom>
          <a:noFill/>
        </p:spPr>
        <p:txBody>
          <a:bodyPr wrap="none" rtlCol="0">
            <a:spAutoFit/>
          </a:bodyPr>
          <a:lstStyle/>
          <a:p>
            <a:r>
              <a:rPr lang="en-US" dirty="0"/>
              <a:t>MNA-44</a:t>
            </a:r>
          </a:p>
        </p:txBody>
      </p:sp>
      <p:sp>
        <p:nvSpPr>
          <p:cNvPr id="8" name="TextBox 7">
            <a:extLst>
              <a:ext uri="{FF2B5EF4-FFF2-40B4-BE49-F238E27FC236}">
                <a16:creationId xmlns:a16="http://schemas.microsoft.com/office/drawing/2014/main" id="{0887ED1B-4B7F-4226-9349-023CBA5E939F}"/>
              </a:ext>
            </a:extLst>
          </p:cNvPr>
          <p:cNvSpPr txBox="1"/>
          <p:nvPr/>
        </p:nvSpPr>
        <p:spPr>
          <a:xfrm>
            <a:off x="1741335" y="4978779"/>
            <a:ext cx="973343" cy="369332"/>
          </a:xfrm>
          <a:prstGeom prst="rect">
            <a:avLst/>
          </a:prstGeom>
          <a:noFill/>
        </p:spPr>
        <p:txBody>
          <a:bodyPr wrap="none" rtlCol="0">
            <a:spAutoFit/>
          </a:bodyPr>
          <a:lstStyle/>
          <a:p>
            <a:r>
              <a:rPr lang="en-US" dirty="0"/>
              <a:t>MNA-44</a:t>
            </a:r>
            <a:r>
              <a:rPr lang="en-US" i="1" dirty="0"/>
              <a:t>i</a:t>
            </a:r>
          </a:p>
        </p:txBody>
      </p:sp>
      <p:sp>
        <p:nvSpPr>
          <p:cNvPr id="9" name="Rectangle: Rounded Corners 8">
            <a:extLst>
              <a:ext uri="{FF2B5EF4-FFF2-40B4-BE49-F238E27FC236}">
                <a16:creationId xmlns:a16="http://schemas.microsoft.com/office/drawing/2014/main" id="{AF9CB6A9-2B1C-4F84-908D-65E3A27C4A84}"/>
              </a:ext>
            </a:extLst>
          </p:cNvPr>
          <p:cNvSpPr/>
          <p:nvPr/>
        </p:nvSpPr>
        <p:spPr>
          <a:xfrm>
            <a:off x="59634" y="5358323"/>
            <a:ext cx="3363402" cy="1451971"/>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SY" dirty="0"/>
              <a:t>بالنسبة إلى نطاق </a:t>
            </a:r>
            <a:r>
              <a:rPr lang="en-US" dirty="0"/>
              <a:t>MNA  ، </a:t>
            </a:r>
            <a:r>
              <a:rPr lang="ar-SY" dirty="0"/>
              <a:t>تكون الإحداثيات الحسابية المدورة وإحداثيات الطول والعرض التقليدية هي نفسها تقريبًا</a:t>
            </a:r>
          </a:p>
        </p:txBody>
      </p:sp>
      <p:sp>
        <p:nvSpPr>
          <p:cNvPr id="10" name="Rectangle 2">
            <a:extLst>
              <a:ext uri="{FF2B5EF4-FFF2-40B4-BE49-F238E27FC236}">
                <a16:creationId xmlns:a16="http://schemas.microsoft.com/office/drawing/2014/main" id="{13751477-F4AA-4B6F-859C-285F6A561E01}"/>
              </a:ext>
            </a:extLst>
          </p:cNvPr>
          <p:cNvSpPr txBox="1">
            <a:spLocks noChangeArrowheads="1"/>
          </p:cNvSpPr>
          <p:nvPr/>
        </p:nvSpPr>
        <p:spPr>
          <a:xfrm>
            <a:off x="1105232" y="243332"/>
            <a:ext cx="8038768"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مقارنة النطاقات</a:t>
            </a:r>
          </a:p>
        </p:txBody>
      </p:sp>
    </p:spTree>
    <p:extLst>
      <p:ext uri="{BB962C8B-B14F-4D97-AF65-F5344CB8AC3E}">
        <p14:creationId xmlns:p14="http://schemas.microsoft.com/office/powerpoint/2010/main" val="412801546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C7BF12-C0EC-4C85-84CC-78BE59DBD81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968B9-F71B-4241-9647-2B023690AF84}" type="slidenum">
              <a:rPr kumimoji="0" lang="en-US" sz="1200" b="0" i="0" u="none" strike="noStrike" kern="1200" cap="none" spc="0" normalizeH="0" baseline="0" noProof="0" smtClean="0">
                <a:ln>
                  <a:noFill/>
                </a:ln>
                <a:solidFill>
                  <a:srgbClr val="171616">
                    <a:tint val="75000"/>
                  </a:srgbClr>
                </a:solidFill>
                <a:effectLst/>
                <a:uLnTx/>
                <a:uFillTx/>
                <a:latin typeface="Roboto Condensed"/>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171616">
                  <a:tint val="75000"/>
                </a:srgbClr>
              </a:solidFill>
              <a:effectLst/>
              <a:uLnTx/>
              <a:uFillTx/>
              <a:latin typeface="Roboto Condensed"/>
              <a:ea typeface="+mn-ea"/>
              <a:cs typeface="+mn-cs"/>
            </a:endParaRPr>
          </a:p>
        </p:txBody>
      </p:sp>
      <p:sp>
        <p:nvSpPr>
          <p:cNvPr id="4" name="Rectangle 2">
            <a:extLst>
              <a:ext uri="{FF2B5EF4-FFF2-40B4-BE49-F238E27FC236}">
                <a16:creationId xmlns:a16="http://schemas.microsoft.com/office/drawing/2014/main" id="{F99BEC15-F45A-4A11-ADFE-7CE6C14CADCF}"/>
              </a:ext>
            </a:extLst>
          </p:cNvPr>
          <p:cNvSpPr txBox="1">
            <a:spLocks noChangeArrowheads="1"/>
          </p:cNvSpPr>
          <p:nvPr/>
        </p:nvSpPr>
        <p:spPr>
          <a:xfrm>
            <a:off x="0" y="331470"/>
            <a:ext cx="9144000" cy="628730"/>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ar-SY" sz="3600" b="1" i="0" u="none" strike="noStrike" kern="1200" cap="none" spc="0" normalizeH="0" baseline="0" noProof="0" dirty="0">
                <a:ln>
                  <a:noFill/>
                </a:ln>
                <a:solidFill>
                  <a:srgbClr val="FFFFFF"/>
                </a:solidFill>
                <a:effectLst/>
                <a:uLnTx/>
                <a:uFillTx/>
                <a:latin typeface="Arial" pitchFamily="34" charset="0"/>
                <a:ea typeface="+mj-ea"/>
                <a:cs typeface="Arial" pitchFamily="34" charset="0"/>
              </a:rPr>
              <a:t>سلسلة ندوات </a:t>
            </a:r>
            <a:r>
              <a:rPr kumimoji="0" lang="ar-SY" sz="3600" b="1" i="0" u="none" strike="noStrike" kern="1200" cap="none" spc="0" normalizeH="0" baseline="0" noProof="0" dirty="0" err="1">
                <a:ln>
                  <a:noFill/>
                </a:ln>
                <a:solidFill>
                  <a:srgbClr val="FFFFFF"/>
                </a:solidFill>
                <a:effectLst/>
                <a:uLnTx/>
                <a:uFillTx/>
                <a:latin typeface="Arial" pitchFamily="34" charset="0"/>
                <a:ea typeface="+mj-ea"/>
                <a:cs typeface="Arial" pitchFamily="34" charset="0"/>
              </a:rPr>
              <a:t>ريكار</a:t>
            </a:r>
            <a:r>
              <a:rPr kumimoji="0" lang="ar-SY" sz="3600" b="1" i="0" u="none" strike="noStrike" kern="1200" cap="none" spc="0" normalizeH="0" baseline="0" noProof="0" dirty="0">
                <a:ln>
                  <a:noFill/>
                </a:ln>
                <a:solidFill>
                  <a:srgbClr val="FFFFFF"/>
                </a:solidFill>
                <a:effectLst/>
                <a:uLnTx/>
                <a:uFillTx/>
                <a:latin typeface="Arial" pitchFamily="34" charset="0"/>
                <a:ea typeface="+mj-ea"/>
                <a:cs typeface="Arial" pitchFamily="34" charset="0"/>
              </a:rPr>
              <a:t> عبر الانترنت</a:t>
            </a:r>
          </a:p>
        </p:txBody>
      </p:sp>
      <p:sp>
        <p:nvSpPr>
          <p:cNvPr id="7" name="Rectangle 6">
            <a:extLst>
              <a:ext uri="{FF2B5EF4-FFF2-40B4-BE49-F238E27FC236}">
                <a16:creationId xmlns:a16="http://schemas.microsoft.com/office/drawing/2014/main" id="{E6502FA0-D894-498C-A4D3-92009F7C7A45}"/>
              </a:ext>
            </a:extLst>
          </p:cNvPr>
          <p:cNvSpPr/>
          <p:nvPr/>
        </p:nvSpPr>
        <p:spPr>
          <a:xfrm>
            <a:off x="283498" y="1581040"/>
            <a:ext cx="8657302" cy="4708981"/>
          </a:xfrm>
          <a:prstGeom prst="rect">
            <a:avLst/>
          </a:prstGeom>
        </p:spPr>
        <p:txBody>
          <a:bodyPr wrap="square">
            <a:spAutoFit/>
          </a:bodyPr>
          <a:lstStyle/>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الوحدة 1 </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تقديم مجموعات بيانات </a:t>
            </a:r>
            <a:r>
              <a:rPr kumimoji="0" lang="ar-SA" sz="20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ريكار</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الناتجة عن النمذجة المناخية الإقليمية و النمذجة الهيدرولوجية الإقليمية</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effectLst/>
                <a:uLnTx/>
                <a:uFillTx/>
                <a:latin typeface="Calibri"/>
                <a:ea typeface="+mn-ea"/>
                <a:cs typeface="Arial" panose="020B0604020202020204" pitchFamily="34" charset="0"/>
              </a:rPr>
              <a:t>الوحدة 2-</a:t>
            </a:r>
            <a:r>
              <a:rPr kumimoji="0" lang="ar-SA" sz="2000" i="0" u="none" strike="noStrike" kern="1200" cap="none" spc="0" normalizeH="0" baseline="0" noProof="0" dirty="0">
                <a:ln>
                  <a:noFill/>
                </a:ln>
                <a:effectLst/>
                <a:uLnTx/>
                <a:uFillTx/>
                <a:latin typeface="Calibri"/>
                <a:ea typeface="+mn-ea"/>
                <a:cs typeface="Arial" panose="020B0604020202020204" pitchFamily="34" charset="0"/>
              </a:rPr>
              <a:t> عرض مجموعات بيانات النمذجة المناخية الإقليمية بصيغة </a:t>
            </a:r>
            <a:r>
              <a:rPr kumimoji="0" lang="en-US" sz="2000" i="0" u="none" strike="noStrike" kern="1200" cap="none" spc="0" normalizeH="0" baseline="0" noProof="0" dirty="0">
                <a:ln>
                  <a:noFill/>
                </a:ln>
                <a:effectLst/>
                <a:uLnTx/>
                <a:uFillTx/>
                <a:latin typeface="Calibri"/>
                <a:ea typeface="+mn-ea"/>
                <a:cs typeface="+mn-cs"/>
              </a:rPr>
              <a:t>NetCDF </a:t>
            </a:r>
            <a:r>
              <a:rPr kumimoji="0" lang="ar-SA" sz="2000" i="0" u="none" strike="noStrike" kern="1200" cap="none" spc="0" normalizeH="0" baseline="0" noProof="0" dirty="0">
                <a:ln>
                  <a:noFill/>
                </a:ln>
                <a:effectLst/>
                <a:uLnTx/>
                <a:uFillTx/>
                <a:latin typeface="Calibri"/>
                <a:ea typeface="+mn-ea"/>
                <a:cs typeface="Arial" panose="020B0604020202020204" pitchFamily="34" charset="0"/>
              </a:rPr>
              <a:t>في نظم المعلومات الجغرافية</a:t>
            </a:r>
            <a:endParaRPr kumimoji="0" lang="en-US" sz="2000" i="0" u="none" strike="noStrike" kern="1200" cap="none" spc="0" normalizeH="0" baseline="0" noProof="0" dirty="0">
              <a:ln>
                <a:noFill/>
              </a:ln>
              <a:effectLst/>
              <a:uLnTx/>
              <a:uFillTx/>
              <a:latin typeface="Calibri"/>
              <a:ea typeface="+mn-ea"/>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الوحدة 3</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استخراج البيانات الجدولية من الملفات المناخية بصيغة </a:t>
            </a:r>
            <a:r>
              <a:rPr kumimoji="0" lang="en-US" sz="2000" b="0" i="0" u="none" strike="noStrike" kern="1200" cap="none" spc="0" normalizeH="0" baseline="0" noProof="0" dirty="0">
                <a:ln>
                  <a:noFill/>
                </a:ln>
                <a:solidFill>
                  <a:prstClr val="black"/>
                </a:solidFill>
                <a:effectLst/>
                <a:uLnTx/>
                <a:uFillTx/>
                <a:latin typeface="Calibri"/>
                <a:ea typeface="+mn-ea"/>
                <a:cs typeface="+mn-cs"/>
              </a:rPr>
              <a:t>NetCDF </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لاستخدامها في النماذج والتطبيقات الأخرى</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الوحدة 4</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إنشاء مجموعة لإسقاطات النمذجة المناخية الإقليمية باستخدام نظم المعلومات الجغرافية ومؤشرات الظواهر المناخية المتطرفة</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srgbClr val="0070C0"/>
                </a:solidFill>
                <a:effectLst/>
                <a:uLnTx/>
                <a:uFillTx/>
                <a:latin typeface="Calibri"/>
                <a:ea typeface="+mn-ea"/>
                <a:cs typeface="Arial" panose="020B0604020202020204" pitchFamily="34" charset="0"/>
              </a:rPr>
              <a:t>الوحدة 5- الوصول إلى مجموعات البيانات المناخية العالمية والإقليمية والمنصات ذات الصلة</a:t>
            </a:r>
            <a:endParaRPr kumimoji="0" lang="en-US" sz="2000" b="1" i="0" u="none" strike="noStrike" kern="1200" cap="none" spc="0" normalizeH="0" baseline="0" noProof="0" dirty="0">
              <a:ln>
                <a:noFill/>
              </a:ln>
              <a:solidFill>
                <a:srgbClr val="0070C0"/>
              </a:solidFill>
              <a:effectLst/>
              <a:uLnTx/>
              <a:uFillTx/>
              <a:latin typeface="Calibri"/>
              <a:ea typeface="+mn-ea"/>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0070C0"/>
              </a:solidFill>
              <a:effectLst/>
              <a:uLnTx/>
              <a:uFillTx/>
              <a:latin typeface="Calibri"/>
              <a:ea typeface="+mn-ea"/>
              <a:cs typeface="+mn-cs"/>
            </a:endParaRP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الوحدة 6</a:t>
            </a:r>
            <a:r>
              <a:rPr kumimoji="0" lang="ar-SA" sz="2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منهجية التقييم المتكامل لقابلية التأثر المتبعة في </a:t>
            </a:r>
            <a:r>
              <a:rPr kumimoji="0" lang="ar-SA" sz="2000" b="0" i="0" u="none" strike="noStrike" kern="1200" cap="none" spc="0" normalizeH="0" baseline="0" noProof="0" dirty="0" err="1">
                <a:ln>
                  <a:noFill/>
                </a:ln>
                <a:solidFill>
                  <a:prstClr val="black"/>
                </a:solidFill>
                <a:effectLst/>
                <a:uLnTx/>
                <a:uFillTx/>
                <a:latin typeface="Calibri"/>
                <a:ea typeface="+mn-ea"/>
                <a:cs typeface="Arial" panose="020B0604020202020204" pitchFamily="34" charset="0"/>
              </a:rPr>
              <a:t>ريكار</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6953644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407C10-3D47-4D4E-9E4D-A9C623BDC93B}"/>
              </a:ext>
            </a:extLst>
          </p:cNvPr>
          <p:cNvSpPr>
            <a:spLocks noGrp="1"/>
          </p:cNvSpPr>
          <p:nvPr>
            <p:ph type="sldNum" sz="quarter" idx="4"/>
          </p:nvPr>
        </p:nvSpPr>
        <p:spPr/>
        <p:txBody>
          <a:bodyPr/>
          <a:lstStyle/>
          <a:p>
            <a:fld id="{927968B9-F71B-4241-9647-2B023690AF84}" type="slidenum">
              <a:rPr lang="en-US" smtClean="0"/>
              <a:t>20</a:t>
            </a:fld>
            <a:endParaRPr lang="en-US" dirty="0"/>
          </a:p>
        </p:txBody>
      </p:sp>
      <p:sp>
        <p:nvSpPr>
          <p:cNvPr id="10" name="Rectangle 2">
            <a:extLst>
              <a:ext uri="{FF2B5EF4-FFF2-40B4-BE49-F238E27FC236}">
                <a16:creationId xmlns:a16="http://schemas.microsoft.com/office/drawing/2014/main" id="{13751477-F4AA-4B6F-859C-285F6A561E01}"/>
              </a:ext>
            </a:extLst>
          </p:cNvPr>
          <p:cNvSpPr txBox="1">
            <a:spLocks noChangeArrowheads="1"/>
          </p:cNvSpPr>
          <p:nvPr/>
        </p:nvSpPr>
        <p:spPr>
          <a:xfrm>
            <a:off x="1105232" y="243332"/>
            <a:ext cx="8038768"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تحويل الشبكة من المدورة إلى التقليدية</a:t>
            </a:r>
          </a:p>
        </p:txBody>
      </p:sp>
      <p:sp>
        <p:nvSpPr>
          <p:cNvPr id="2" name="Rectangle 1">
            <a:extLst>
              <a:ext uri="{FF2B5EF4-FFF2-40B4-BE49-F238E27FC236}">
                <a16:creationId xmlns:a16="http://schemas.microsoft.com/office/drawing/2014/main" id="{DF78F4AA-A680-4566-B7EF-E8FAECC9F216}"/>
              </a:ext>
            </a:extLst>
          </p:cNvPr>
          <p:cNvSpPr/>
          <p:nvPr/>
        </p:nvSpPr>
        <p:spPr>
          <a:xfrm>
            <a:off x="1685678" y="1253182"/>
            <a:ext cx="6730779" cy="369332"/>
          </a:xfrm>
          <a:prstGeom prst="rect">
            <a:avLst/>
          </a:prstGeom>
        </p:spPr>
        <p:txBody>
          <a:bodyPr wrap="square">
            <a:spAutoFit/>
          </a:bodyPr>
          <a:lstStyle/>
          <a:p>
            <a:r>
              <a:rPr lang="en-US" dirty="0">
                <a:hlinkClick r:id="rId3"/>
              </a:rPr>
              <a:t>https://agrimetsoft.com/Cordex%20Coordinate%20Rotation</a:t>
            </a:r>
            <a:endParaRPr lang="en-US" dirty="0"/>
          </a:p>
        </p:txBody>
      </p:sp>
      <p:pic>
        <p:nvPicPr>
          <p:cNvPr id="5" name="Picture 4">
            <a:extLst>
              <a:ext uri="{FF2B5EF4-FFF2-40B4-BE49-F238E27FC236}">
                <a16:creationId xmlns:a16="http://schemas.microsoft.com/office/drawing/2014/main" id="{C9F1AC50-2139-498D-A824-2721B0D446BA}"/>
              </a:ext>
            </a:extLst>
          </p:cNvPr>
          <p:cNvPicPr>
            <a:picLocks noChangeAspect="1"/>
          </p:cNvPicPr>
          <p:nvPr/>
        </p:nvPicPr>
        <p:blipFill rotWithShape="1">
          <a:blip r:embed="rId4"/>
          <a:srcRect l="42956" t="8812" r="180" b="5812"/>
          <a:stretch/>
        </p:blipFill>
        <p:spPr>
          <a:xfrm>
            <a:off x="-16571" y="1940118"/>
            <a:ext cx="9160571" cy="4420925"/>
          </a:xfrm>
          <a:prstGeom prst="rect">
            <a:avLst/>
          </a:prstGeom>
        </p:spPr>
      </p:pic>
      <p:sp>
        <p:nvSpPr>
          <p:cNvPr id="11" name="Rectangle 10">
            <a:extLst>
              <a:ext uri="{FF2B5EF4-FFF2-40B4-BE49-F238E27FC236}">
                <a16:creationId xmlns:a16="http://schemas.microsoft.com/office/drawing/2014/main" id="{6719A208-8DCE-40EE-8020-9DFDBF8CB0AA}"/>
              </a:ext>
            </a:extLst>
          </p:cNvPr>
          <p:cNvSpPr/>
          <p:nvPr/>
        </p:nvSpPr>
        <p:spPr>
          <a:xfrm>
            <a:off x="389614" y="3601941"/>
            <a:ext cx="930303" cy="2759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8A84102-AFC6-4E66-849C-945C5070CC85}"/>
              </a:ext>
            </a:extLst>
          </p:cNvPr>
          <p:cNvSpPr/>
          <p:nvPr/>
        </p:nvSpPr>
        <p:spPr>
          <a:xfrm>
            <a:off x="7682286" y="3667857"/>
            <a:ext cx="930303" cy="2759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3539049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F8E9EF-09A2-445C-BC47-574D960769C2}"/>
              </a:ext>
            </a:extLst>
          </p:cNvPr>
          <p:cNvSpPr>
            <a:spLocks noGrp="1"/>
          </p:cNvSpPr>
          <p:nvPr>
            <p:ph type="sldNum" sz="quarter" idx="4"/>
          </p:nvPr>
        </p:nvSpPr>
        <p:spPr/>
        <p:txBody>
          <a:bodyPr/>
          <a:lstStyle/>
          <a:p>
            <a:fld id="{927968B9-F71B-4241-9647-2B023690AF84}" type="slidenum">
              <a:rPr lang="en-US" smtClean="0"/>
              <a:t>21</a:t>
            </a:fld>
            <a:endParaRPr lang="en-US" dirty="0"/>
          </a:p>
        </p:txBody>
      </p:sp>
      <p:sp>
        <p:nvSpPr>
          <p:cNvPr id="6" name="Rectangle 2">
            <a:extLst>
              <a:ext uri="{FF2B5EF4-FFF2-40B4-BE49-F238E27FC236}">
                <a16:creationId xmlns:a16="http://schemas.microsoft.com/office/drawing/2014/main" id="{0055478D-8546-4419-AC6C-1879B2D07F62}"/>
              </a:ext>
            </a:extLst>
          </p:cNvPr>
          <p:cNvSpPr txBox="1">
            <a:spLocks noChangeArrowheads="1"/>
          </p:cNvSpPr>
          <p:nvPr/>
        </p:nvSpPr>
        <p:spPr>
          <a:xfrm>
            <a:off x="1105232" y="243332"/>
            <a:ext cx="3983604"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فلاتر البحث عن البيانات</a:t>
            </a:r>
          </a:p>
        </p:txBody>
      </p:sp>
      <p:pic>
        <p:nvPicPr>
          <p:cNvPr id="9" name="Picture 8">
            <a:extLst>
              <a:ext uri="{FF2B5EF4-FFF2-40B4-BE49-F238E27FC236}">
                <a16:creationId xmlns:a16="http://schemas.microsoft.com/office/drawing/2014/main" id="{E61AF62E-65B4-45DA-A1A9-3A229D61E0CC}"/>
              </a:ext>
            </a:extLst>
          </p:cNvPr>
          <p:cNvPicPr>
            <a:picLocks noChangeAspect="1"/>
          </p:cNvPicPr>
          <p:nvPr/>
        </p:nvPicPr>
        <p:blipFill rotWithShape="1">
          <a:blip r:embed="rId3"/>
          <a:srcRect l="5011" t="9064" r="88891" b="35451"/>
          <a:stretch/>
        </p:blipFill>
        <p:spPr>
          <a:xfrm>
            <a:off x="4285752" y="182879"/>
            <a:ext cx="2250220" cy="6580236"/>
          </a:xfrm>
          <a:prstGeom prst="rect">
            <a:avLst/>
          </a:prstGeom>
        </p:spPr>
      </p:pic>
      <p:pic>
        <p:nvPicPr>
          <p:cNvPr id="10" name="Picture 9">
            <a:extLst>
              <a:ext uri="{FF2B5EF4-FFF2-40B4-BE49-F238E27FC236}">
                <a16:creationId xmlns:a16="http://schemas.microsoft.com/office/drawing/2014/main" id="{67C72965-C48F-4F5A-B4AB-9DC7948BFCF2}"/>
              </a:ext>
            </a:extLst>
          </p:cNvPr>
          <p:cNvPicPr>
            <a:picLocks noChangeAspect="1"/>
          </p:cNvPicPr>
          <p:nvPr/>
        </p:nvPicPr>
        <p:blipFill rotWithShape="1">
          <a:blip r:embed="rId4"/>
          <a:srcRect l="4782" t="9083" r="88522" b="34105"/>
          <a:stretch/>
        </p:blipFill>
        <p:spPr>
          <a:xfrm>
            <a:off x="6602278" y="182879"/>
            <a:ext cx="2451923" cy="6686975"/>
          </a:xfrm>
          <a:prstGeom prst="rect">
            <a:avLst/>
          </a:prstGeom>
        </p:spPr>
      </p:pic>
      <p:sp>
        <p:nvSpPr>
          <p:cNvPr id="11" name="TextBox 10">
            <a:extLst>
              <a:ext uri="{FF2B5EF4-FFF2-40B4-BE49-F238E27FC236}">
                <a16:creationId xmlns:a16="http://schemas.microsoft.com/office/drawing/2014/main" id="{28791FD4-62AF-465D-A0B5-12E7F41824DF}"/>
              </a:ext>
            </a:extLst>
          </p:cNvPr>
          <p:cNvSpPr txBox="1"/>
          <p:nvPr/>
        </p:nvSpPr>
        <p:spPr>
          <a:xfrm>
            <a:off x="790414" y="1921790"/>
            <a:ext cx="3182544" cy="923330"/>
          </a:xfrm>
          <a:prstGeom prst="rect">
            <a:avLst/>
          </a:prstGeom>
          <a:noFill/>
        </p:spPr>
        <p:txBody>
          <a:bodyPr wrap="square" rtlCol="0">
            <a:spAutoFit/>
          </a:bodyPr>
          <a:lstStyle/>
          <a:p>
            <a:pPr algn="ctr" rtl="1"/>
            <a:r>
              <a:rPr lang="ar-SY" dirty="0"/>
              <a:t>حدد متغير المناخ إما باختصاره   </a:t>
            </a:r>
            <a:r>
              <a:rPr lang="en-US" dirty="0"/>
              <a:t>Variable) </a:t>
            </a:r>
            <a:r>
              <a:rPr lang="ar-SY" dirty="0"/>
              <a:t> )أو بالاسم الكامل (</a:t>
            </a:r>
            <a:r>
              <a:rPr lang="en-US" dirty="0"/>
              <a:t>Variable Long Name</a:t>
            </a:r>
            <a:r>
              <a:rPr lang="ar-SY" dirty="0"/>
              <a:t>)</a:t>
            </a:r>
            <a:endParaRPr lang="en-US" dirty="0"/>
          </a:p>
        </p:txBody>
      </p:sp>
    </p:spTree>
    <p:extLst>
      <p:ext uri="{BB962C8B-B14F-4D97-AF65-F5344CB8AC3E}">
        <p14:creationId xmlns:p14="http://schemas.microsoft.com/office/powerpoint/2010/main" val="418915308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E7AA51-0DBD-47DD-9EFE-4192730F5882}"/>
              </a:ext>
            </a:extLst>
          </p:cNvPr>
          <p:cNvSpPr>
            <a:spLocks noGrp="1"/>
          </p:cNvSpPr>
          <p:nvPr>
            <p:ph type="sldNum" sz="quarter" idx="4"/>
          </p:nvPr>
        </p:nvSpPr>
        <p:spPr/>
        <p:txBody>
          <a:bodyPr/>
          <a:lstStyle/>
          <a:p>
            <a:fld id="{927968B9-F71B-4241-9647-2B023690AF84}" type="slidenum">
              <a:rPr lang="en-US" smtClean="0"/>
              <a:t>22</a:t>
            </a:fld>
            <a:endParaRPr lang="en-US" dirty="0"/>
          </a:p>
        </p:txBody>
      </p:sp>
      <p:sp>
        <p:nvSpPr>
          <p:cNvPr id="4" name="Rectangle 2">
            <a:extLst>
              <a:ext uri="{FF2B5EF4-FFF2-40B4-BE49-F238E27FC236}">
                <a16:creationId xmlns:a16="http://schemas.microsoft.com/office/drawing/2014/main" id="{F15A636B-809A-45FB-81CE-0BED7E1F3B62}"/>
              </a:ext>
            </a:extLst>
          </p:cNvPr>
          <p:cNvSpPr txBox="1">
            <a:spLocks noChangeArrowheads="1"/>
          </p:cNvSpPr>
          <p:nvPr/>
        </p:nvSpPr>
        <p:spPr>
          <a:xfrm>
            <a:off x="1105232" y="243332"/>
            <a:ext cx="7054626"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متغيرات </a:t>
            </a:r>
            <a:r>
              <a:rPr lang="en-US" sz="3600" b="1" dirty="0">
                <a:solidFill>
                  <a:schemeClr val="bg1"/>
                </a:solidFill>
                <a:cs typeface="Arial" pitchFamily="34" charset="0"/>
              </a:rPr>
              <a:t>CORDEX </a:t>
            </a:r>
            <a:r>
              <a:rPr lang="ar-SY" sz="3600" b="1" dirty="0">
                <a:solidFill>
                  <a:schemeClr val="bg1"/>
                </a:solidFill>
                <a:cs typeface="Arial" pitchFamily="34" charset="0"/>
              </a:rPr>
              <a:t>الشائعة</a:t>
            </a:r>
          </a:p>
        </p:txBody>
      </p:sp>
      <p:graphicFrame>
        <p:nvGraphicFramePr>
          <p:cNvPr id="5" name="Table 5">
            <a:extLst>
              <a:ext uri="{FF2B5EF4-FFF2-40B4-BE49-F238E27FC236}">
                <a16:creationId xmlns:a16="http://schemas.microsoft.com/office/drawing/2014/main" id="{C7B2A30B-4F10-4970-BA2C-44E54B5224B1}"/>
              </a:ext>
            </a:extLst>
          </p:cNvPr>
          <p:cNvGraphicFramePr>
            <a:graphicFrameLocks noGrp="1"/>
          </p:cNvGraphicFramePr>
          <p:nvPr>
            <p:extLst>
              <p:ext uri="{D42A27DB-BD31-4B8C-83A1-F6EECF244321}">
                <p14:modId xmlns:p14="http://schemas.microsoft.com/office/powerpoint/2010/main" val="1218165928"/>
              </p:ext>
            </p:extLst>
          </p:nvPr>
        </p:nvGraphicFramePr>
        <p:xfrm>
          <a:off x="1340602" y="1102532"/>
          <a:ext cx="6462795" cy="5191760"/>
        </p:xfrm>
        <a:graphic>
          <a:graphicData uri="http://schemas.openxmlformats.org/drawingml/2006/table">
            <a:tbl>
              <a:tblPr firstRow="1" bandRow="1">
                <a:tableStyleId>{93296810-A885-4BE3-A3E7-6D5BEEA58F35}</a:tableStyleId>
              </a:tblPr>
              <a:tblGrid>
                <a:gridCol w="1371775">
                  <a:extLst>
                    <a:ext uri="{9D8B030D-6E8A-4147-A177-3AD203B41FA5}">
                      <a16:colId xmlns:a16="http://schemas.microsoft.com/office/drawing/2014/main" val="1360821035"/>
                    </a:ext>
                  </a:extLst>
                </a:gridCol>
                <a:gridCol w="1033661">
                  <a:extLst>
                    <a:ext uri="{9D8B030D-6E8A-4147-A177-3AD203B41FA5}">
                      <a16:colId xmlns:a16="http://schemas.microsoft.com/office/drawing/2014/main" val="69342966"/>
                    </a:ext>
                  </a:extLst>
                </a:gridCol>
                <a:gridCol w="4057359">
                  <a:extLst>
                    <a:ext uri="{9D8B030D-6E8A-4147-A177-3AD203B41FA5}">
                      <a16:colId xmlns:a16="http://schemas.microsoft.com/office/drawing/2014/main" val="3522411924"/>
                    </a:ext>
                  </a:extLst>
                </a:gridCol>
              </a:tblGrid>
              <a:tr h="370840">
                <a:tc>
                  <a:txBody>
                    <a:bodyPr/>
                    <a:lstStyle/>
                    <a:p>
                      <a:r>
                        <a:rPr lang="en-US" sz="1400" dirty="0"/>
                        <a:t>Variable</a:t>
                      </a:r>
                    </a:p>
                  </a:txBody>
                  <a:tcPr/>
                </a:tc>
                <a:tc>
                  <a:txBody>
                    <a:bodyPr/>
                    <a:lstStyle/>
                    <a:p>
                      <a:r>
                        <a:rPr lang="en-US" sz="1400" dirty="0"/>
                        <a:t>Units</a:t>
                      </a:r>
                    </a:p>
                  </a:txBody>
                  <a:tcPr/>
                </a:tc>
                <a:tc>
                  <a:txBody>
                    <a:bodyPr/>
                    <a:lstStyle/>
                    <a:p>
                      <a:r>
                        <a:rPr lang="en-US" sz="1400" dirty="0"/>
                        <a:t>Long Name</a:t>
                      </a:r>
                    </a:p>
                  </a:txBody>
                  <a:tcPr/>
                </a:tc>
                <a:extLst>
                  <a:ext uri="{0D108BD9-81ED-4DB2-BD59-A6C34878D82A}">
                    <a16:rowId xmlns:a16="http://schemas.microsoft.com/office/drawing/2014/main" val="2037112641"/>
                  </a:ext>
                </a:extLst>
              </a:tr>
              <a:tr h="370840">
                <a:tc>
                  <a:txBody>
                    <a:bodyPr/>
                    <a:lstStyle/>
                    <a:p>
                      <a:r>
                        <a:rPr lang="en-US" sz="1400" dirty="0"/>
                        <a:t>tas</a:t>
                      </a:r>
                    </a:p>
                  </a:txBody>
                  <a:tcPr/>
                </a:tc>
                <a:tc>
                  <a:txBody>
                    <a:bodyPr/>
                    <a:lstStyle/>
                    <a:p>
                      <a:pPr algn="ctr"/>
                      <a:r>
                        <a:rPr lang="en-US" sz="1400" dirty="0"/>
                        <a:t>K</a:t>
                      </a:r>
                    </a:p>
                  </a:txBody>
                  <a:tcPr/>
                </a:tc>
                <a:tc>
                  <a:txBody>
                    <a:bodyPr/>
                    <a:lstStyle/>
                    <a:p>
                      <a:r>
                        <a:rPr lang="en-US" sz="1400" dirty="0"/>
                        <a:t>Near-Surface Air Temperature</a:t>
                      </a:r>
                    </a:p>
                  </a:txBody>
                  <a:tcPr/>
                </a:tc>
                <a:extLst>
                  <a:ext uri="{0D108BD9-81ED-4DB2-BD59-A6C34878D82A}">
                    <a16:rowId xmlns:a16="http://schemas.microsoft.com/office/drawing/2014/main" val="3247678337"/>
                  </a:ext>
                </a:extLst>
              </a:tr>
              <a:tr h="370840">
                <a:tc>
                  <a:txBody>
                    <a:bodyPr/>
                    <a:lstStyle/>
                    <a:p>
                      <a:r>
                        <a:rPr lang="en-US" sz="1400" dirty="0"/>
                        <a:t>tasmax</a:t>
                      </a:r>
                    </a:p>
                  </a:txBody>
                  <a:tcPr/>
                </a:tc>
                <a:tc>
                  <a:txBody>
                    <a:bodyPr/>
                    <a:lstStyle/>
                    <a:p>
                      <a:pPr algn="ctr"/>
                      <a:r>
                        <a:rPr lang="en-US" sz="1400" dirty="0"/>
                        <a:t>K</a:t>
                      </a:r>
                    </a:p>
                  </a:txBody>
                  <a:tcPr/>
                </a:tc>
                <a:tc>
                  <a:txBody>
                    <a:bodyPr/>
                    <a:lstStyle/>
                    <a:p>
                      <a:r>
                        <a:rPr lang="en-US" sz="1400" dirty="0"/>
                        <a:t>Daily Maximum Near-Surface Air Temperature</a:t>
                      </a:r>
                    </a:p>
                  </a:txBody>
                  <a:tcPr/>
                </a:tc>
                <a:extLst>
                  <a:ext uri="{0D108BD9-81ED-4DB2-BD59-A6C34878D82A}">
                    <a16:rowId xmlns:a16="http://schemas.microsoft.com/office/drawing/2014/main" val="1640611979"/>
                  </a:ext>
                </a:extLst>
              </a:tr>
              <a:tr h="370840">
                <a:tc>
                  <a:txBody>
                    <a:bodyPr/>
                    <a:lstStyle/>
                    <a:p>
                      <a:r>
                        <a:rPr lang="en-US" sz="1400" dirty="0"/>
                        <a:t>tasmin</a:t>
                      </a:r>
                    </a:p>
                  </a:txBody>
                  <a:tcPr/>
                </a:tc>
                <a:tc>
                  <a:txBody>
                    <a:bodyPr/>
                    <a:lstStyle/>
                    <a:p>
                      <a:pPr algn="ctr"/>
                      <a:r>
                        <a:rPr lang="en-US" sz="1400" dirty="0"/>
                        <a:t>K</a:t>
                      </a:r>
                    </a:p>
                  </a:txBody>
                  <a:tcPr/>
                </a:tc>
                <a:tc>
                  <a:txBody>
                    <a:bodyPr/>
                    <a:lstStyle/>
                    <a:p>
                      <a:r>
                        <a:rPr lang="en-US" sz="1400" dirty="0"/>
                        <a:t>Daily Minimum Near-Surface Air Temperature</a:t>
                      </a:r>
                    </a:p>
                  </a:txBody>
                  <a:tcPr/>
                </a:tc>
                <a:extLst>
                  <a:ext uri="{0D108BD9-81ED-4DB2-BD59-A6C34878D82A}">
                    <a16:rowId xmlns:a16="http://schemas.microsoft.com/office/drawing/2014/main" val="124341148"/>
                  </a:ext>
                </a:extLst>
              </a:tr>
              <a:tr h="370840">
                <a:tc>
                  <a:txBody>
                    <a:bodyPr/>
                    <a:lstStyle/>
                    <a:p>
                      <a:r>
                        <a:rPr lang="en-US" sz="1400" dirty="0"/>
                        <a:t>pr</a:t>
                      </a:r>
                    </a:p>
                  </a:txBody>
                  <a:tcPr/>
                </a:tc>
                <a:tc>
                  <a:txBody>
                    <a:bodyPr/>
                    <a:lstStyle/>
                    <a:p>
                      <a:pPr algn="ctr"/>
                      <a:r>
                        <a:rPr lang="en-US" sz="1400" dirty="0"/>
                        <a:t>kg m</a:t>
                      </a:r>
                      <a:r>
                        <a:rPr lang="en-US" sz="1400" baseline="30000" dirty="0"/>
                        <a:t>-2</a:t>
                      </a:r>
                      <a:r>
                        <a:rPr lang="en-US" sz="1400" dirty="0"/>
                        <a:t> s</a:t>
                      </a:r>
                      <a:r>
                        <a:rPr lang="en-US" sz="1400" baseline="30000" dirty="0"/>
                        <a:t>-1</a:t>
                      </a:r>
                    </a:p>
                  </a:txBody>
                  <a:tcPr/>
                </a:tc>
                <a:tc>
                  <a:txBody>
                    <a:bodyPr/>
                    <a:lstStyle/>
                    <a:p>
                      <a:r>
                        <a:rPr lang="en-US" sz="1400" dirty="0"/>
                        <a:t>Precipitation</a:t>
                      </a:r>
                    </a:p>
                  </a:txBody>
                  <a:tcPr/>
                </a:tc>
                <a:extLst>
                  <a:ext uri="{0D108BD9-81ED-4DB2-BD59-A6C34878D82A}">
                    <a16:rowId xmlns:a16="http://schemas.microsoft.com/office/drawing/2014/main" val="2548822476"/>
                  </a:ext>
                </a:extLst>
              </a:tr>
              <a:tr h="370840">
                <a:tc>
                  <a:txBody>
                    <a:bodyPr/>
                    <a:lstStyle/>
                    <a:p>
                      <a:r>
                        <a:rPr lang="en-US" sz="1400" dirty="0"/>
                        <a:t>hurs</a:t>
                      </a:r>
                    </a:p>
                  </a:txBody>
                  <a:tcPr/>
                </a:tc>
                <a:tc>
                  <a:txBody>
                    <a:bodyPr/>
                    <a:lstStyle/>
                    <a:p>
                      <a:pPr algn="ctr"/>
                      <a:r>
                        <a:rPr lang="en-US" sz="1400" dirty="0"/>
                        <a:t>%</a:t>
                      </a:r>
                    </a:p>
                  </a:txBody>
                  <a:tcPr/>
                </a:tc>
                <a:tc>
                  <a:txBody>
                    <a:bodyPr/>
                    <a:lstStyle/>
                    <a:p>
                      <a:r>
                        <a:rPr lang="en-US" sz="1400" dirty="0"/>
                        <a:t>Near-Surface Relative Humidity</a:t>
                      </a:r>
                    </a:p>
                  </a:txBody>
                  <a:tcPr/>
                </a:tc>
                <a:extLst>
                  <a:ext uri="{0D108BD9-81ED-4DB2-BD59-A6C34878D82A}">
                    <a16:rowId xmlns:a16="http://schemas.microsoft.com/office/drawing/2014/main" val="1061720163"/>
                  </a:ext>
                </a:extLst>
              </a:tr>
              <a:tr h="370840">
                <a:tc>
                  <a:txBody>
                    <a:bodyPr/>
                    <a:lstStyle/>
                    <a:p>
                      <a:r>
                        <a:rPr lang="en-US" sz="1400" dirty="0"/>
                        <a:t>sfcWind</a:t>
                      </a:r>
                    </a:p>
                  </a:txBody>
                  <a:tcPr/>
                </a:tc>
                <a:tc>
                  <a:txBody>
                    <a:bodyPr/>
                    <a:lstStyle/>
                    <a:p>
                      <a:pPr algn="ctr"/>
                      <a:r>
                        <a:rPr lang="en-US" sz="1400" dirty="0"/>
                        <a:t>m s</a:t>
                      </a:r>
                      <a:r>
                        <a:rPr lang="en-US" sz="1400" baseline="30000" dirty="0"/>
                        <a:t>-1</a:t>
                      </a:r>
                    </a:p>
                  </a:txBody>
                  <a:tcPr/>
                </a:tc>
                <a:tc>
                  <a:txBody>
                    <a:bodyPr/>
                    <a:lstStyle/>
                    <a:p>
                      <a:r>
                        <a:rPr lang="en-US" sz="1400" dirty="0"/>
                        <a:t>Near-Surface Wind Speed</a:t>
                      </a:r>
                    </a:p>
                  </a:txBody>
                  <a:tcPr/>
                </a:tc>
                <a:extLst>
                  <a:ext uri="{0D108BD9-81ED-4DB2-BD59-A6C34878D82A}">
                    <a16:rowId xmlns:a16="http://schemas.microsoft.com/office/drawing/2014/main" val="3005598583"/>
                  </a:ext>
                </a:extLst>
              </a:tr>
              <a:tr h="370840">
                <a:tc>
                  <a:txBody>
                    <a:bodyPr/>
                    <a:lstStyle/>
                    <a:p>
                      <a:r>
                        <a:rPr lang="en-US" sz="1400" dirty="0"/>
                        <a:t>sfcWindmax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m s</a:t>
                      </a:r>
                      <a:r>
                        <a:rPr lang="en-US" sz="1400" baseline="30000" dirty="0"/>
                        <a:t>-1</a:t>
                      </a:r>
                    </a:p>
                  </a:txBody>
                  <a:tcPr/>
                </a:tc>
                <a:tc>
                  <a:txBody>
                    <a:bodyPr/>
                    <a:lstStyle/>
                    <a:p>
                      <a:r>
                        <a:rPr lang="en-US" sz="1400" dirty="0"/>
                        <a:t>Daily Maximum Near-Surface Wind Speed</a:t>
                      </a:r>
                    </a:p>
                  </a:txBody>
                  <a:tcPr/>
                </a:tc>
                <a:extLst>
                  <a:ext uri="{0D108BD9-81ED-4DB2-BD59-A6C34878D82A}">
                    <a16:rowId xmlns:a16="http://schemas.microsoft.com/office/drawing/2014/main" val="3612376035"/>
                  </a:ext>
                </a:extLst>
              </a:tr>
              <a:tr h="370840">
                <a:tc>
                  <a:txBody>
                    <a:bodyPr/>
                    <a:lstStyle/>
                    <a:p>
                      <a:r>
                        <a:rPr lang="en-US" sz="1400" dirty="0"/>
                        <a:t>clt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a:r>
                    </a:p>
                  </a:txBody>
                  <a:tcPr/>
                </a:tc>
                <a:tc>
                  <a:txBody>
                    <a:bodyPr/>
                    <a:lstStyle/>
                    <a:p>
                      <a:r>
                        <a:rPr lang="en-US" sz="1400" dirty="0"/>
                        <a:t>Total Cloud Fraction</a:t>
                      </a:r>
                    </a:p>
                  </a:txBody>
                  <a:tcPr/>
                </a:tc>
                <a:extLst>
                  <a:ext uri="{0D108BD9-81ED-4DB2-BD59-A6C34878D82A}">
                    <a16:rowId xmlns:a16="http://schemas.microsoft.com/office/drawing/2014/main" val="4055700421"/>
                  </a:ext>
                </a:extLst>
              </a:tr>
              <a:tr h="370840">
                <a:tc>
                  <a:txBody>
                    <a:bodyPr/>
                    <a:lstStyle/>
                    <a:p>
                      <a:r>
                        <a:rPr lang="en-US" sz="1400" dirty="0"/>
                        <a:t>sund</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aseline="0" dirty="0"/>
                        <a:t>s</a:t>
                      </a:r>
                    </a:p>
                  </a:txBody>
                  <a:tcPr/>
                </a:tc>
                <a:tc>
                  <a:txBody>
                    <a:bodyPr/>
                    <a:lstStyle/>
                    <a:p>
                      <a:r>
                        <a:rPr lang="en-US" sz="1400" dirty="0"/>
                        <a:t>Duration of sunshine</a:t>
                      </a:r>
                    </a:p>
                  </a:txBody>
                  <a:tcPr/>
                </a:tc>
                <a:extLst>
                  <a:ext uri="{0D108BD9-81ED-4DB2-BD59-A6C34878D82A}">
                    <a16:rowId xmlns:a16="http://schemas.microsoft.com/office/drawing/2014/main" val="120192129"/>
                  </a:ext>
                </a:extLst>
              </a:tr>
              <a:tr h="370840">
                <a:tc>
                  <a:txBody>
                    <a:bodyPr/>
                    <a:lstStyle/>
                    <a:p>
                      <a:r>
                        <a:rPr lang="en-US" sz="1400" dirty="0"/>
                        <a:t>prhmax</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kg m</a:t>
                      </a:r>
                      <a:r>
                        <a:rPr lang="en-US" sz="1400" baseline="30000" dirty="0"/>
                        <a:t>-2</a:t>
                      </a:r>
                      <a:r>
                        <a:rPr lang="en-US" sz="1400" dirty="0"/>
                        <a:t> s</a:t>
                      </a:r>
                      <a:r>
                        <a:rPr lang="en-US" sz="1400" baseline="30000" dirty="0"/>
                        <a:t>-1</a:t>
                      </a:r>
                    </a:p>
                  </a:txBody>
                  <a:tcPr/>
                </a:tc>
                <a:tc>
                  <a:txBody>
                    <a:bodyPr/>
                    <a:lstStyle/>
                    <a:p>
                      <a:r>
                        <a:rPr lang="en-US" sz="1400" dirty="0"/>
                        <a:t>Daily Maximum Hourly Precipitation Rate</a:t>
                      </a:r>
                    </a:p>
                  </a:txBody>
                  <a:tcPr/>
                </a:tc>
                <a:extLst>
                  <a:ext uri="{0D108BD9-81ED-4DB2-BD59-A6C34878D82A}">
                    <a16:rowId xmlns:a16="http://schemas.microsoft.com/office/drawing/2014/main" val="1538393706"/>
                  </a:ext>
                </a:extLst>
              </a:tr>
              <a:tr h="370840">
                <a:tc>
                  <a:txBody>
                    <a:bodyPr/>
                    <a:lstStyle/>
                    <a:p>
                      <a:r>
                        <a:rPr lang="en-US" sz="1400" dirty="0"/>
                        <a:t>evspsblpot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kg m</a:t>
                      </a:r>
                      <a:r>
                        <a:rPr lang="en-US" sz="1400" baseline="30000" dirty="0"/>
                        <a:t>-2</a:t>
                      </a:r>
                      <a:r>
                        <a:rPr lang="en-US" sz="1400" dirty="0"/>
                        <a:t> s</a:t>
                      </a:r>
                      <a:r>
                        <a:rPr lang="en-US" sz="1400" baseline="30000" dirty="0"/>
                        <a:t>-1</a:t>
                      </a:r>
                    </a:p>
                  </a:txBody>
                  <a:tcPr/>
                </a:tc>
                <a:tc>
                  <a:txBody>
                    <a:bodyPr/>
                    <a:lstStyle/>
                    <a:p>
                      <a:r>
                        <a:rPr lang="en-US" sz="1400" dirty="0"/>
                        <a:t>Potential Evapotranspiration</a:t>
                      </a:r>
                    </a:p>
                  </a:txBody>
                  <a:tcPr/>
                </a:tc>
                <a:extLst>
                  <a:ext uri="{0D108BD9-81ED-4DB2-BD59-A6C34878D82A}">
                    <a16:rowId xmlns:a16="http://schemas.microsoft.com/office/drawing/2014/main" val="2366689704"/>
                  </a:ext>
                </a:extLst>
              </a:tr>
              <a:tr h="370840">
                <a:tc>
                  <a:txBody>
                    <a:bodyPr/>
                    <a:lstStyle/>
                    <a:p>
                      <a:r>
                        <a:rPr lang="en-US" sz="1400" dirty="0"/>
                        <a:t>mrros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kg m</a:t>
                      </a:r>
                      <a:r>
                        <a:rPr lang="en-US" sz="1400" baseline="30000" dirty="0"/>
                        <a:t>-2</a:t>
                      </a:r>
                      <a:r>
                        <a:rPr lang="en-US" sz="1400" dirty="0"/>
                        <a:t> s</a:t>
                      </a:r>
                      <a:r>
                        <a:rPr lang="en-US" sz="1400" baseline="30000" dirty="0"/>
                        <a:t>-1</a:t>
                      </a:r>
                    </a:p>
                  </a:txBody>
                  <a:tcPr/>
                </a:tc>
                <a:tc>
                  <a:txBody>
                    <a:bodyPr/>
                    <a:lstStyle/>
                    <a:p>
                      <a:r>
                        <a:rPr lang="en-US" sz="1400" dirty="0"/>
                        <a:t>Surface Runoff</a:t>
                      </a:r>
                    </a:p>
                  </a:txBody>
                  <a:tcPr/>
                </a:tc>
                <a:extLst>
                  <a:ext uri="{0D108BD9-81ED-4DB2-BD59-A6C34878D82A}">
                    <a16:rowId xmlns:a16="http://schemas.microsoft.com/office/drawing/2014/main" val="3381898625"/>
                  </a:ext>
                </a:extLst>
              </a:tr>
              <a:tr h="370840">
                <a:tc>
                  <a:txBody>
                    <a:bodyPr/>
                    <a:lstStyle/>
                    <a:p>
                      <a:r>
                        <a:rPr lang="en-US" sz="1400" dirty="0"/>
                        <a:t>mrro</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kg m</a:t>
                      </a:r>
                      <a:r>
                        <a:rPr lang="en-US" sz="1400" baseline="30000" dirty="0"/>
                        <a:t>-2</a:t>
                      </a:r>
                      <a:r>
                        <a:rPr lang="en-US" sz="1400" dirty="0"/>
                        <a:t> s</a:t>
                      </a:r>
                      <a:r>
                        <a:rPr lang="en-US" sz="1400" baseline="30000" dirty="0"/>
                        <a:t>-1</a:t>
                      </a:r>
                    </a:p>
                  </a:txBody>
                  <a:tcPr/>
                </a:tc>
                <a:tc>
                  <a:txBody>
                    <a:bodyPr/>
                    <a:lstStyle/>
                    <a:p>
                      <a:r>
                        <a:rPr lang="en-US" sz="1400" dirty="0"/>
                        <a:t>Total Runoff</a:t>
                      </a:r>
                    </a:p>
                  </a:txBody>
                  <a:tcPr/>
                </a:tc>
                <a:extLst>
                  <a:ext uri="{0D108BD9-81ED-4DB2-BD59-A6C34878D82A}">
                    <a16:rowId xmlns:a16="http://schemas.microsoft.com/office/drawing/2014/main" val="2287350879"/>
                  </a:ext>
                </a:extLst>
              </a:tr>
            </a:tbl>
          </a:graphicData>
        </a:graphic>
      </p:graphicFrame>
      <p:sp>
        <p:nvSpPr>
          <p:cNvPr id="7" name="TextBox 6">
            <a:extLst>
              <a:ext uri="{FF2B5EF4-FFF2-40B4-BE49-F238E27FC236}">
                <a16:creationId xmlns:a16="http://schemas.microsoft.com/office/drawing/2014/main" id="{696A603A-1F4E-433A-8CDE-C6475BFAFA41}"/>
              </a:ext>
            </a:extLst>
          </p:cNvPr>
          <p:cNvSpPr txBox="1"/>
          <p:nvPr/>
        </p:nvSpPr>
        <p:spPr>
          <a:xfrm>
            <a:off x="1340602" y="6405162"/>
            <a:ext cx="6082114" cy="307777"/>
          </a:xfrm>
          <a:prstGeom prst="rect">
            <a:avLst/>
          </a:prstGeom>
          <a:noFill/>
        </p:spPr>
        <p:txBody>
          <a:bodyPr wrap="none" rtlCol="0">
            <a:spAutoFit/>
          </a:bodyPr>
          <a:lstStyle/>
          <a:p>
            <a:r>
              <a:rPr lang="en-US" sz="1400" dirty="0"/>
              <a:t>Full list at:  </a:t>
            </a:r>
            <a:r>
              <a:rPr lang="en-US" sz="1400" dirty="0">
                <a:hlinkClick r:id="rId3"/>
              </a:rPr>
              <a:t>https://is-enes-data.github.io/CORDEX_variables_requirement_table.pdf</a:t>
            </a:r>
            <a:endParaRPr lang="en-US" sz="1400" dirty="0"/>
          </a:p>
        </p:txBody>
      </p:sp>
    </p:spTree>
    <p:extLst>
      <p:ext uri="{BB962C8B-B14F-4D97-AF65-F5344CB8AC3E}">
        <p14:creationId xmlns:p14="http://schemas.microsoft.com/office/powerpoint/2010/main" val="398306170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4E1488-131F-4AC8-B7D4-8E5984AEC7D2}"/>
              </a:ext>
            </a:extLst>
          </p:cNvPr>
          <p:cNvSpPr>
            <a:spLocks noGrp="1"/>
          </p:cNvSpPr>
          <p:nvPr>
            <p:ph type="sldNum" sz="quarter" idx="4"/>
          </p:nvPr>
        </p:nvSpPr>
        <p:spPr/>
        <p:txBody>
          <a:bodyPr/>
          <a:lstStyle/>
          <a:p>
            <a:fld id="{927968B9-F71B-4241-9647-2B023690AF84}" type="slidenum">
              <a:rPr lang="en-US" smtClean="0"/>
              <a:t>23</a:t>
            </a:fld>
            <a:endParaRPr lang="en-US" dirty="0"/>
          </a:p>
        </p:txBody>
      </p:sp>
      <p:pic>
        <p:nvPicPr>
          <p:cNvPr id="4" name="Picture 3">
            <a:extLst>
              <a:ext uri="{FF2B5EF4-FFF2-40B4-BE49-F238E27FC236}">
                <a16:creationId xmlns:a16="http://schemas.microsoft.com/office/drawing/2014/main" id="{34B860CC-F15E-49DF-AB9C-8F74646556FE}"/>
              </a:ext>
            </a:extLst>
          </p:cNvPr>
          <p:cNvPicPr>
            <a:picLocks noChangeAspect="1"/>
          </p:cNvPicPr>
          <p:nvPr/>
        </p:nvPicPr>
        <p:blipFill rotWithShape="1">
          <a:blip r:embed="rId3"/>
          <a:srcRect l="4990" t="26454" r="88808" b="33351"/>
          <a:stretch/>
        </p:blipFill>
        <p:spPr>
          <a:xfrm>
            <a:off x="5548393" y="1234712"/>
            <a:ext cx="2487478" cy="5181586"/>
          </a:xfrm>
          <a:prstGeom prst="rect">
            <a:avLst/>
          </a:prstGeom>
        </p:spPr>
      </p:pic>
      <p:sp>
        <p:nvSpPr>
          <p:cNvPr id="5" name="Rectangle 2">
            <a:extLst>
              <a:ext uri="{FF2B5EF4-FFF2-40B4-BE49-F238E27FC236}">
                <a16:creationId xmlns:a16="http://schemas.microsoft.com/office/drawing/2014/main" id="{D0FD0CAF-B082-4B2A-9154-79D32A253B70}"/>
              </a:ext>
            </a:extLst>
          </p:cNvPr>
          <p:cNvSpPr txBox="1">
            <a:spLocks noChangeArrowheads="1"/>
          </p:cNvSpPr>
          <p:nvPr/>
        </p:nvSpPr>
        <p:spPr>
          <a:xfrm>
            <a:off x="1105231" y="243332"/>
            <a:ext cx="7465331"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فلاتر البحث عن البيانات: التجربة</a:t>
            </a:r>
          </a:p>
        </p:txBody>
      </p:sp>
      <p:sp>
        <p:nvSpPr>
          <p:cNvPr id="6" name="TextBox 5">
            <a:extLst>
              <a:ext uri="{FF2B5EF4-FFF2-40B4-BE49-F238E27FC236}">
                <a16:creationId xmlns:a16="http://schemas.microsoft.com/office/drawing/2014/main" id="{32F58562-E009-4E20-B5C8-5C53C2A85DA5}"/>
              </a:ext>
            </a:extLst>
          </p:cNvPr>
          <p:cNvSpPr txBox="1"/>
          <p:nvPr/>
        </p:nvSpPr>
        <p:spPr>
          <a:xfrm>
            <a:off x="441700" y="2500790"/>
            <a:ext cx="4570482" cy="1703030"/>
          </a:xfrm>
          <a:prstGeom prst="rect">
            <a:avLst/>
          </a:prstGeom>
          <a:noFill/>
        </p:spPr>
        <p:txBody>
          <a:bodyPr wrap="none" rtlCol="0">
            <a:spAutoFit/>
          </a:bodyPr>
          <a:lstStyle/>
          <a:p>
            <a:pPr marL="285750" indent="-285750" algn="r" rtl="1">
              <a:lnSpc>
                <a:spcPct val="150000"/>
              </a:lnSpc>
              <a:buFont typeface="Arial" panose="020B0604020202020204" pitchFamily="34" charset="0"/>
              <a:buChar char="•"/>
            </a:pPr>
            <a:r>
              <a:rPr lang="ar-SY" dirty="0"/>
              <a:t>التقييم: بيانات </a:t>
            </a:r>
            <a:r>
              <a:rPr lang="en-US" dirty="0"/>
              <a:t>ERA-Interim</a:t>
            </a:r>
          </a:p>
          <a:p>
            <a:pPr marL="285750" indent="-285750" algn="r" rtl="1">
              <a:lnSpc>
                <a:spcPct val="150000"/>
              </a:lnSpc>
              <a:buFont typeface="Arial" panose="020B0604020202020204" pitchFamily="34" charset="0"/>
              <a:buChar char="•"/>
            </a:pPr>
            <a:r>
              <a:rPr lang="ar-SY" dirty="0"/>
              <a:t>تاريخي: 1950-2005</a:t>
            </a:r>
          </a:p>
          <a:p>
            <a:pPr marL="285750" indent="-285750" algn="r" rtl="1">
              <a:lnSpc>
                <a:spcPct val="150000"/>
              </a:lnSpc>
              <a:buFont typeface="Arial" panose="020B0604020202020204" pitchFamily="34" charset="0"/>
              <a:buChar char="•"/>
            </a:pPr>
            <a:r>
              <a:rPr lang="ar-SY" dirty="0"/>
              <a:t>مسارات التركيز النموذجية:  2006-2100 لكل </a:t>
            </a:r>
            <a:r>
              <a:rPr lang="en-US" dirty="0"/>
              <a:t>RCP</a:t>
            </a:r>
          </a:p>
          <a:p>
            <a:pPr marL="285750" indent="-285750" algn="r" rtl="1">
              <a:lnSpc>
                <a:spcPct val="150000"/>
              </a:lnSpc>
              <a:buFont typeface="Arial" panose="020B0604020202020204" pitchFamily="34" charset="0"/>
              <a:buChar char="•"/>
            </a:pPr>
            <a:r>
              <a:rPr lang="en-US" dirty="0"/>
              <a:t> </a:t>
            </a:r>
          </a:p>
        </p:txBody>
      </p:sp>
      <p:sp>
        <p:nvSpPr>
          <p:cNvPr id="7" name="TextBox 6">
            <a:extLst>
              <a:ext uri="{FF2B5EF4-FFF2-40B4-BE49-F238E27FC236}">
                <a16:creationId xmlns:a16="http://schemas.microsoft.com/office/drawing/2014/main" id="{DF1C0A3A-C99F-4DE1-B6DA-E6A41BEF6737}"/>
              </a:ext>
            </a:extLst>
          </p:cNvPr>
          <p:cNvSpPr txBox="1"/>
          <p:nvPr/>
        </p:nvSpPr>
        <p:spPr>
          <a:xfrm>
            <a:off x="441700" y="5036084"/>
            <a:ext cx="4966424" cy="369332"/>
          </a:xfrm>
          <a:prstGeom prst="rect">
            <a:avLst/>
          </a:prstGeom>
          <a:noFill/>
        </p:spPr>
        <p:txBody>
          <a:bodyPr wrap="none" rtlCol="0">
            <a:spAutoFit/>
          </a:bodyPr>
          <a:lstStyle/>
          <a:p>
            <a:pPr algn="r" rtl="1"/>
            <a:r>
              <a:rPr lang="ar-SY" dirty="0"/>
              <a:t>تساعد بيانات التقييم على تحديد التحيز في كل نموذج مناخي إقليمي</a:t>
            </a:r>
          </a:p>
        </p:txBody>
      </p:sp>
    </p:spTree>
    <p:extLst>
      <p:ext uri="{BB962C8B-B14F-4D97-AF65-F5344CB8AC3E}">
        <p14:creationId xmlns:p14="http://schemas.microsoft.com/office/powerpoint/2010/main" val="216220451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139EED0-FBAC-49F4-BAAE-D6EDB167F7FF}"/>
              </a:ext>
            </a:extLst>
          </p:cNvPr>
          <p:cNvSpPr>
            <a:spLocks noGrp="1"/>
          </p:cNvSpPr>
          <p:nvPr>
            <p:ph type="sldNum" sz="quarter" idx="4"/>
          </p:nvPr>
        </p:nvSpPr>
        <p:spPr/>
        <p:txBody>
          <a:bodyPr/>
          <a:lstStyle/>
          <a:p>
            <a:fld id="{927968B9-F71B-4241-9647-2B023690AF84}" type="slidenum">
              <a:rPr lang="en-US" smtClean="0"/>
              <a:t>24</a:t>
            </a:fld>
            <a:endParaRPr lang="en-US" dirty="0"/>
          </a:p>
        </p:txBody>
      </p:sp>
      <p:pic>
        <p:nvPicPr>
          <p:cNvPr id="4" name="Picture 3">
            <a:extLst>
              <a:ext uri="{FF2B5EF4-FFF2-40B4-BE49-F238E27FC236}">
                <a16:creationId xmlns:a16="http://schemas.microsoft.com/office/drawing/2014/main" id="{D0011AF4-49FC-4345-B609-F2E62DF5E4E1}"/>
              </a:ext>
            </a:extLst>
          </p:cNvPr>
          <p:cNvPicPr>
            <a:picLocks noChangeAspect="1"/>
          </p:cNvPicPr>
          <p:nvPr/>
        </p:nvPicPr>
        <p:blipFill rotWithShape="1">
          <a:blip r:embed="rId3"/>
          <a:srcRect l="4974" t="17048" r="88771" b="33245"/>
          <a:stretch/>
        </p:blipFill>
        <p:spPr>
          <a:xfrm>
            <a:off x="5726623" y="1148617"/>
            <a:ext cx="2185261" cy="5581064"/>
          </a:xfrm>
          <a:prstGeom prst="rect">
            <a:avLst/>
          </a:prstGeom>
        </p:spPr>
      </p:pic>
      <p:sp>
        <p:nvSpPr>
          <p:cNvPr id="5" name="Rectangle 2">
            <a:extLst>
              <a:ext uri="{FF2B5EF4-FFF2-40B4-BE49-F238E27FC236}">
                <a16:creationId xmlns:a16="http://schemas.microsoft.com/office/drawing/2014/main" id="{FBA66685-14CF-4430-9BD0-3BB08A100264}"/>
              </a:ext>
            </a:extLst>
          </p:cNvPr>
          <p:cNvSpPr txBox="1">
            <a:spLocks noChangeArrowheads="1"/>
          </p:cNvSpPr>
          <p:nvPr/>
        </p:nvSpPr>
        <p:spPr>
          <a:xfrm>
            <a:off x="1105231" y="243332"/>
            <a:ext cx="7465331"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فلاتر البحث عن البيانات: تردد الزمن</a:t>
            </a:r>
          </a:p>
          <a:p>
            <a:pPr algn="ctr" rtl="1">
              <a:defRPr/>
            </a:pPr>
            <a:endParaRPr lang="ar-SY" sz="3600" b="1" dirty="0">
              <a:solidFill>
                <a:schemeClr val="bg1"/>
              </a:solidFill>
              <a:cs typeface="Arial" pitchFamily="34" charset="0"/>
            </a:endParaRPr>
          </a:p>
        </p:txBody>
      </p:sp>
      <p:sp>
        <p:nvSpPr>
          <p:cNvPr id="6" name="TextBox 5">
            <a:extLst>
              <a:ext uri="{FF2B5EF4-FFF2-40B4-BE49-F238E27FC236}">
                <a16:creationId xmlns:a16="http://schemas.microsoft.com/office/drawing/2014/main" id="{8E7244B8-2411-4DF2-B81D-5757DFDF2EDA}"/>
              </a:ext>
            </a:extLst>
          </p:cNvPr>
          <p:cNvSpPr txBox="1"/>
          <p:nvPr/>
        </p:nvSpPr>
        <p:spPr>
          <a:xfrm>
            <a:off x="2153669" y="1538739"/>
            <a:ext cx="2021707" cy="3780522"/>
          </a:xfrm>
          <a:prstGeom prst="rect">
            <a:avLst/>
          </a:prstGeom>
          <a:noFill/>
        </p:spPr>
        <p:txBody>
          <a:bodyPr wrap="none" rtlCol="0">
            <a:spAutoFit/>
          </a:bodyPr>
          <a:lstStyle/>
          <a:p>
            <a:pPr marL="285750" indent="-285750">
              <a:lnSpc>
                <a:spcPct val="150000"/>
              </a:lnSpc>
              <a:buFont typeface="Courier New" panose="02070309020205020404" pitchFamily="49" charset="0"/>
              <a:buChar char="o"/>
            </a:pPr>
            <a:endParaRPr lang="en-US" dirty="0"/>
          </a:p>
          <a:p>
            <a:pPr marL="285750" indent="-285750">
              <a:lnSpc>
                <a:spcPct val="150000"/>
              </a:lnSpc>
              <a:buFont typeface="Courier New" panose="02070309020205020404" pitchFamily="49" charset="0"/>
              <a:buChar char="o"/>
            </a:pPr>
            <a:r>
              <a:rPr lang="en-US" dirty="0"/>
              <a:t>1 </a:t>
            </a:r>
            <a:r>
              <a:rPr lang="en-US" dirty="0" err="1"/>
              <a:t>hr</a:t>
            </a:r>
            <a:r>
              <a:rPr lang="en-US" dirty="0"/>
              <a:t>: </a:t>
            </a:r>
            <a:r>
              <a:rPr lang="ar-SY" dirty="0"/>
              <a:t>ساعة واحدة</a:t>
            </a:r>
          </a:p>
          <a:p>
            <a:pPr marL="285750" indent="-285750">
              <a:lnSpc>
                <a:spcPct val="150000"/>
              </a:lnSpc>
              <a:buFont typeface="Courier New" panose="02070309020205020404" pitchFamily="49" charset="0"/>
              <a:buChar char="o"/>
            </a:pPr>
            <a:r>
              <a:rPr lang="ar-SY" dirty="0"/>
              <a:t>3 </a:t>
            </a:r>
            <a:r>
              <a:rPr lang="en-US" dirty="0" err="1"/>
              <a:t>hr</a:t>
            </a:r>
            <a:r>
              <a:rPr lang="en-US" dirty="0"/>
              <a:t>: 3 </a:t>
            </a:r>
            <a:r>
              <a:rPr lang="ar-SY" dirty="0"/>
              <a:t>ساعات</a:t>
            </a:r>
          </a:p>
          <a:p>
            <a:pPr marL="285750" indent="-285750">
              <a:lnSpc>
                <a:spcPct val="150000"/>
              </a:lnSpc>
              <a:buFont typeface="Courier New" panose="02070309020205020404" pitchFamily="49" charset="0"/>
              <a:buChar char="o"/>
            </a:pPr>
            <a:r>
              <a:rPr lang="ar-SY" dirty="0"/>
              <a:t>6 </a:t>
            </a:r>
            <a:r>
              <a:rPr lang="en-US" dirty="0" err="1"/>
              <a:t>hr</a:t>
            </a:r>
            <a:r>
              <a:rPr lang="en-US" dirty="0"/>
              <a:t>: 6 </a:t>
            </a:r>
            <a:r>
              <a:rPr lang="ar-SY" dirty="0"/>
              <a:t>ساعات</a:t>
            </a:r>
          </a:p>
          <a:p>
            <a:pPr marL="285750" indent="-285750">
              <a:lnSpc>
                <a:spcPct val="150000"/>
              </a:lnSpc>
              <a:buFont typeface="Courier New" panose="02070309020205020404" pitchFamily="49" charset="0"/>
              <a:buChar char="o"/>
            </a:pPr>
            <a:r>
              <a:rPr lang="en-US" dirty="0"/>
              <a:t>day: </a:t>
            </a:r>
            <a:r>
              <a:rPr lang="ar-SY" dirty="0"/>
              <a:t>يوميا</a:t>
            </a:r>
          </a:p>
          <a:p>
            <a:pPr marL="285750" indent="-285750">
              <a:lnSpc>
                <a:spcPct val="150000"/>
              </a:lnSpc>
              <a:buFont typeface="Courier New" panose="02070309020205020404" pitchFamily="49" charset="0"/>
              <a:buChar char="o"/>
            </a:pPr>
            <a:r>
              <a:rPr lang="en-US" dirty="0" err="1"/>
              <a:t>fx</a:t>
            </a:r>
            <a:r>
              <a:rPr lang="en-US" dirty="0"/>
              <a:t>: </a:t>
            </a:r>
            <a:r>
              <a:rPr lang="ar-SY" dirty="0"/>
              <a:t>مستقل عن الزمن</a:t>
            </a:r>
          </a:p>
          <a:p>
            <a:pPr marL="285750" indent="-285750">
              <a:lnSpc>
                <a:spcPct val="150000"/>
              </a:lnSpc>
              <a:buFont typeface="Courier New" panose="02070309020205020404" pitchFamily="49" charset="0"/>
              <a:buChar char="o"/>
            </a:pPr>
            <a:r>
              <a:rPr lang="en-US" dirty="0"/>
              <a:t>mon: </a:t>
            </a:r>
            <a:r>
              <a:rPr lang="ar-SY" dirty="0"/>
              <a:t>شهريًا</a:t>
            </a:r>
          </a:p>
          <a:p>
            <a:pPr marL="285750" indent="-285750">
              <a:lnSpc>
                <a:spcPct val="150000"/>
              </a:lnSpc>
              <a:buFont typeface="Courier New" panose="02070309020205020404" pitchFamily="49" charset="0"/>
              <a:buChar char="o"/>
            </a:pPr>
            <a:r>
              <a:rPr lang="en-US" dirty="0" err="1"/>
              <a:t>sem</a:t>
            </a:r>
            <a:r>
              <a:rPr lang="en-US" dirty="0"/>
              <a:t>: </a:t>
            </a:r>
            <a:r>
              <a:rPr lang="ar-SY" dirty="0"/>
              <a:t>موسميا</a:t>
            </a:r>
          </a:p>
          <a:p>
            <a:pPr marL="285750" indent="-285750">
              <a:lnSpc>
                <a:spcPct val="150000"/>
              </a:lnSpc>
              <a:buFont typeface="Courier New" panose="02070309020205020404" pitchFamily="49" charset="0"/>
              <a:buChar char="o"/>
            </a:pPr>
            <a:endParaRPr lang="en-US" dirty="0"/>
          </a:p>
        </p:txBody>
      </p:sp>
    </p:spTree>
    <p:extLst>
      <p:ext uri="{BB962C8B-B14F-4D97-AF65-F5344CB8AC3E}">
        <p14:creationId xmlns:p14="http://schemas.microsoft.com/office/powerpoint/2010/main" val="151689067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A01B0-DE6C-4E43-89FC-1189B741BBAF}"/>
              </a:ext>
            </a:extLst>
          </p:cNvPr>
          <p:cNvSpPr>
            <a:spLocks noGrp="1"/>
          </p:cNvSpPr>
          <p:nvPr>
            <p:ph type="sldNum" sz="quarter" idx="4"/>
          </p:nvPr>
        </p:nvSpPr>
        <p:spPr/>
        <p:txBody>
          <a:bodyPr/>
          <a:lstStyle/>
          <a:p>
            <a:fld id="{927968B9-F71B-4241-9647-2B023690AF84}" type="slidenum">
              <a:rPr lang="en-US" smtClean="0"/>
              <a:t>25</a:t>
            </a:fld>
            <a:endParaRPr lang="en-US" dirty="0"/>
          </a:p>
        </p:txBody>
      </p:sp>
      <p:sp>
        <p:nvSpPr>
          <p:cNvPr id="5" name="Rectangle 4">
            <a:extLst>
              <a:ext uri="{FF2B5EF4-FFF2-40B4-BE49-F238E27FC236}">
                <a16:creationId xmlns:a16="http://schemas.microsoft.com/office/drawing/2014/main" id="{4B64E44B-C829-4965-BD43-265ECF171AC7}"/>
              </a:ext>
            </a:extLst>
          </p:cNvPr>
          <p:cNvSpPr/>
          <p:nvPr/>
        </p:nvSpPr>
        <p:spPr>
          <a:xfrm>
            <a:off x="0" y="0"/>
            <a:ext cx="9144000" cy="127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E11A193-1295-48CB-9BC2-27EA837ED45E}"/>
              </a:ext>
            </a:extLst>
          </p:cNvPr>
          <p:cNvPicPr>
            <a:picLocks noChangeAspect="1"/>
          </p:cNvPicPr>
          <p:nvPr/>
        </p:nvPicPr>
        <p:blipFill rotWithShape="1">
          <a:blip r:embed="rId3"/>
          <a:srcRect l="55087" t="8212" r="12268" b="10120"/>
          <a:stretch/>
        </p:blipFill>
        <p:spPr>
          <a:xfrm>
            <a:off x="307794" y="0"/>
            <a:ext cx="8528411" cy="6858000"/>
          </a:xfrm>
          <a:prstGeom prst="rect">
            <a:avLst/>
          </a:prstGeom>
        </p:spPr>
      </p:pic>
    </p:spTree>
    <p:extLst>
      <p:ext uri="{BB962C8B-B14F-4D97-AF65-F5344CB8AC3E}">
        <p14:creationId xmlns:p14="http://schemas.microsoft.com/office/powerpoint/2010/main" val="14895609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DA01B0-DE6C-4E43-89FC-1189B741BBAF}"/>
              </a:ext>
            </a:extLst>
          </p:cNvPr>
          <p:cNvSpPr>
            <a:spLocks noGrp="1"/>
          </p:cNvSpPr>
          <p:nvPr>
            <p:ph type="sldNum" sz="quarter" idx="4"/>
          </p:nvPr>
        </p:nvSpPr>
        <p:spPr/>
        <p:txBody>
          <a:bodyPr/>
          <a:lstStyle/>
          <a:p>
            <a:fld id="{927968B9-F71B-4241-9647-2B023690AF84}" type="slidenum">
              <a:rPr lang="en-US" smtClean="0"/>
              <a:t>26</a:t>
            </a:fld>
            <a:endParaRPr lang="en-US" dirty="0"/>
          </a:p>
        </p:txBody>
      </p:sp>
      <p:sp>
        <p:nvSpPr>
          <p:cNvPr id="5" name="Rectangle 4">
            <a:extLst>
              <a:ext uri="{FF2B5EF4-FFF2-40B4-BE49-F238E27FC236}">
                <a16:creationId xmlns:a16="http://schemas.microsoft.com/office/drawing/2014/main" id="{4B64E44B-C829-4965-BD43-265ECF171AC7}"/>
              </a:ext>
            </a:extLst>
          </p:cNvPr>
          <p:cNvSpPr/>
          <p:nvPr/>
        </p:nvSpPr>
        <p:spPr>
          <a:xfrm>
            <a:off x="0" y="0"/>
            <a:ext cx="9144000" cy="127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B2BBE32-1E31-4782-A0DB-4E6087FEDCC8}"/>
              </a:ext>
            </a:extLst>
          </p:cNvPr>
          <p:cNvPicPr>
            <a:picLocks noChangeAspect="1"/>
          </p:cNvPicPr>
          <p:nvPr/>
        </p:nvPicPr>
        <p:blipFill rotWithShape="1">
          <a:blip r:embed="rId3"/>
          <a:srcRect l="54661" t="8475" r="12458" b="4257"/>
          <a:stretch/>
        </p:blipFill>
        <p:spPr>
          <a:xfrm>
            <a:off x="464950" y="0"/>
            <a:ext cx="8010666" cy="6833838"/>
          </a:xfrm>
          <a:prstGeom prst="rect">
            <a:avLst/>
          </a:prstGeom>
        </p:spPr>
      </p:pic>
    </p:spTree>
    <p:extLst>
      <p:ext uri="{BB962C8B-B14F-4D97-AF65-F5344CB8AC3E}">
        <p14:creationId xmlns:p14="http://schemas.microsoft.com/office/powerpoint/2010/main" val="210722779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00F8FA8-5E3B-48CB-A883-6D38FE92764B}"/>
              </a:ext>
            </a:extLst>
          </p:cNvPr>
          <p:cNvSpPr>
            <a:spLocks noGrp="1"/>
          </p:cNvSpPr>
          <p:nvPr>
            <p:ph idx="1"/>
          </p:nvPr>
        </p:nvSpPr>
        <p:spPr/>
        <p:txBody>
          <a:bodyPr/>
          <a:lstStyle/>
          <a:p>
            <a:pPr algn="r" rtl="1"/>
            <a:r>
              <a:rPr lang="ar-SY" dirty="0"/>
              <a:t>يمكن لأي شخص البحث عن البيانات عبر الإنترنت</a:t>
            </a:r>
          </a:p>
          <a:p>
            <a:pPr algn="r" rtl="1"/>
            <a:r>
              <a:rPr lang="ar-SY" dirty="0"/>
              <a:t>يتطلب تنزيل البيانات تسجيل عبر الموقع</a:t>
            </a:r>
          </a:p>
        </p:txBody>
      </p:sp>
      <p:sp>
        <p:nvSpPr>
          <p:cNvPr id="3" name="Slide Number Placeholder 2">
            <a:extLst>
              <a:ext uri="{FF2B5EF4-FFF2-40B4-BE49-F238E27FC236}">
                <a16:creationId xmlns:a16="http://schemas.microsoft.com/office/drawing/2014/main" id="{F9756031-5051-4AF6-861D-A322FF4750C3}"/>
              </a:ext>
            </a:extLst>
          </p:cNvPr>
          <p:cNvSpPr>
            <a:spLocks noGrp="1"/>
          </p:cNvSpPr>
          <p:nvPr>
            <p:ph type="sldNum" sz="quarter" idx="4"/>
          </p:nvPr>
        </p:nvSpPr>
        <p:spPr/>
        <p:txBody>
          <a:bodyPr/>
          <a:lstStyle/>
          <a:p>
            <a:fld id="{927968B9-F71B-4241-9647-2B023690AF84}" type="slidenum">
              <a:rPr lang="en-US" smtClean="0"/>
              <a:t>27</a:t>
            </a:fld>
            <a:endParaRPr lang="en-US" dirty="0"/>
          </a:p>
        </p:txBody>
      </p:sp>
      <p:sp>
        <p:nvSpPr>
          <p:cNvPr id="4" name="Rectangle 2">
            <a:extLst>
              <a:ext uri="{FF2B5EF4-FFF2-40B4-BE49-F238E27FC236}">
                <a16:creationId xmlns:a16="http://schemas.microsoft.com/office/drawing/2014/main" id="{50CEEFD4-F93F-43D3-8185-9495C20A01FE}"/>
              </a:ext>
            </a:extLst>
          </p:cNvPr>
          <p:cNvSpPr txBox="1">
            <a:spLocks noChangeArrowheads="1"/>
          </p:cNvSpPr>
          <p:nvPr/>
        </p:nvSpPr>
        <p:spPr>
          <a:xfrm>
            <a:off x="1105231" y="243332"/>
            <a:ext cx="7465331"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تنزيل البيانات</a:t>
            </a:r>
          </a:p>
        </p:txBody>
      </p:sp>
      <p:pic>
        <p:nvPicPr>
          <p:cNvPr id="5" name="Picture 4">
            <a:extLst>
              <a:ext uri="{FF2B5EF4-FFF2-40B4-BE49-F238E27FC236}">
                <a16:creationId xmlns:a16="http://schemas.microsoft.com/office/drawing/2014/main" id="{EA7D4432-5D36-46A4-B771-F725AB7E6220}"/>
              </a:ext>
            </a:extLst>
          </p:cNvPr>
          <p:cNvPicPr>
            <a:picLocks noChangeAspect="1"/>
          </p:cNvPicPr>
          <p:nvPr/>
        </p:nvPicPr>
        <p:blipFill rotWithShape="1">
          <a:blip r:embed="rId3"/>
          <a:srcRect l="77203" t="8019" r="7966" b="82826"/>
          <a:stretch/>
        </p:blipFill>
        <p:spPr>
          <a:xfrm>
            <a:off x="685271" y="3742841"/>
            <a:ext cx="7967089" cy="1580826"/>
          </a:xfrm>
          <a:prstGeom prst="rect">
            <a:avLst/>
          </a:prstGeom>
        </p:spPr>
      </p:pic>
      <p:sp>
        <p:nvSpPr>
          <p:cNvPr id="6" name="Oval 5">
            <a:extLst>
              <a:ext uri="{FF2B5EF4-FFF2-40B4-BE49-F238E27FC236}">
                <a16:creationId xmlns:a16="http://schemas.microsoft.com/office/drawing/2014/main" id="{C2EB2637-4725-4D2F-B110-3595FFBAB65E}"/>
              </a:ext>
            </a:extLst>
          </p:cNvPr>
          <p:cNvSpPr/>
          <p:nvPr/>
        </p:nvSpPr>
        <p:spPr>
          <a:xfrm>
            <a:off x="4622321" y="4502260"/>
            <a:ext cx="1511085" cy="565688"/>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739647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EDAE46-34D3-45B6-87E7-62C79EE8B663}"/>
              </a:ext>
            </a:extLst>
          </p:cNvPr>
          <p:cNvSpPr>
            <a:spLocks noGrp="1"/>
          </p:cNvSpPr>
          <p:nvPr>
            <p:ph type="sldNum" sz="quarter" idx="4"/>
          </p:nvPr>
        </p:nvSpPr>
        <p:spPr/>
        <p:txBody>
          <a:bodyPr/>
          <a:lstStyle/>
          <a:p>
            <a:fld id="{927968B9-F71B-4241-9647-2B023690AF84}" type="slidenum">
              <a:rPr lang="en-US" smtClean="0"/>
              <a:t>28</a:t>
            </a:fld>
            <a:endParaRPr lang="en-US" dirty="0"/>
          </a:p>
        </p:txBody>
      </p:sp>
      <p:sp>
        <p:nvSpPr>
          <p:cNvPr id="5" name="Rectangle 4">
            <a:extLst>
              <a:ext uri="{FF2B5EF4-FFF2-40B4-BE49-F238E27FC236}">
                <a16:creationId xmlns:a16="http://schemas.microsoft.com/office/drawing/2014/main" id="{EC209B5D-84FE-4836-9B7E-68C2AE3B6EF9}"/>
              </a:ext>
            </a:extLst>
          </p:cNvPr>
          <p:cNvSpPr/>
          <p:nvPr/>
        </p:nvSpPr>
        <p:spPr>
          <a:xfrm>
            <a:off x="0" y="0"/>
            <a:ext cx="9144000" cy="1278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F034046-B201-4701-AF40-8D51E24DEA9E}"/>
              </a:ext>
            </a:extLst>
          </p:cNvPr>
          <p:cNvPicPr>
            <a:picLocks noChangeAspect="1"/>
          </p:cNvPicPr>
          <p:nvPr/>
        </p:nvPicPr>
        <p:blipFill rotWithShape="1">
          <a:blip r:embed="rId3"/>
          <a:srcRect l="54238" t="8475" r="11525" b="5545"/>
          <a:stretch/>
        </p:blipFill>
        <p:spPr>
          <a:xfrm>
            <a:off x="241649" y="0"/>
            <a:ext cx="8495952" cy="6858000"/>
          </a:xfrm>
          <a:prstGeom prst="rect">
            <a:avLst/>
          </a:prstGeom>
        </p:spPr>
      </p:pic>
      <p:sp>
        <p:nvSpPr>
          <p:cNvPr id="6" name="Rectangle 5">
            <a:extLst>
              <a:ext uri="{FF2B5EF4-FFF2-40B4-BE49-F238E27FC236}">
                <a16:creationId xmlns:a16="http://schemas.microsoft.com/office/drawing/2014/main" id="{845979F6-26F6-48BB-A607-6FC6BB8738EB}"/>
              </a:ext>
            </a:extLst>
          </p:cNvPr>
          <p:cNvSpPr/>
          <p:nvPr/>
        </p:nvSpPr>
        <p:spPr>
          <a:xfrm>
            <a:off x="1464590" y="2495227"/>
            <a:ext cx="5997844" cy="36421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73AAB92-AC98-4B71-A6E5-B7C819442950}"/>
              </a:ext>
            </a:extLst>
          </p:cNvPr>
          <p:cNvSpPr txBox="1"/>
          <p:nvPr/>
        </p:nvSpPr>
        <p:spPr>
          <a:xfrm>
            <a:off x="2461847" y="3562577"/>
            <a:ext cx="6517404" cy="1077218"/>
          </a:xfrm>
          <a:prstGeom prst="rect">
            <a:avLst/>
          </a:prstGeom>
          <a:solidFill>
            <a:schemeClr val="bg1"/>
          </a:solidFill>
          <a:ln>
            <a:solidFill>
              <a:srgbClr val="C00000"/>
            </a:solidFill>
          </a:ln>
        </p:spPr>
        <p:txBody>
          <a:bodyPr wrap="square" rtlCol="0">
            <a:spAutoFit/>
          </a:bodyPr>
          <a:lstStyle/>
          <a:p>
            <a:pPr algn="r" rtl="1"/>
            <a:r>
              <a:rPr lang="ar-SY" dirty="0"/>
              <a:t>سيتم استخدام اسم المستخدم لإنشاء تسجيل دخول </a:t>
            </a:r>
            <a:r>
              <a:rPr lang="en-US" dirty="0"/>
              <a:t>OpenID </a:t>
            </a:r>
            <a:r>
              <a:rPr lang="ar-SY" dirty="0"/>
              <a:t>الخاص بك ، أي:</a:t>
            </a:r>
          </a:p>
          <a:p>
            <a:r>
              <a:rPr lang="en-US" dirty="0"/>
              <a:t>(i.e. </a:t>
            </a:r>
            <a:r>
              <a:rPr lang="en-US" dirty="0">
                <a:hlinkClick r:id="rId4"/>
              </a:rPr>
              <a:t>https://esg-dn1.nsc.liu.se/esgf-idp/openid/your_name</a:t>
            </a:r>
            <a:r>
              <a:rPr lang="en-US" dirty="0"/>
              <a:t>)</a:t>
            </a:r>
          </a:p>
          <a:p>
            <a:pPr>
              <a:spcBef>
                <a:spcPts val="1200"/>
              </a:spcBef>
            </a:pPr>
            <a:r>
              <a:rPr lang="en-US" dirty="0"/>
              <a:t>Will be sent via email upon registration completion</a:t>
            </a:r>
          </a:p>
        </p:txBody>
      </p:sp>
      <p:cxnSp>
        <p:nvCxnSpPr>
          <p:cNvPr id="9" name="Straight Arrow Connector 8">
            <a:extLst>
              <a:ext uri="{FF2B5EF4-FFF2-40B4-BE49-F238E27FC236}">
                <a16:creationId xmlns:a16="http://schemas.microsoft.com/office/drawing/2014/main" id="{7C761205-3C5F-483B-BC31-D32830529A7E}"/>
              </a:ext>
            </a:extLst>
          </p:cNvPr>
          <p:cNvCxnSpPr/>
          <p:nvPr/>
        </p:nvCxnSpPr>
        <p:spPr>
          <a:xfrm flipH="1" flipV="1">
            <a:off x="5842861" y="2859437"/>
            <a:ext cx="1015139" cy="703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14478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C90184D-7375-4CEB-9F0A-AA848F4757BD}"/>
              </a:ext>
            </a:extLst>
          </p:cNvPr>
          <p:cNvSpPr>
            <a:spLocks noGrp="1"/>
          </p:cNvSpPr>
          <p:nvPr>
            <p:ph type="sldNum" sz="quarter" idx="4"/>
          </p:nvPr>
        </p:nvSpPr>
        <p:spPr/>
        <p:txBody>
          <a:bodyPr/>
          <a:lstStyle/>
          <a:p>
            <a:fld id="{927968B9-F71B-4241-9647-2B023690AF84}" type="slidenum">
              <a:rPr lang="en-US" smtClean="0"/>
              <a:t>29</a:t>
            </a:fld>
            <a:endParaRPr lang="en-US" dirty="0"/>
          </a:p>
        </p:txBody>
      </p:sp>
      <p:sp>
        <p:nvSpPr>
          <p:cNvPr id="4" name="Rectangle 2">
            <a:extLst>
              <a:ext uri="{FF2B5EF4-FFF2-40B4-BE49-F238E27FC236}">
                <a16:creationId xmlns:a16="http://schemas.microsoft.com/office/drawing/2014/main" id="{49A3CE57-BE0B-4024-8AD2-E3C5C0354218}"/>
              </a:ext>
            </a:extLst>
          </p:cNvPr>
          <p:cNvSpPr txBox="1">
            <a:spLocks noChangeArrowheads="1"/>
          </p:cNvSpPr>
          <p:nvPr/>
        </p:nvSpPr>
        <p:spPr>
          <a:xfrm>
            <a:off x="1105231" y="243332"/>
            <a:ext cx="7465331"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بيانات  </a:t>
            </a:r>
            <a:r>
              <a:rPr lang="en-US" sz="3600" b="1" dirty="0">
                <a:solidFill>
                  <a:schemeClr val="bg1"/>
                </a:solidFill>
                <a:cs typeface="Arial" pitchFamily="34" charset="0"/>
              </a:rPr>
              <a:t>CORDEX </a:t>
            </a:r>
            <a:r>
              <a:rPr lang="ar-SY" sz="3600" b="1" dirty="0">
                <a:solidFill>
                  <a:schemeClr val="bg1"/>
                </a:solidFill>
                <a:cs typeface="Arial" pitchFamily="34" charset="0"/>
              </a:rPr>
              <a:t>المصححة الانحياز</a:t>
            </a:r>
          </a:p>
          <a:p>
            <a:pPr algn="ctr" rtl="1">
              <a:defRPr/>
            </a:pPr>
            <a:endParaRPr lang="ar-SY" sz="3600" b="1" dirty="0">
              <a:solidFill>
                <a:schemeClr val="bg1"/>
              </a:solidFill>
              <a:cs typeface="Arial" pitchFamily="34" charset="0"/>
            </a:endParaRPr>
          </a:p>
        </p:txBody>
      </p:sp>
      <p:sp>
        <p:nvSpPr>
          <p:cNvPr id="5" name="TextBox 4">
            <a:extLst>
              <a:ext uri="{FF2B5EF4-FFF2-40B4-BE49-F238E27FC236}">
                <a16:creationId xmlns:a16="http://schemas.microsoft.com/office/drawing/2014/main" id="{5B254F14-AE8E-4EB7-9030-4CFC8FC0BD8A}"/>
              </a:ext>
            </a:extLst>
          </p:cNvPr>
          <p:cNvSpPr txBox="1"/>
          <p:nvPr/>
        </p:nvSpPr>
        <p:spPr>
          <a:xfrm>
            <a:off x="5733450" y="1283525"/>
            <a:ext cx="2412840" cy="369332"/>
          </a:xfrm>
          <a:prstGeom prst="rect">
            <a:avLst/>
          </a:prstGeom>
          <a:noFill/>
        </p:spPr>
        <p:txBody>
          <a:bodyPr wrap="none" rtlCol="0">
            <a:spAutoFit/>
          </a:bodyPr>
          <a:lstStyle/>
          <a:p>
            <a:pPr algn="r" rtl="1"/>
            <a:r>
              <a:rPr lang="ar-SY" dirty="0"/>
              <a:t>متوفرة حالياً لنطاق اوروبا فقط</a:t>
            </a:r>
          </a:p>
        </p:txBody>
      </p:sp>
      <p:pic>
        <p:nvPicPr>
          <p:cNvPr id="6" name="Picture 5">
            <a:extLst>
              <a:ext uri="{FF2B5EF4-FFF2-40B4-BE49-F238E27FC236}">
                <a16:creationId xmlns:a16="http://schemas.microsoft.com/office/drawing/2014/main" id="{61CEB093-21A2-404D-A20E-C3D6B098BED0}"/>
              </a:ext>
            </a:extLst>
          </p:cNvPr>
          <p:cNvPicPr>
            <a:picLocks noChangeAspect="1"/>
          </p:cNvPicPr>
          <p:nvPr/>
        </p:nvPicPr>
        <p:blipFill rotWithShape="1">
          <a:blip r:embed="rId3"/>
          <a:srcRect l="4499" t="32745" r="77276" b="31793"/>
          <a:stretch/>
        </p:blipFill>
        <p:spPr>
          <a:xfrm>
            <a:off x="1363980" y="2098610"/>
            <a:ext cx="6416040" cy="4394265"/>
          </a:xfrm>
          <a:prstGeom prst="rect">
            <a:avLst/>
          </a:prstGeom>
        </p:spPr>
      </p:pic>
      <p:sp>
        <p:nvSpPr>
          <p:cNvPr id="7" name="Arrow: Right 6">
            <a:extLst>
              <a:ext uri="{FF2B5EF4-FFF2-40B4-BE49-F238E27FC236}">
                <a16:creationId xmlns:a16="http://schemas.microsoft.com/office/drawing/2014/main" id="{49CC7317-A45C-4C57-A252-903748B86321}"/>
              </a:ext>
            </a:extLst>
          </p:cNvPr>
          <p:cNvSpPr/>
          <p:nvPr/>
        </p:nvSpPr>
        <p:spPr>
          <a:xfrm>
            <a:off x="1363980" y="2396877"/>
            <a:ext cx="658430" cy="365364"/>
          </a:xfrm>
          <a:prstGeom prst="rightArrow">
            <a:avLst/>
          </a:prstGeom>
          <a:solidFill>
            <a:srgbClr val="FFCCCC"/>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283981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A64888-A63B-4128-8D05-AE2C82150AF9}"/>
              </a:ext>
            </a:extLst>
          </p:cNvPr>
          <p:cNvSpPr>
            <a:spLocks noGrp="1"/>
          </p:cNvSpPr>
          <p:nvPr>
            <p:ph idx="1"/>
          </p:nvPr>
        </p:nvSpPr>
        <p:spPr>
          <a:xfrm>
            <a:off x="596467" y="1951192"/>
            <a:ext cx="8275320" cy="3366596"/>
          </a:xfrm>
        </p:spPr>
        <p:txBody>
          <a:bodyPr>
            <a:normAutofit/>
          </a:bodyPr>
          <a:lstStyle/>
          <a:p>
            <a:pPr marL="342900" indent="-342900" algn="r" defTabSz="1028700" rtl="1">
              <a:lnSpc>
                <a:spcPct val="100000"/>
              </a:lnSpc>
              <a:spcBef>
                <a:spcPts val="0"/>
              </a:spcBef>
              <a:spcAft>
                <a:spcPts val="1800"/>
              </a:spcAft>
              <a:buFont typeface="Wingdings" panose="05000000000000000000" pitchFamily="2" charset="2"/>
              <a:buChar char="§"/>
            </a:pPr>
            <a:r>
              <a:rPr lang="ar-SY" sz="2300" dirty="0">
                <a:solidFill>
                  <a:schemeClr val="accent5">
                    <a:lumMod val="75000"/>
                  </a:schemeClr>
                </a:solidFill>
              </a:rPr>
              <a:t>ما هو </a:t>
            </a:r>
            <a:r>
              <a:rPr lang="en-US" sz="2300" dirty="0">
                <a:solidFill>
                  <a:schemeClr val="accent5">
                    <a:lumMod val="75000"/>
                  </a:schemeClr>
                </a:solidFill>
              </a:rPr>
              <a:t>CORDEX؟</a:t>
            </a:r>
          </a:p>
          <a:p>
            <a:pPr marL="342900" indent="-342900" algn="r" defTabSz="1028700" rtl="1">
              <a:lnSpc>
                <a:spcPct val="100000"/>
              </a:lnSpc>
              <a:spcBef>
                <a:spcPts val="0"/>
              </a:spcBef>
              <a:spcAft>
                <a:spcPts val="1800"/>
              </a:spcAft>
              <a:buFont typeface="Wingdings" panose="05000000000000000000" pitchFamily="2" charset="2"/>
              <a:buChar char="§"/>
            </a:pPr>
            <a:endParaRPr lang="en-US" sz="2300" dirty="0">
              <a:solidFill>
                <a:schemeClr val="accent5">
                  <a:lumMod val="75000"/>
                </a:schemeClr>
              </a:solidFill>
            </a:endParaRPr>
          </a:p>
          <a:p>
            <a:pPr marL="342900" indent="-342900" algn="r" defTabSz="1028700" rtl="1">
              <a:lnSpc>
                <a:spcPct val="100000"/>
              </a:lnSpc>
              <a:spcBef>
                <a:spcPts val="0"/>
              </a:spcBef>
              <a:spcAft>
                <a:spcPts val="1800"/>
              </a:spcAft>
              <a:buFont typeface="Wingdings" panose="05000000000000000000" pitchFamily="2" charset="2"/>
              <a:buChar char="§"/>
            </a:pPr>
            <a:r>
              <a:rPr lang="ar-SY" sz="2300" dirty="0">
                <a:solidFill>
                  <a:schemeClr val="accent5">
                    <a:lumMod val="75000"/>
                  </a:schemeClr>
                </a:solidFill>
              </a:rPr>
              <a:t>الوصول والتنقل عبر منصة </a:t>
            </a:r>
            <a:r>
              <a:rPr lang="en-US" sz="2300" dirty="0">
                <a:solidFill>
                  <a:schemeClr val="accent5">
                    <a:lumMod val="75000"/>
                  </a:schemeClr>
                </a:solidFill>
              </a:rPr>
              <a:t>ESGF </a:t>
            </a:r>
            <a:r>
              <a:rPr lang="ar-SY" sz="2300" dirty="0">
                <a:solidFill>
                  <a:schemeClr val="accent5">
                    <a:lumMod val="75000"/>
                  </a:schemeClr>
                </a:solidFill>
              </a:rPr>
              <a:t>المفتوحة المصدر</a:t>
            </a:r>
          </a:p>
          <a:p>
            <a:pPr marL="342900" indent="-342900" algn="r" defTabSz="1028700" rtl="1">
              <a:lnSpc>
                <a:spcPct val="100000"/>
              </a:lnSpc>
              <a:spcBef>
                <a:spcPts val="0"/>
              </a:spcBef>
              <a:spcAft>
                <a:spcPts val="1800"/>
              </a:spcAft>
              <a:buFont typeface="Wingdings" panose="05000000000000000000" pitchFamily="2" charset="2"/>
              <a:buChar char="§"/>
            </a:pPr>
            <a:endParaRPr lang="ar-SY" sz="2300" dirty="0">
              <a:solidFill>
                <a:schemeClr val="accent5">
                  <a:lumMod val="75000"/>
                </a:schemeClr>
              </a:solidFill>
            </a:endParaRPr>
          </a:p>
          <a:p>
            <a:pPr marL="342900" indent="-342900" algn="r" defTabSz="1028700" rtl="1">
              <a:lnSpc>
                <a:spcPct val="100000"/>
              </a:lnSpc>
              <a:spcBef>
                <a:spcPts val="0"/>
              </a:spcBef>
              <a:spcAft>
                <a:spcPts val="1800"/>
              </a:spcAft>
              <a:buFont typeface="Wingdings" panose="05000000000000000000" pitchFamily="2" charset="2"/>
              <a:buChar char="§"/>
            </a:pPr>
            <a:r>
              <a:rPr lang="ar-SY" sz="2300" dirty="0">
                <a:solidFill>
                  <a:schemeClr val="accent5">
                    <a:lumMod val="75000"/>
                  </a:schemeClr>
                </a:solidFill>
              </a:rPr>
              <a:t>الوصول إلى الخرائط ومجموعة البيانات من بوابة بيانات </a:t>
            </a:r>
            <a:r>
              <a:rPr lang="ar-SY" sz="2300" dirty="0" err="1">
                <a:solidFill>
                  <a:schemeClr val="accent5">
                    <a:lumMod val="75000"/>
                  </a:schemeClr>
                </a:solidFill>
              </a:rPr>
              <a:t>ريكار</a:t>
            </a:r>
            <a:endParaRPr lang="ar-SY" sz="2300" dirty="0">
              <a:solidFill>
                <a:schemeClr val="accent5">
                  <a:lumMod val="75000"/>
                </a:schemeClr>
              </a:solidFill>
            </a:endParaRPr>
          </a:p>
        </p:txBody>
      </p:sp>
      <p:sp>
        <p:nvSpPr>
          <p:cNvPr id="3" name="Slide Number Placeholder 2">
            <a:extLst>
              <a:ext uri="{FF2B5EF4-FFF2-40B4-BE49-F238E27FC236}">
                <a16:creationId xmlns:a16="http://schemas.microsoft.com/office/drawing/2014/main" id="{2DC7BF12-C0EC-4C85-84CC-78BE59DBD811}"/>
              </a:ext>
            </a:extLst>
          </p:cNvPr>
          <p:cNvSpPr>
            <a:spLocks noGrp="1"/>
          </p:cNvSpPr>
          <p:nvPr>
            <p:ph type="sldNum" sz="quarter" idx="4"/>
          </p:nvPr>
        </p:nvSpPr>
        <p:spPr/>
        <p:txBody>
          <a:bodyPr/>
          <a:lstStyle/>
          <a:p>
            <a:fld id="{927968B9-F71B-4241-9647-2B023690AF84}" type="slidenum">
              <a:rPr lang="en-US" smtClean="0"/>
              <a:t>3</a:t>
            </a:fld>
            <a:endParaRPr lang="en-US" dirty="0"/>
          </a:p>
        </p:txBody>
      </p:sp>
      <p:sp>
        <p:nvSpPr>
          <p:cNvPr id="4" name="Rectangle 2">
            <a:extLst>
              <a:ext uri="{FF2B5EF4-FFF2-40B4-BE49-F238E27FC236}">
                <a16:creationId xmlns:a16="http://schemas.microsoft.com/office/drawing/2014/main" id="{F99BEC15-F45A-4A11-ADFE-7CE6C14CADCF}"/>
              </a:ext>
            </a:extLst>
          </p:cNvPr>
          <p:cNvSpPr txBox="1">
            <a:spLocks noChangeArrowheads="1"/>
          </p:cNvSpPr>
          <p:nvPr/>
        </p:nvSpPr>
        <p:spPr>
          <a:xfrm>
            <a:off x="0" y="235380"/>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الوحدة 5: المحتويات </a:t>
            </a:r>
          </a:p>
        </p:txBody>
      </p:sp>
    </p:spTree>
    <p:extLst>
      <p:ext uri="{BB962C8B-B14F-4D97-AF65-F5344CB8AC3E}">
        <p14:creationId xmlns:p14="http://schemas.microsoft.com/office/powerpoint/2010/main" val="27732762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620076-F33A-4B03-8DCD-C3C9CD23E06A}"/>
              </a:ext>
            </a:extLst>
          </p:cNvPr>
          <p:cNvSpPr>
            <a:spLocks noGrp="1"/>
          </p:cNvSpPr>
          <p:nvPr>
            <p:ph type="sldNum" sz="quarter" idx="4"/>
          </p:nvPr>
        </p:nvSpPr>
        <p:spPr/>
        <p:txBody>
          <a:bodyPr/>
          <a:lstStyle/>
          <a:p>
            <a:fld id="{927968B9-F71B-4241-9647-2B023690AF84}" type="slidenum">
              <a:rPr lang="en-US" smtClean="0"/>
              <a:t>30</a:t>
            </a:fld>
            <a:endParaRPr lang="en-US" dirty="0"/>
          </a:p>
        </p:txBody>
      </p:sp>
      <p:pic>
        <p:nvPicPr>
          <p:cNvPr id="4" name="Picture 3">
            <a:extLst>
              <a:ext uri="{FF2B5EF4-FFF2-40B4-BE49-F238E27FC236}">
                <a16:creationId xmlns:a16="http://schemas.microsoft.com/office/drawing/2014/main" id="{A855E78E-7D03-44A7-8250-9FE78DB63E6D}"/>
              </a:ext>
            </a:extLst>
          </p:cNvPr>
          <p:cNvPicPr>
            <a:picLocks noChangeAspect="1"/>
          </p:cNvPicPr>
          <p:nvPr/>
        </p:nvPicPr>
        <p:blipFill rotWithShape="1">
          <a:blip r:embed="rId3"/>
          <a:srcRect l="5977" t="29468" r="85665" b="24557"/>
          <a:stretch/>
        </p:blipFill>
        <p:spPr>
          <a:xfrm>
            <a:off x="5396346" y="159326"/>
            <a:ext cx="3179617" cy="6155409"/>
          </a:xfrm>
          <a:prstGeom prst="rect">
            <a:avLst/>
          </a:prstGeom>
        </p:spPr>
      </p:pic>
      <p:sp>
        <p:nvSpPr>
          <p:cNvPr id="6" name="TextBox 5">
            <a:extLst>
              <a:ext uri="{FF2B5EF4-FFF2-40B4-BE49-F238E27FC236}">
                <a16:creationId xmlns:a16="http://schemas.microsoft.com/office/drawing/2014/main" id="{7D9350F8-C3F3-40F1-8241-BACAAF985A5A}"/>
              </a:ext>
            </a:extLst>
          </p:cNvPr>
          <p:cNvSpPr txBox="1"/>
          <p:nvPr/>
        </p:nvSpPr>
        <p:spPr>
          <a:xfrm>
            <a:off x="365760" y="1852655"/>
            <a:ext cx="4127611" cy="646331"/>
          </a:xfrm>
          <a:prstGeom prst="rect">
            <a:avLst/>
          </a:prstGeom>
          <a:noFill/>
          <a:ln w="19050">
            <a:solidFill>
              <a:srgbClr val="C00000"/>
            </a:solidFill>
          </a:ln>
        </p:spPr>
        <p:txBody>
          <a:bodyPr wrap="square" rtlCol="0">
            <a:spAutoFit/>
          </a:bodyPr>
          <a:lstStyle/>
          <a:p>
            <a:pPr algn="r" rtl="1"/>
            <a:r>
              <a:rPr lang="ar-SY" dirty="0"/>
              <a:t>حدد مشروع </a:t>
            </a:r>
            <a:r>
              <a:rPr lang="en-US" dirty="0"/>
              <a:t>CORDEX-Adjust </a:t>
            </a:r>
            <a:r>
              <a:rPr lang="ar-SY" dirty="0"/>
              <a:t>للبيانات المصححة الانحياز</a:t>
            </a:r>
          </a:p>
        </p:txBody>
      </p:sp>
      <p:cxnSp>
        <p:nvCxnSpPr>
          <p:cNvPr id="7" name="Straight Arrow Connector 6">
            <a:extLst>
              <a:ext uri="{FF2B5EF4-FFF2-40B4-BE49-F238E27FC236}">
                <a16:creationId xmlns:a16="http://schemas.microsoft.com/office/drawing/2014/main" id="{2DBF38B1-B9CE-47D8-A851-EC00E26A9583}"/>
              </a:ext>
            </a:extLst>
          </p:cNvPr>
          <p:cNvCxnSpPr>
            <a:cxnSpLocks/>
          </p:cNvCxnSpPr>
          <p:nvPr/>
        </p:nvCxnSpPr>
        <p:spPr>
          <a:xfrm>
            <a:off x="4493371" y="1852656"/>
            <a:ext cx="1242411" cy="57188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8470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8376-F373-46F2-86F9-841F1E52FAEA}"/>
              </a:ext>
            </a:extLst>
          </p:cNvPr>
          <p:cNvSpPr>
            <a:spLocks noGrp="1"/>
          </p:cNvSpPr>
          <p:nvPr>
            <p:ph type="title"/>
          </p:nvPr>
        </p:nvSpPr>
        <p:spPr>
          <a:xfrm>
            <a:off x="1735016" y="1912911"/>
            <a:ext cx="7012873" cy="732020"/>
          </a:xfrm>
        </p:spPr>
        <p:txBody>
          <a:bodyPr>
            <a:noAutofit/>
          </a:bodyPr>
          <a:lstStyle/>
          <a:p>
            <a:pPr algn="r" rtl="1"/>
            <a:r>
              <a:rPr lang="ar-SY" sz="3600" b="1" dirty="0"/>
              <a:t>المركز الإقليمي للمعرفة - بوابة بيانات </a:t>
            </a:r>
            <a:r>
              <a:rPr lang="ar-SY" sz="3600" b="1" dirty="0" err="1"/>
              <a:t>ريكار</a:t>
            </a:r>
            <a:r>
              <a:rPr lang="ar-SY" sz="3600" b="1" dirty="0"/>
              <a:t> </a:t>
            </a:r>
          </a:p>
        </p:txBody>
      </p:sp>
    </p:spTree>
    <p:extLst>
      <p:ext uri="{BB962C8B-B14F-4D97-AF65-F5344CB8AC3E}">
        <p14:creationId xmlns:p14="http://schemas.microsoft.com/office/powerpoint/2010/main" val="1799160907"/>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55E82E-023E-4D9A-93FB-1254C4F5A45D}"/>
              </a:ext>
            </a:extLst>
          </p:cNvPr>
          <p:cNvSpPr>
            <a:spLocks noGrp="1"/>
          </p:cNvSpPr>
          <p:nvPr>
            <p:ph type="sldNum" sz="quarter" idx="4"/>
          </p:nvPr>
        </p:nvSpPr>
        <p:spPr/>
        <p:txBody>
          <a:bodyPr/>
          <a:lstStyle/>
          <a:p>
            <a:fld id="{927968B9-F71B-4241-9647-2B023690AF84}" type="slidenum">
              <a:rPr lang="en-US" smtClean="0"/>
              <a:t>32</a:t>
            </a:fld>
            <a:endParaRPr lang="en-US" dirty="0"/>
          </a:p>
        </p:txBody>
      </p:sp>
      <p:sp>
        <p:nvSpPr>
          <p:cNvPr id="4" name="Rectangle 2">
            <a:extLst>
              <a:ext uri="{FF2B5EF4-FFF2-40B4-BE49-F238E27FC236}">
                <a16:creationId xmlns:a16="http://schemas.microsoft.com/office/drawing/2014/main" id="{09EDB4AB-6D80-44B2-ACB1-98149A295832}"/>
              </a:ext>
            </a:extLst>
          </p:cNvPr>
          <p:cNvSpPr txBox="1">
            <a:spLocks noChangeArrowheads="1"/>
          </p:cNvSpPr>
          <p:nvPr/>
        </p:nvSpPr>
        <p:spPr>
          <a:xfrm>
            <a:off x="1105231" y="243332"/>
            <a:ext cx="7465331"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المركز الإقليمي للمعرفة - بوابة بيانات </a:t>
            </a:r>
            <a:r>
              <a:rPr lang="ar-SY" sz="3600" b="1" dirty="0" err="1">
                <a:solidFill>
                  <a:schemeClr val="bg1"/>
                </a:solidFill>
                <a:cs typeface="Arial" pitchFamily="34" charset="0"/>
              </a:rPr>
              <a:t>ريكار</a:t>
            </a:r>
            <a:r>
              <a:rPr lang="ar-SY" sz="3600" b="1" dirty="0">
                <a:solidFill>
                  <a:schemeClr val="bg1"/>
                </a:solidFill>
                <a:cs typeface="Arial" pitchFamily="34" charset="0"/>
              </a:rPr>
              <a:t> </a:t>
            </a:r>
          </a:p>
        </p:txBody>
      </p:sp>
      <p:pic>
        <p:nvPicPr>
          <p:cNvPr id="5" name="Picture 4">
            <a:extLst>
              <a:ext uri="{FF2B5EF4-FFF2-40B4-BE49-F238E27FC236}">
                <a16:creationId xmlns:a16="http://schemas.microsoft.com/office/drawing/2014/main" id="{F3FC8704-C4E3-4AE8-BFE9-77A1FFB1F5B0}"/>
              </a:ext>
            </a:extLst>
          </p:cNvPr>
          <p:cNvPicPr>
            <a:picLocks noChangeAspect="1"/>
          </p:cNvPicPr>
          <p:nvPr/>
        </p:nvPicPr>
        <p:blipFill rotWithShape="1">
          <a:blip r:embed="rId3"/>
          <a:srcRect l="43553" t="8739" r="593" b="4520"/>
          <a:stretch/>
        </p:blipFill>
        <p:spPr>
          <a:xfrm>
            <a:off x="-1" y="1348353"/>
            <a:ext cx="9065815" cy="4525505"/>
          </a:xfrm>
          <a:prstGeom prst="rect">
            <a:avLst/>
          </a:prstGeom>
        </p:spPr>
      </p:pic>
      <p:sp>
        <p:nvSpPr>
          <p:cNvPr id="6" name="Oval 5">
            <a:extLst>
              <a:ext uri="{FF2B5EF4-FFF2-40B4-BE49-F238E27FC236}">
                <a16:creationId xmlns:a16="http://schemas.microsoft.com/office/drawing/2014/main" id="{FCCF8115-5E17-475C-8995-6BB46811C35F}"/>
              </a:ext>
            </a:extLst>
          </p:cNvPr>
          <p:cNvSpPr/>
          <p:nvPr/>
        </p:nvSpPr>
        <p:spPr>
          <a:xfrm>
            <a:off x="5974596" y="4432515"/>
            <a:ext cx="1146875" cy="953146"/>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759975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A7935E5-8A83-4E66-9B40-D3E5C8137E8F}"/>
              </a:ext>
            </a:extLst>
          </p:cNvPr>
          <p:cNvSpPr>
            <a:spLocks noGrp="1"/>
          </p:cNvSpPr>
          <p:nvPr>
            <p:ph type="sldNum" sz="quarter" idx="4"/>
          </p:nvPr>
        </p:nvSpPr>
        <p:spPr/>
        <p:txBody>
          <a:bodyPr/>
          <a:lstStyle/>
          <a:p>
            <a:fld id="{927968B9-F71B-4241-9647-2B023690AF84}" type="slidenum">
              <a:rPr lang="en-US" smtClean="0"/>
              <a:t>33</a:t>
            </a:fld>
            <a:endParaRPr lang="en-US" dirty="0"/>
          </a:p>
        </p:txBody>
      </p:sp>
      <p:pic>
        <p:nvPicPr>
          <p:cNvPr id="4" name="Picture 3">
            <a:extLst>
              <a:ext uri="{FF2B5EF4-FFF2-40B4-BE49-F238E27FC236}">
                <a16:creationId xmlns:a16="http://schemas.microsoft.com/office/drawing/2014/main" id="{63CC05F0-D1A1-43B5-AA3A-846C77A3B684}"/>
              </a:ext>
            </a:extLst>
          </p:cNvPr>
          <p:cNvPicPr>
            <a:picLocks noChangeAspect="1"/>
          </p:cNvPicPr>
          <p:nvPr/>
        </p:nvPicPr>
        <p:blipFill rotWithShape="1">
          <a:blip r:embed="rId3"/>
          <a:srcRect l="42966" t="8474" r="848" b="3729"/>
          <a:stretch/>
        </p:blipFill>
        <p:spPr>
          <a:xfrm>
            <a:off x="0" y="1495584"/>
            <a:ext cx="9149094" cy="4595249"/>
          </a:xfrm>
          <a:prstGeom prst="rect">
            <a:avLst/>
          </a:prstGeom>
        </p:spPr>
      </p:pic>
      <p:sp>
        <p:nvSpPr>
          <p:cNvPr id="5" name="Rectangle 2">
            <a:extLst>
              <a:ext uri="{FF2B5EF4-FFF2-40B4-BE49-F238E27FC236}">
                <a16:creationId xmlns:a16="http://schemas.microsoft.com/office/drawing/2014/main" id="{AE9AD0CB-D422-4BF0-BC6F-AE898E85A75C}"/>
              </a:ext>
            </a:extLst>
          </p:cNvPr>
          <p:cNvSpPr txBox="1">
            <a:spLocks noChangeArrowheads="1"/>
          </p:cNvSpPr>
          <p:nvPr/>
        </p:nvSpPr>
        <p:spPr>
          <a:xfrm>
            <a:off x="1105231" y="243332"/>
            <a:ext cx="7465331"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الصفحة الرئيسية لبوابة البيانات</a:t>
            </a:r>
          </a:p>
        </p:txBody>
      </p:sp>
    </p:spTree>
    <p:extLst>
      <p:ext uri="{BB962C8B-B14F-4D97-AF65-F5344CB8AC3E}">
        <p14:creationId xmlns:p14="http://schemas.microsoft.com/office/powerpoint/2010/main" val="299473092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4EC764-59E9-4823-BC5D-63399A297AD2}"/>
              </a:ext>
            </a:extLst>
          </p:cNvPr>
          <p:cNvSpPr>
            <a:spLocks noGrp="1"/>
          </p:cNvSpPr>
          <p:nvPr>
            <p:ph type="sldNum" sz="quarter" idx="4"/>
          </p:nvPr>
        </p:nvSpPr>
        <p:spPr/>
        <p:txBody>
          <a:bodyPr/>
          <a:lstStyle/>
          <a:p>
            <a:fld id="{927968B9-F71B-4241-9647-2B023690AF84}" type="slidenum">
              <a:rPr lang="en-US" smtClean="0"/>
              <a:t>34</a:t>
            </a:fld>
            <a:endParaRPr lang="en-US" dirty="0"/>
          </a:p>
        </p:txBody>
      </p:sp>
      <p:pic>
        <p:nvPicPr>
          <p:cNvPr id="5" name="Picture 4">
            <a:extLst>
              <a:ext uri="{FF2B5EF4-FFF2-40B4-BE49-F238E27FC236}">
                <a16:creationId xmlns:a16="http://schemas.microsoft.com/office/drawing/2014/main" id="{9B2BF553-1691-4C7D-A070-BBFD15383418}"/>
              </a:ext>
            </a:extLst>
          </p:cNvPr>
          <p:cNvPicPr>
            <a:picLocks noChangeAspect="1"/>
          </p:cNvPicPr>
          <p:nvPr/>
        </p:nvPicPr>
        <p:blipFill rotWithShape="1">
          <a:blip r:embed="rId3"/>
          <a:srcRect l="42881" t="9001" b="3466"/>
          <a:stretch/>
        </p:blipFill>
        <p:spPr>
          <a:xfrm>
            <a:off x="0" y="1565328"/>
            <a:ext cx="9108664" cy="4486759"/>
          </a:xfrm>
          <a:prstGeom prst="rect">
            <a:avLst/>
          </a:prstGeom>
        </p:spPr>
      </p:pic>
      <p:sp>
        <p:nvSpPr>
          <p:cNvPr id="6" name="Rectangle 5">
            <a:extLst>
              <a:ext uri="{FF2B5EF4-FFF2-40B4-BE49-F238E27FC236}">
                <a16:creationId xmlns:a16="http://schemas.microsoft.com/office/drawing/2014/main" id="{DD7E3A6D-05D1-4F9F-B4D2-6785E88A7A58}"/>
              </a:ext>
            </a:extLst>
          </p:cNvPr>
          <p:cNvSpPr/>
          <p:nvPr/>
        </p:nvSpPr>
        <p:spPr>
          <a:xfrm>
            <a:off x="35336" y="5633633"/>
            <a:ext cx="328731" cy="2422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2">
            <a:extLst>
              <a:ext uri="{FF2B5EF4-FFF2-40B4-BE49-F238E27FC236}">
                <a16:creationId xmlns:a16="http://schemas.microsoft.com/office/drawing/2014/main" id="{8915A166-FA00-4425-85A3-EB79AD0A0FC8}"/>
              </a:ext>
            </a:extLst>
          </p:cNvPr>
          <p:cNvSpPr txBox="1">
            <a:spLocks noChangeArrowheads="1"/>
          </p:cNvSpPr>
          <p:nvPr/>
        </p:nvSpPr>
        <p:spPr>
          <a:xfrm>
            <a:off x="1105231" y="243332"/>
            <a:ext cx="7465331"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تحديد مجموعات المناخ الأخرى</a:t>
            </a:r>
          </a:p>
        </p:txBody>
      </p:sp>
      <p:cxnSp>
        <p:nvCxnSpPr>
          <p:cNvPr id="9" name="Straight Arrow Connector 8">
            <a:extLst>
              <a:ext uri="{FF2B5EF4-FFF2-40B4-BE49-F238E27FC236}">
                <a16:creationId xmlns:a16="http://schemas.microsoft.com/office/drawing/2014/main" id="{7AE26D20-D7D9-418D-AD3C-DAC25C29275F}"/>
              </a:ext>
            </a:extLst>
          </p:cNvPr>
          <p:cNvCxnSpPr>
            <a:endCxn id="6" idx="3"/>
          </p:cNvCxnSpPr>
          <p:nvPr/>
        </p:nvCxnSpPr>
        <p:spPr>
          <a:xfrm flipH="1" flipV="1">
            <a:off x="364067" y="5754750"/>
            <a:ext cx="967428" cy="73812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74B58AB-223E-48B5-991E-0DA96635F217}"/>
              </a:ext>
            </a:extLst>
          </p:cNvPr>
          <p:cNvSpPr txBox="1"/>
          <p:nvPr/>
        </p:nvSpPr>
        <p:spPr>
          <a:xfrm>
            <a:off x="1331495" y="6351531"/>
            <a:ext cx="784189" cy="369332"/>
          </a:xfrm>
          <a:prstGeom prst="rect">
            <a:avLst/>
          </a:prstGeom>
          <a:noFill/>
        </p:spPr>
        <p:txBody>
          <a:bodyPr wrap="none" rtlCol="0">
            <a:spAutoFit/>
          </a:bodyPr>
          <a:lstStyle/>
          <a:p>
            <a:r>
              <a:rPr lang="en-US" dirty="0"/>
              <a:t>Layers</a:t>
            </a:r>
          </a:p>
        </p:txBody>
      </p:sp>
    </p:spTree>
    <p:extLst>
      <p:ext uri="{BB962C8B-B14F-4D97-AF65-F5344CB8AC3E}">
        <p14:creationId xmlns:p14="http://schemas.microsoft.com/office/powerpoint/2010/main" val="290815193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4EC764-59E9-4823-BC5D-63399A297AD2}"/>
              </a:ext>
            </a:extLst>
          </p:cNvPr>
          <p:cNvSpPr>
            <a:spLocks noGrp="1"/>
          </p:cNvSpPr>
          <p:nvPr>
            <p:ph type="sldNum" sz="quarter" idx="4"/>
          </p:nvPr>
        </p:nvSpPr>
        <p:spPr/>
        <p:txBody>
          <a:bodyPr/>
          <a:lstStyle/>
          <a:p>
            <a:fld id="{927968B9-F71B-4241-9647-2B023690AF84}" type="slidenum">
              <a:rPr lang="en-US" smtClean="0"/>
              <a:t>35</a:t>
            </a:fld>
            <a:endParaRPr lang="en-US" dirty="0"/>
          </a:p>
        </p:txBody>
      </p:sp>
      <p:sp>
        <p:nvSpPr>
          <p:cNvPr id="7" name="Rectangle 2">
            <a:extLst>
              <a:ext uri="{FF2B5EF4-FFF2-40B4-BE49-F238E27FC236}">
                <a16:creationId xmlns:a16="http://schemas.microsoft.com/office/drawing/2014/main" id="{8915A166-FA00-4425-85A3-EB79AD0A0FC8}"/>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التساقطات الموسمية- منتصف القرن - </a:t>
            </a:r>
            <a:r>
              <a:rPr lang="en-US" sz="3600" b="1" dirty="0">
                <a:solidFill>
                  <a:schemeClr val="bg1"/>
                </a:solidFill>
                <a:cs typeface="Arial" pitchFamily="34" charset="0"/>
              </a:rPr>
              <a:t>RCP8.5</a:t>
            </a:r>
          </a:p>
        </p:txBody>
      </p:sp>
      <p:pic>
        <p:nvPicPr>
          <p:cNvPr id="4" name="Picture 3">
            <a:extLst>
              <a:ext uri="{FF2B5EF4-FFF2-40B4-BE49-F238E27FC236}">
                <a16:creationId xmlns:a16="http://schemas.microsoft.com/office/drawing/2014/main" id="{08354DA4-8FD5-4D5C-B784-6F2CB7A0A9F0}"/>
              </a:ext>
            </a:extLst>
          </p:cNvPr>
          <p:cNvPicPr>
            <a:picLocks noChangeAspect="1"/>
          </p:cNvPicPr>
          <p:nvPr/>
        </p:nvPicPr>
        <p:blipFill rotWithShape="1">
          <a:blip r:embed="rId3"/>
          <a:srcRect l="42895" t="8928" b="4288"/>
          <a:stretch/>
        </p:blipFill>
        <p:spPr>
          <a:xfrm>
            <a:off x="0" y="1572128"/>
            <a:ext cx="9162616" cy="4475746"/>
          </a:xfrm>
          <a:prstGeom prst="rect">
            <a:avLst/>
          </a:prstGeom>
        </p:spPr>
      </p:pic>
    </p:spTree>
    <p:extLst>
      <p:ext uri="{BB962C8B-B14F-4D97-AF65-F5344CB8AC3E}">
        <p14:creationId xmlns:p14="http://schemas.microsoft.com/office/powerpoint/2010/main" val="18973093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7B5FBAA-E787-4826-942A-1D59E2B6DDE9}"/>
              </a:ext>
            </a:extLst>
          </p:cNvPr>
          <p:cNvSpPr>
            <a:spLocks noGrp="1"/>
          </p:cNvSpPr>
          <p:nvPr>
            <p:ph type="sldNum" sz="quarter" idx="4"/>
          </p:nvPr>
        </p:nvSpPr>
        <p:spPr/>
        <p:txBody>
          <a:bodyPr/>
          <a:lstStyle/>
          <a:p>
            <a:fld id="{927968B9-F71B-4241-9647-2B023690AF84}" type="slidenum">
              <a:rPr lang="en-US" smtClean="0"/>
              <a:t>36</a:t>
            </a:fld>
            <a:endParaRPr lang="en-US" dirty="0"/>
          </a:p>
        </p:txBody>
      </p:sp>
      <p:pic>
        <p:nvPicPr>
          <p:cNvPr id="4" name="Picture 3">
            <a:extLst>
              <a:ext uri="{FF2B5EF4-FFF2-40B4-BE49-F238E27FC236}">
                <a16:creationId xmlns:a16="http://schemas.microsoft.com/office/drawing/2014/main" id="{34FB8B0D-9ED7-4934-8901-2320D4600DE7}"/>
              </a:ext>
            </a:extLst>
          </p:cNvPr>
          <p:cNvPicPr>
            <a:picLocks noChangeAspect="1"/>
          </p:cNvPicPr>
          <p:nvPr/>
        </p:nvPicPr>
        <p:blipFill rotWithShape="1">
          <a:blip r:embed="rId3"/>
          <a:srcRect l="42807" t="9201" b="3469"/>
          <a:stretch/>
        </p:blipFill>
        <p:spPr>
          <a:xfrm>
            <a:off x="0" y="1507958"/>
            <a:ext cx="9135680" cy="4483768"/>
          </a:xfrm>
          <a:prstGeom prst="rect">
            <a:avLst/>
          </a:prstGeom>
        </p:spPr>
      </p:pic>
      <p:sp>
        <p:nvSpPr>
          <p:cNvPr id="5" name="Rectangle 4">
            <a:extLst>
              <a:ext uri="{FF2B5EF4-FFF2-40B4-BE49-F238E27FC236}">
                <a16:creationId xmlns:a16="http://schemas.microsoft.com/office/drawing/2014/main" id="{2F9E553F-9981-4EED-A184-84AE2F4E2DDE}"/>
              </a:ext>
            </a:extLst>
          </p:cNvPr>
          <p:cNvSpPr/>
          <p:nvPr/>
        </p:nvSpPr>
        <p:spPr>
          <a:xfrm>
            <a:off x="404304" y="5288728"/>
            <a:ext cx="328731" cy="2422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6093B241-E6A4-4DB6-9259-61FB50E45229}"/>
              </a:ext>
            </a:extLst>
          </p:cNvPr>
          <p:cNvCxnSpPr>
            <a:cxnSpLocks/>
            <a:stCxn id="7" idx="0"/>
            <a:endCxn id="5" idx="3"/>
          </p:cNvCxnSpPr>
          <p:nvPr/>
        </p:nvCxnSpPr>
        <p:spPr>
          <a:xfrm flipH="1" flipV="1">
            <a:off x="733035" y="5409845"/>
            <a:ext cx="1000173" cy="941686"/>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8C19C8A-BF40-4A70-B4AC-8AB53D350987}"/>
              </a:ext>
            </a:extLst>
          </p:cNvPr>
          <p:cNvSpPr txBox="1"/>
          <p:nvPr/>
        </p:nvSpPr>
        <p:spPr>
          <a:xfrm>
            <a:off x="1331495" y="6351531"/>
            <a:ext cx="803425" cy="369332"/>
          </a:xfrm>
          <a:prstGeom prst="rect">
            <a:avLst/>
          </a:prstGeom>
          <a:noFill/>
        </p:spPr>
        <p:txBody>
          <a:bodyPr wrap="none" rtlCol="0">
            <a:spAutoFit/>
          </a:bodyPr>
          <a:lstStyle/>
          <a:p>
            <a:r>
              <a:rPr lang="en-US" dirty="0"/>
              <a:t>Locate</a:t>
            </a:r>
          </a:p>
        </p:txBody>
      </p:sp>
      <p:sp>
        <p:nvSpPr>
          <p:cNvPr id="9" name="Rectangle 2">
            <a:extLst>
              <a:ext uri="{FF2B5EF4-FFF2-40B4-BE49-F238E27FC236}">
                <a16:creationId xmlns:a16="http://schemas.microsoft.com/office/drawing/2014/main" id="{D918BF24-E003-404E-B6BE-D0CF7146D036}"/>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الحصول على نتيجة المجموعة كموقع نقطة</a:t>
            </a:r>
          </a:p>
        </p:txBody>
      </p:sp>
    </p:spTree>
    <p:extLst>
      <p:ext uri="{BB962C8B-B14F-4D97-AF65-F5344CB8AC3E}">
        <p14:creationId xmlns:p14="http://schemas.microsoft.com/office/powerpoint/2010/main" val="60785390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6B9051-BD9A-493B-BF47-3F53C959ED90}"/>
              </a:ext>
            </a:extLst>
          </p:cNvPr>
          <p:cNvPicPr>
            <a:picLocks noChangeAspect="1"/>
          </p:cNvPicPr>
          <p:nvPr/>
        </p:nvPicPr>
        <p:blipFill rotWithShape="1">
          <a:blip r:embed="rId3"/>
          <a:srcRect l="42807" t="9201" b="4015"/>
          <a:stretch/>
        </p:blipFill>
        <p:spPr>
          <a:xfrm>
            <a:off x="0" y="1431461"/>
            <a:ext cx="9160245" cy="4467726"/>
          </a:xfrm>
          <a:prstGeom prst="rect">
            <a:avLst/>
          </a:prstGeom>
        </p:spPr>
      </p:pic>
      <p:sp>
        <p:nvSpPr>
          <p:cNvPr id="8" name="Rectangle 7">
            <a:extLst>
              <a:ext uri="{FF2B5EF4-FFF2-40B4-BE49-F238E27FC236}">
                <a16:creationId xmlns:a16="http://schemas.microsoft.com/office/drawing/2014/main" id="{9B562B19-F263-4356-AED8-669540F8C39F}"/>
              </a:ext>
            </a:extLst>
          </p:cNvPr>
          <p:cNvSpPr/>
          <p:nvPr/>
        </p:nvSpPr>
        <p:spPr>
          <a:xfrm>
            <a:off x="834189" y="2454442"/>
            <a:ext cx="3970422" cy="16443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E15D8B67-AA6D-4A8A-B208-87111F87738C}"/>
              </a:ext>
            </a:extLst>
          </p:cNvPr>
          <p:cNvPicPr>
            <a:picLocks noChangeAspect="1"/>
          </p:cNvPicPr>
          <p:nvPr/>
        </p:nvPicPr>
        <p:blipFill rotWithShape="1">
          <a:blip r:embed="rId3"/>
          <a:srcRect l="47214" t="30787" r="26394" b="32911"/>
          <a:stretch/>
        </p:blipFill>
        <p:spPr>
          <a:xfrm>
            <a:off x="1397349" y="3409244"/>
            <a:ext cx="7746651" cy="3424990"/>
          </a:xfrm>
          <a:prstGeom prst="rect">
            <a:avLst/>
          </a:prstGeom>
          <a:ln w="28575">
            <a:solidFill>
              <a:srgbClr val="C00000"/>
            </a:solidFill>
          </a:ln>
        </p:spPr>
      </p:pic>
      <p:sp>
        <p:nvSpPr>
          <p:cNvPr id="5" name="Rectangle 2">
            <a:extLst>
              <a:ext uri="{FF2B5EF4-FFF2-40B4-BE49-F238E27FC236}">
                <a16:creationId xmlns:a16="http://schemas.microsoft.com/office/drawing/2014/main" id="{B7C00059-E4A8-4EFB-B51E-08996003CE87}"/>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الحصول على نتيجة المجموعة كموقع نقطة : دبي</a:t>
            </a:r>
          </a:p>
        </p:txBody>
      </p:sp>
      <p:sp>
        <p:nvSpPr>
          <p:cNvPr id="7" name="Oval 6">
            <a:extLst>
              <a:ext uri="{FF2B5EF4-FFF2-40B4-BE49-F238E27FC236}">
                <a16:creationId xmlns:a16="http://schemas.microsoft.com/office/drawing/2014/main" id="{6C116DF4-270E-46E9-A188-EE24CF4A894C}"/>
              </a:ext>
            </a:extLst>
          </p:cNvPr>
          <p:cNvSpPr/>
          <p:nvPr/>
        </p:nvSpPr>
        <p:spPr>
          <a:xfrm>
            <a:off x="8216231" y="5534508"/>
            <a:ext cx="545432" cy="609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83A07555-0E6F-49F0-AACB-0F0FE119BC24}"/>
              </a:ext>
            </a:extLst>
          </p:cNvPr>
          <p:cNvSpPr>
            <a:spLocks noGrp="1"/>
          </p:cNvSpPr>
          <p:nvPr>
            <p:ph type="sldNum" sz="quarter" idx="4"/>
          </p:nvPr>
        </p:nvSpPr>
        <p:spPr/>
        <p:txBody>
          <a:bodyPr/>
          <a:lstStyle/>
          <a:p>
            <a:fld id="{927968B9-F71B-4241-9647-2B023690AF84}" type="slidenum">
              <a:rPr lang="en-US" smtClean="0"/>
              <a:t>37</a:t>
            </a:fld>
            <a:endParaRPr lang="en-US" dirty="0"/>
          </a:p>
        </p:txBody>
      </p:sp>
      <p:cxnSp>
        <p:nvCxnSpPr>
          <p:cNvPr id="10" name="Straight Connector 9">
            <a:extLst>
              <a:ext uri="{FF2B5EF4-FFF2-40B4-BE49-F238E27FC236}">
                <a16:creationId xmlns:a16="http://schemas.microsoft.com/office/drawing/2014/main" id="{8F8C2FE9-AA49-4B47-8571-E859059056CD}"/>
              </a:ext>
            </a:extLst>
          </p:cNvPr>
          <p:cNvCxnSpPr>
            <a:cxnSpLocks/>
          </p:cNvCxnSpPr>
          <p:nvPr/>
        </p:nvCxnSpPr>
        <p:spPr>
          <a:xfrm>
            <a:off x="834189" y="2454442"/>
            <a:ext cx="546915" cy="931036"/>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19480A-5167-4984-AA56-042110298CDB}"/>
              </a:ext>
            </a:extLst>
          </p:cNvPr>
          <p:cNvCxnSpPr>
            <a:cxnSpLocks/>
          </p:cNvCxnSpPr>
          <p:nvPr/>
        </p:nvCxnSpPr>
        <p:spPr>
          <a:xfrm>
            <a:off x="833454" y="4098758"/>
            <a:ext cx="547650" cy="2759242"/>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FAD8013-1D37-447B-B136-C08A1190A848}"/>
              </a:ext>
            </a:extLst>
          </p:cNvPr>
          <p:cNvCxnSpPr>
            <a:cxnSpLocks/>
          </p:cNvCxnSpPr>
          <p:nvPr/>
        </p:nvCxnSpPr>
        <p:spPr>
          <a:xfrm>
            <a:off x="4777036" y="2450431"/>
            <a:ext cx="4383209" cy="93504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882609"/>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21"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A4BF9A-DA73-4E82-9DD1-8F5A59F8B9E5}"/>
              </a:ext>
            </a:extLst>
          </p:cNvPr>
          <p:cNvSpPr>
            <a:spLocks noGrp="1"/>
          </p:cNvSpPr>
          <p:nvPr>
            <p:ph type="sldNum" sz="quarter" idx="4"/>
          </p:nvPr>
        </p:nvSpPr>
        <p:spPr/>
        <p:txBody>
          <a:bodyPr/>
          <a:lstStyle/>
          <a:p>
            <a:fld id="{927968B9-F71B-4241-9647-2B023690AF84}" type="slidenum">
              <a:rPr lang="en-US" smtClean="0"/>
              <a:t>38</a:t>
            </a:fld>
            <a:endParaRPr lang="en-US" dirty="0"/>
          </a:p>
        </p:txBody>
      </p:sp>
      <p:sp>
        <p:nvSpPr>
          <p:cNvPr id="4" name="Rectangle 2">
            <a:extLst>
              <a:ext uri="{FF2B5EF4-FFF2-40B4-BE49-F238E27FC236}">
                <a16:creationId xmlns:a16="http://schemas.microsoft.com/office/drawing/2014/main" id="{991823C5-2198-4313-A930-A2FC19428943}"/>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السلسلة الزمنية (موقع النقطة): دبي</a:t>
            </a:r>
          </a:p>
        </p:txBody>
      </p:sp>
      <p:pic>
        <p:nvPicPr>
          <p:cNvPr id="6" name="Picture 5">
            <a:extLst>
              <a:ext uri="{FF2B5EF4-FFF2-40B4-BE49-F238E27FC236}">
                <a16:creationId xmlns:a16="http://schemas.microsoft.com/office/drawing/2014/main" id="{79E938B5-3008-4773-8CEA-399928BA6820}"/>
              </a:ext>
            </a:extLst>
          </p:cNvPr>
          <p:cNvPicPr>
            <a:picLocks noChangeAspect="1"/>
          </p:cNvPicPr>
          <p:nvPr/>
        </p:nvPicPr>
        <p:blipFill rotWithShape="1">
          <a:blip r:embed="rId3"/>
          <a:srcRect l="42895" t="9475" b="4833"/>
          <a:stretch/>
        </p:blipFill>
        <p:spPr>
          <a:xfrm>
            <a:off x="0" y="1379621"/>
            <a:ext cx="9162928" cy="4419599"/>
          </a:xfrm>
          <a:prstGeom prst="rect">
            <a:avLst/>
          </a:prstGeom>
        </p:spPr>
      </p:pic>
      <p:sp>
        <p:nvSpPr>
          <p:cNvPr id="7" name="Rectangle 6">
            <a:extLst>
              <a:ext uri="{FF2B5EF4-FFF2-40B4-BE49-F238E27FC236}">
                <a16:creationId xmlns:a16="http://schemas.microsoft.com/office/drawing/2014/main" id="{F08FB2ED-5A55-464D-80CE-7A6A54BDF291}"/>
              </a:ext>
            </a:extLst>
          </p:cNvPr>
          <p:cNvSpPr/>
          <p:nvPr/>
        </p:nvSpPr>
        <p:spPr>
          <a:xfrm>
            <a:off x="67420" y="5183654"/>
            <a:ext cx="328731" cy="24223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0E31D6BE-ACC7-48CA-8565-9950B6CCE611}"/>
              </a:ext>
            </a:extLst>
          </p:cNvPr>
          <p:cNvCxnSpPr>
            <a:cxnSpLocks/>
            <a:stCxn id="9" idx="0"/>
            <a:endCxn id="7" idx="3"/>
          </p:cNvCxnSpPr>
          <p:nvPr/>
        </p:nvCxnSpPr>
        <p:spPr>
          <a:xfrm flipH="1" flipV="1">
            <a:off x="396151" y="5304771"/>
            <a:ext cx="1412398" cy="104676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92D9FE-CE4F-4DEF-B194-3828678D30BE}"/>
              </a:ext>
            </a:extLst>
          </p:cNvPr>
          <p:cNvSpPr txBox="1"/>
          <p:nvPr/>
        </p:nvSpPr>
        <p:spPr>
          <a:xfrm>
            <a:off x="1331495" y="6351531"/>
            <a:ext cx="954107" cy="369332"/>
          </a:xfrm>
          <a:prstGeom prst="rect">
            <a:avLst/>
          </a:prstGeom>
          <a:noFill/>
        </p:spPr>
        <p:txBody>
          <a:bodyPr wrap="none" rtlCol="0">
            <a:spAutoFit/>
          </a:bodyPr>
          <a:lstStyle/>
          <a:p>
            <a:r>
              <a:rPr lang="en-US" dirty="0"/>
              <a:t>Analysis</a:t>
            </a:r>
          </a:p>
        </p:txBody>
      </p:sp>
    </p:spTree>
    <p:extLst>
      <p:ext uri="{BB962C8B-B14F-4D97-AF65-F5344CB8AC3E}">
        <p14:creationId xmlns:p14="http://schemas.microsoft.com/office/powerpoint/2010/main" val="60899810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C0BE6C1-3012-4D80-A3C5-9B16C04E7A15}"/>
              </a:ext>
            </a:extLst>
          </p:cNvPr>
          <p:cNvSpPr>
            <a:spLocks noGrp="1"/>
          </p:cNvSpPr>
          <p:nvPr>
            <p:ph type="sldNum" sz="quarter" idx="4"/>
          </p:nvPr>
        </p:nvSpPr>
        <p:spPr/>
        <p:txBody>
          <a:bodyPr/>
          <a:lstStyle/>
          <a:p>
            <a:fld id="{927968B9-F71B-4241-9647-2B023690AF84}" type="slidenum">
              <a:rPr lang="en-US" smtClean="0"/>
              <a:t>39</a:t>
            </a:fld>
            <a:endParaRPr lang="en-US" dirty="0"/>
          </a:p>
        </p:txBody>
      </p:sp>
      <p:sp>
        <p:nvSpPr>
          <p:cNvPr id="4" name="Rectangle 2">
            <a:extLst>
              <a:ext uri="{FF2B5EF4-FFF2-40B4-BE49-F238E27FC236}">
                <a16:creationId xmlns:a16="http://schemas.microsoft.com/office/drawing/2014/main" id="{01EE93D3-1E15-4F38-BD4D-502E0BCBB9EB}"/>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السلسلة الزمنية (موقع النقطة): دبي</a:t>
            </a:r>
          </a:p>
          <a:p>
            <a:pPr algn="ctr" rtl="1">
              <a:defRPr/>
            </a:pPr>
            <a:endParaRPr lang="ar-SY" sz="3600" b="1" dirty="0">
              <a:solidFill>
                <a:schemeClr val="bg1"/>
              </a:solidFill>
              <a:cs typeface="Arial" pitchFamily="34" charset="0"/>
            </a:endParaRPr>
          </a:p>
        </p:txBody>
      </p:sp>
      <p:grpSp>
        <p:nvGrpSpPr>
          <p:cNvPr id="19" name="Group 18">
            <a:extLst>
              <a:ext uri="{FF2B5EF4-FFF2-40B4-BE49-F238E27FC236}">
                <a16:creationId xmlns:a16="http://schemas.microsoft.com/office/drawing/2014/main" id="{26177961-4DAE-4404-AF0C-1928FBFE4AF3}"/>
              </a:ext>
            </a:extLst>
          </p:cNvPr>
          <p:cNvGrpSpPr/>
          <p:nvPr/>
        </p:nvGrpSpPr>
        <p:grpSpPr>
          <a:xfrm>
            <a:off x="0" y="1203158"/>
            <a:ext cx="4146884" cy="5289717"/>
            <a:chOff x="0" y="1203158"/>
            <a:chExt cx="4146884" cy="5289717"/>
          </a:xfrm>
        </p:grpSpPr>
        <p:pic>
          <p:nvPicPr>
            <p:cNvPr id="15" name="Picture 14">
              <a:extLst>
                <a:ext uri="{FF2B5EF4-FFF2-40B4-BE49-F238E27FC236}">
                  <a16:creationId xmlns:a16="http://schemas.microsoft.com/office/drawing/2014/main" id="{57E5EAAD-FFBD-4085-BA66-A843C858104B}"/>
                </a:ext>
              </a:extLst>
            </p:cNvPr>
            <p:cNvPicPr>
              <a:picLocks noChangeAspect="1"/>
            </p:cNvPicPr>
            <p:nvPr/>
          </p:nvPicPr>
          <p:blipFill rotWithShape="1">
            <a:blip r:embed="rId3"/>
            <a:srcRect l="63021" t="25096" r="20353" b="8928"/>
            <a:stretch/>
          </p:blipFill>
          <p:spPr>
            <a:xfrm>
              <a:off x="0" y="1203158"/>
              <a:ext cx="4146884" cy="5289717"/>
            </a:xfrm>
            <a:prstGeom prst="rect">
              <a:avLst/>
            </a:prstGeom>
          </p:spPr>
        </p:pic>
        <p:sp>
          <p:nvSpPr>
            <p:cNvPr id="18" name="TextBox 17">
              <a:extLst>
                <a:ext uri="{FF2B5EF4-FFF2-40B4-BE49-F238E27FC236}">
                  <a16:creationId xmlns:a16="http://schemas.microsoft.com/office/drawing/2014/main" id="{B3005C62-05AA-42C8-BDBF-84C21C4965F9}"/>
                </a:ext>
              </a:extLst>
            </p:cNvPr>
            <p:cNvSpPr txBox="1"/>
            <p:nvPr/>
          </p:nvSpPr>
          <p:spPr>
            <a:xfrm>
              <a:off x="3477683" y="1203158"/>
              <a:ext cx="386644" cy="307777"/>
            </a:xfrm>
            <a:prstGeom prst="rect">
              <a:avLst/>
            </a:prstGeom>
            <a:noFill/>
          </p:spPr>
          <p:txBody>
            <a:bodyPr wrap="none" rtlCol="0">
              <a:spAutoFit/>
            </a:bodyPr>
            <a:lstStyle/>
            <a:p>
              <a:r>
                <a:rPr lang="en-US" sz="1400" dirty="0"/>
                <a:t>(1)</a:t>
              </a:r>
            </a:p>
          </p:txBody>
        </p:sp>
      </p:grpSp>
      <p:grpSp>
        <p:nvGrpSpPr>
          <p:cNvPr id="22" name="Group 21">
            <a:extLst>
              <a:ext uri="{FF2B5EF4-FFF2-40B4-BE49-F238E27FC236}">
                <a16:creationId xmlns:a16="http://schemas.microsoft.com/office/drawing/2014/main" id="{7D850288-26DC-4A3E-B9FA-695E81A069D5}"/>
              </a:ext>
            </a:extLst>
          </p:cNvPr>
          <p:cNvGrpSpPr/>
          <p:nvPr/>
        </p:nvGrpSpPr>
        <p:grpSpPr>
          <a:xfrm>
            <a:off x="4753029" y="1034716"/>
            <a:ext cx="4278676" cy="3192379"/>
            <a:chOff x="4753029" y="1034716"/>
            <a:chExt cx="4278676" cy="3192379"/>
          </a:xfrm>
        </p:grpSpPr>
        <p:pic>
          <p:nvPicPr>
            <p:cNvPr id="16" name="Picture 15">
              <a:extLst>
                <a:ext uri="{FF2B5EF4-FFF2-40B4-BE49-F238E27FC236}">
                  <a16:creationId xmlns:a16="http://schemas.microsoft.com/office/drawing/2014/main" id="{72513AD9-E05E-47A8-AC2B-1507DE52BF7D}"/>
                </a:ext>
              </a:extLst>
            </p:cNvPr>
            <p:cNvPicPr>
              <a:picLocks noChangeAspect="1"/>
            </p:cNvPicPr>
            <p:nvPr/>
          </p:nvPicPr>
          <p:blipFill rotWithShape="1">
            <a:blip r:embed="rId4"/>
            <a:srcRect l="62982" t="24757" r="20088" b="35946"/>
            <a:stretch/>
          </p:blipFill>
          <p:spPr>
            <a:xfrm>
              <a:off x="4753029" y="1034716"/>
              <a:ext cx="4278676" cy="3192379"/>
            </a:xfrm>
            <a:prstGeom prst="rect">
              <a:avLst/>
            </a:prstGeom>
          </p:spPr>
        </p:pic>
        <p:sp>
          <p:nvSpPr>
            <p:cNvPr id="20" name="TextBox 19">
              <a:extLst>
                <a:ext uri="{FF2B5EF4-FFF2-40B4-BE49-F238E27FC236}">
                  <a16:creationId xmlns:a16="http://schemas.microsoft.com/office/drawing/2014/main" id="{E29D5489-3AE3-4FDE-9C37-2B5C6B9E48AC}"/>
                </a:ext>
              </a:extLst>
            </p:cNvPr>
            <p:cNvSpPr txBox="1"/>
            <p:nvPr/>
          </p:nvSpPr>
          <p:spPr>
            <a:xfrm>
              <a:off x="8266251" y="1108190"/>
              <a:ext cx="386644" cy="307777"/>
            </a:xfrm>
            <a:prstGeom prst="rect">
              <a:avLst/>
            </a:prstGeom>
            <a:noFill/>
          </p:spPr>
          <p:txBody>
            <a:bodyPr wrap="none" rtlCol="0">
              <a:spAutoFit/>
            </a:bodyPr>
            <a:lstStyle/>
            <a:p>
              <a:r>
                <a:rPr lang="en-US" sz="1400" dirty="0"/>
                <a:t>(2)</a:t>
              </a:r>
            </a:p>
          </p:txBody>
        </p:sp>
      </p:grpSp>
      <p:grpSp>
        <p:nvGrpSpPr>
          <p:cNvPr id="23" name="Group 22">
            <a:extLst>
              <a:ext uri="{FF2B5EF4-FFF2-40B4-BE49-F238E27FC236}">
                <a16:creationId xmlns:a16="http://schemas.microsoft.com/office/drawing/2014/main" id="{DAE0ED41-7C6C-49F1-A3BF-B9100B5FCB89}"/>
              </a:ext>
            </a:extLst>
          </p:cNvPr>
          <p:cNvGrpSpPr/>
          <p:nvPr/>
        </p:nvGrpSpPr>
        <p:grpSpPr>
          <a:xfrm>
            <a:off x="4753030" y="3648175"/>
            <a:ext cx="4278676" cy="3209825"/>
            <a:chOff x="4753030" y="3648175"/>
            <a:chExt cx="4278676" cy="3209825"/>
          </a:xfrm>
        </p:grpSpPr>
        <p:pic>
          <p:nvPicPr>
            <p:cNvPr id="17" name="Picture 16">
              <a:extLst>
                <a:ext uri="{FF2B5EF4-FFF2-40B4-BE49-F238E27FC236}">
                  <a16:creationId xmlns:a16="http://schemas.microsoft.com/office/drawing/2014/main" id="{9C4DA50E-CCB9-47DD-9788-6BAB5C6309B3}"/>
                </a:ext>
              </a:extLst>
            </p:cNvPr>
            <p:cNvPicPr>
              <a:picLocks noChangeAspect="1"/>
            </p:cNvPicPr>
            <p:nvPr/>
          </p:nvPicPr>
          <p:blipFill rotWithShape="1">
            <a:blip r:embed="rId5"/>
            <a:srcRect l="63070" t="25838" r="20088" b="34854"/>
            <a:stretch/>
          </p:blipFill>
          <p:spPr>
            <a:xfrm>
              <a:off x="4753030" y="3648175"/>
              <a:ext cx="4278676" cy="3209825"/>
            </a:xfrm>
            <a:prstGeom prst="rect">
              <a:avLst/>
            </a:prstGeom>
          </p:spPr>
        </p:pic>
        <p:sp>
          <p:nvSpPr>
            <p:cNvPr id="21" name="TextBox 20">
              <a:extLst>
                <a:ext uri="{FF2B5EF4-FFF2-40B4-BE49-F238E27FC236}">
                  <a16:creationId xmlns:a16="http://schemas.microsoft.com/office/drawing/2014/main" id="{48811227-C358-48C1-A952-E0F02FC7A60A}"/>
                </a:ext>
              </a:extLst>
            </p:cNvPr>
            <p:cNvSpPr txBox="1"/>
            <p:nvPr/>
          </p:nvSpPr>
          <p:spPr>
            <a:xfrm>
              <a:off x="8266251" y="3648175"/>
              <a:ext cx="386644" cy="307777"/>
            </a:xfrm>
            <a:prstGeom prst="rect">
              <a:avLst/>
            </a:prstGeom>
            <a:noFill/>
          </p:spPr>
          <p:txBody>
            <a:bodyPr wrap="none" rtlCol="0">
              <a:spAutoFit/>
            </a:bodyPr>
            <a:lstStyle/>
            <a:p>
              <a:r>
                <a:rPr lang="en-US" sz="1400" dirty="0"/>
                <a:t>(3)</a:t>
              </a:r>
            </a:p>
          </p:txBody>
        </p:sp>
      </p:grpSp>
    </p:spTree>
    <p:extLst>
      <p:ext uri="{BB962C8B-B14F-4D97-AF65-F5344CB8AC3E}">
        <p14:creationId xmlns:p14="http://schemas.microsoft.com/office/powerpoint/2010/main" val="329913699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5D8587-F70C-4B80-AD99-5A36F0A85272}"/>
              </a:ext>
            </a:extLst>
          </p:cNvPr>
          <p:cNvSpPr>
            <a:spLocks noGrp="1"/>
          </p:cNvSpPr>
          <p:nvPr>
            <p:ph idx="1"/>
          </p:nvPr>
        </p:nvSpPr>
        <p:spPr>
          <a:xfrm>
            <a:off x="850900" y="1368425"/>
            <a:ext cx="7886700" cy="2769821"/>
          </a:xfrm>
        </p:spPr>
        <p:txBody>
          <a:bodyPr>
            <a:normAutofit fontScale="85000" lnSpcReduction="20000"/>
          </a:bodyPr>
          <a:lstStyle/>
          <a:p>
            <a:pPr algn="r" rtl="1"/>
            <a:r>
              <a:rPr lang="ar-SY" dirty="0"/>
              <a:t>التجربة الإقليمية المنسقة لتقليص قياس النموذج المناخي الإقليمي</a:t>
            </a:r>
          </a:p>
          <a:p>
            <a:pPr algn="r" rtl="1"/>
            <a:endParaRPr lang="ar-SY" dirty="0"/>
          </a:p>
          <a:p>
            <a:pPr algn="r" rtl="1">
              <a:lnSpc>
                <a:spcPct val="170000"/>
              </a:lnSpc>
            </a:pPr>
            <a:r>
              <a:rPr lang="ar-SY" dirty="0"/>
              <a:t>تم تطوير </a:t>
            </a:r>
            <a:r>
              <a:rPr lang="en-US" dirty="0"/>
              <a:t>CORDEX </a:t>
            </a:r>
            <a:r>
              <a:rPr lang="ar-SY" dirty="0"/>
              <a:t>بواسطة البرنامج العالمي للبحوث المناخية  (</a:t>
            </a:r>
            <a:r>
              <a:rPr lang="en-US" dirty="0"/>
              <a:t>WCRP </a:t>
            </a:r>
            <a:r>
              <a:rPr lang="ar-SY" dirty="0"/>
              <a:t> )في عام 2009</a:t>
            </a:r>
          </a:p>
          <a:p>
            <a:pPr algn="r" rtl="1"/>
            <a:endParaRPr lang="ar-SY" dirty="0"/>
          </a:p>
          <a:p>
            <a:pPr algn="r" rtl="1"/>
            <a:r>
              <a:rPr lang="ar-SY" dirty="0"/>
              <a:t>الحاجة إلى إطار منسق لتقييم وتحسين التقنيات الإقليمية لتقليص نطاقات المناخ</a:t>
            </a:r>
          </a:p>
          <a:p>
            <a:pPr algn="r" rtl="1"/>
            <a:endParaRPr lang="ar-SY" dirty="0"/>
          </a:p>
        </p:txBody>
      </p:sp>
      <p:sp>
        <p:nvSpPr>
          <p:cNvPr id="3" name="Slide Number Placeholder 2">
            <a:extLst>
              <a:ext uri="{FF2B5EF4-FFF2-40B4-BE49-F238E27FC236}">
                <a16:creationId xmlns:a16="http://schemas.microsoft.com/office/drawing/2014/main" id="{90744C86-C8B9-4F94-BEBD-640B21DE0521}"/>
              </a:ext>
            </a:extLst>
          </p:cNvPr>
          <p:cNvSpPr>
            <a:spLocks noGrp="1"/>
          </p:cNvSpPr>
          <p:nvPr>
            <p:ph type="sldNum" sz="quarter" idx="4"/>
          </p:nvPr>
        </p:nvSpPr>
        <p:spPr/>
        <p:txBody>
          <a:bodyPr/>
          <a:lstStyle/>
          <a:p>
            <a:fld id="{927968B9-F71B-4241-9647-2B023690AF84}" type="slidenum">
              <a:rPr lang="en-US" smtClean="0"/>
              <a:t>4</a:t>
            </a:fld>
            <a:endParaRPr lang="en-US" dirty="0"/>
          </a:p>
        </p:txBody>
      </p:sp>
      <p:sp>
        <p:nvSpPr>
          <p:cNvPr id="4" name="Rectangle 2">
            <a:extLst>
              <a:ext uri="{FF2B5EF4-FFF2-40B4-BE49-F238E27FC236}">
                <a16:creationId xmlns:a16="http://schemas.microsoft.com/office/drawing/2014/main" id="{FDE646E6-0EEB-41A3-B64C-05DC4AFEF353}"/>
              </a:ext>
            </a:extLst>
          </p:cNvPr>
          <p:cNvSpPr txBox="1">
            <a:spLocks noChangeArrowheads="1"/>
          </p:cNvSpPr>
          <p:nvPr/>
        </p:nvSpPr>
        <p:spPr>
          <a:xfrm>
            <a:off x="0" y="235380"/>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ما هو </a:t>
            </a:r>
            <a:r>
              <a:rPr lang="en-US" sz="3600" b="1" dirty="0">
                <a:solidFill>
                  <a:schemeClr val="bg1"/>
                </a:solidFill>
                <a:cs typeface="Arial" pitchFamily="34" charset="0"/>
              </a:rPr>
              <a:t>CORDEX؟</a:t>
            </a:r>
          </a:p>
        </p:txBody>
      </p:sp>
      <p:pic>
        <p:nvPicPr>
          <p:cNvPr id="5" name="Picture 4">
            <a:extLst>
              <a:ext uri="{FF2B5EF4-FFF2-40B4-BE49-F238E27FC236}">
                <a16:creationId xmlns:a16="http://schemas.microsoft.com/office/drawing/2014/main" id="{85876604-45B0-4EB7-8852-C8CA1B910AB6}"/>
              </a:ext>
            </a:extLst>
          </p:cNvPr>
          <p:cNvPicPr>
            <a:picLocks noChangeAspect="1"/>
          </p:cNvPicPr>
          <p:nvPr/>
        </p:nvPicPr>
        <p:blipFill rotWithShape="1">
          <a:blip r:embed="rId3"/>
          <a:srcRect l="9597" t="11362" r="67984" b="71827"/>
          <a:stretch/>
        </p:blipFill>
        <p:spPr>
          <a:xfrm>
            <a:off x="663680" y="4476135"/>
            <a:ext cx="7832921" cy="1887794"/>
          </a:xfrm>
          <a:prstGeom prst="rect">
            <a:avLst/>
          </a:prstGeom>
        </p:spPr>
      </p:pic>
    </p:spTree>
    <p:extLst>
      <p:ext uri="{BB962C8B-B14F-4D97-AF65-F5344CB8AC3E}">
        <p14:creationId xmlns:p14="http://schemas.microsoft.com/office/powerpoint/2010/main" val="279134957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779C5B-3124-49E8-A326-F8FE66EFF3DD}"/>
              </a:ext>
            </a:extLst>
          </p:cNvPr>
          <p:cNvSpPr>
            <a:spLocks noGrp="1"/>
          </p:cNvSpPr>
          <p:nvPr>
            <p:ph type="sldNum" sz="quarter" idx="4"/>
          </p:nvPr>
        </p:nvSpPr>
        <p:spPr/>
        <p:txBody>
          <a:bodyPr/>
          <a:lstStyle/>
          <a:p>
            <a:fld id="{927968B9-F71B-4241-9647-2B023690AF84}" type="slidenum">
              <a:rPr lang="en-US" smtClean="0"/>
              <a:t>40</a:t>
            </a:fld>
            <a:endParaRPr lang="en-US" dirty="0"/>
          </a:p>
        </p:txBody>
      </p:sp>
      <p:sp>
        <p:nvSpPr>
          <p:cNvPr id="5" name="Rectangle 2">
            <a:extLst>
              <a:ext uri="{FF2B5EF4-FFF2-40B4-BE49-F238E27FC236}">
                <a16:creationId xmlns:a16="http://schemas.microsoft.com/office/drawing/2014/main" id="{BDD76FA8-FCF8-4E5D-8D50-6F36B12CBC9A}"/>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نتيجة السلسلة الزمنية (موقع النقطة): دبي</a:t>
            </a:r>
          </a:p>
        </p:txBody>
      </p:sp>
      <p:pic>
        <p:nvPicPr>
          <p:cNvPr id="7" name="Picture 6">
            <a:extLst>
              <a:ext uri="{FF2B5EF4-FFF2-40B4-BE49-F238E27FC236}">
                <a16:creationId xmlns:a16="http://schemas.microsoft.com/office/drawing/2014/main" id="{C1E2F77F-5232-4B52-9DA7-01B7723E8811}"/>
              </a:ext>
            </a:extLst>
          </p:cNvPr>
          <p:cNvPicPr>
            <a:picLocks noChangeAspect="1"/>
          </p:cNvPicPr>
          <p:nvPr/>
        </p:nvPicPr>
        <p:blipFill rotWithShape="1">
          <a:blip r:embed="rId3"/>
          <a:srcRect l="61422" t="32552" r="18513" b="26606"/>
          <a:stretch/>
        </p:blipFill>
        <p:spPr>
          <a:xfrm>
            <a:off x="481263" y="1327316"/>
            <a:ext cx="8269342" cy="5410367"/>
          </a:xfrm>
          <a:prstGeom prst="rect">
            <a:avLst/>
          </a:prstGeom>
        </p:spPr>
      </p:pic>
    </p:spTree>
    <p:extLst>
      <p:ext uri="{BB962C8B-B14F-4D97-AF65-F5344CB8AC3E}">
        <p14:creationId xmlns:p14="http://schemas.microsoft.com/office/powerpoint/2010/main" val="289697697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5219D1A-E9D1-4AA6-8888-6933A5024729}"/>
              </a:ext>
            </a:extLst>
          </p:cNvPr>
          <p:cNvSpPr>
            <a:spLocks noGrp="1"/>
          </p:cNvSpPr>
          <p:nvPr>
            <p:ph type="sldNum" sz="quarter" idx="4"/>
          </p:nvPr>
        </p:nvSpPr>
        <p:spPr/>
        <p:txBody>
          <a:bodyPr/>
          <a:lstStyle/>
          <a:p>
            <a:fld id="{927968B9-F71B-4241-9647-2B023690AF84}" type="slidenum">
              <a:rPr lang="en-US" smtClean="0"/>
              <a:t>41</a:t>
            </a:fld>
            <a:endParaRPr lang="en-US" dirty="0"/>
          </a:p>
        </p:txBody>
      </p:sp>
      <p:sp>
        <p:nvSpPr>
          <p:cNvPr id="4" name="Rectangle 2">
            <a:extLst>
              <a:ext uri="{FF2B5EF4-FFF2-40B4-BE49-F238E27FC236}">
                <a16:creationId xmlns:a16="http://schemas.microsoft.com/office/drawing/2014/main" id="{9C7BA4AF-D7FF-40C5-9F49-1393DA32CE98}"/>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السلسلة الزمنية (المنطقة)</a:t>
            </a:r>
          </a:p>
        </p:txBody>
      </p:sp>
      <p:pic>
        <p:nvPicPr>
          <p:cNvPr id="6" name="Picture 5">
            <a:extLst>
              <a:ext uri="{FF2B5EF4-FFF2-40B4-BE49-F238E27FC236}">
                <a16:creationId xmlns:a16="http://schemas.microsoft.com/office/drawing/2014/main" id="{3A253376-3FB2-41AE-9AB5-8ADEDB2885DA}"/>
              </a:ext>
            </a:extLst>
          </p:cNvPr>
          <p:cNvPicPr>
            <a:picLocks noChangeAspect="1"/>
          </p:cNvPicPr>
          <p:nvPr/>
        </p:nvPicPr>
        <p:blipFill rotWithShape="1">
          <a:blip r:embed="rId3"/>
          <a:srcRect l="60088" t="19446" r="22982" b="39012"/>
          <a:stretch/>
        </p:blipFill>
        <p:spPr>
          <a:xfrm>
            <a:off x="232611" y="1195137"/>
            <a:ext cx="4495232" cy="3545305"/>
          </a:xfrm>
          <a:prstGeom prst="rect">
            <a:avLst/>
          </a:prstGeom>
        </p:spPr>
      </p:pic>
      <p:pic>
        <p:nvPicPr>
          <p:cNvPr id="7" name="Picture 6">
            <a:extLst>
              <a:ext uri="{FF2B5EF4-FFF2-40B4-BE49-F238E27FC236}">
                <a16:creationId xmlns:a16="http://schemas.microsoft.com/office/drawing/2014/main" id="{69087053-C6BB-4E10-8200-BD25A0E18059}"/>
              </a:ext>
            </a:extLst>
          </p:cNvPr>
          <p:cNvPicPr>
            <a:picLocks noChangeAspect="1"/>
          </p:cNvPicPr>
          <p:nvPr/>
        </p:nvPicPr>
        <p:blipFill rotWithShape="1">
          <a:blip r:embed="rId4"/>
          <a:srcRect l="65805" t="39766" r="22982" b="28850"/>
          <a:stretch/>
        </p:blipFill>
        <p:spPr>
          <a:xfrm>
            <a:off x="4852737" y="2918286"/>
            <a:ext cx="3973094" cy="3574589"/>
          </a:xfrm>
          <a:prstGeom prst="rect">
            <a:avLst/>
          </a:prstGeom>
        </p:spPr>
      </p:pic>
    </p:spTree>
    <p:extLst>
      <p:ext uri="{BB962C8B-B14F-4D97-AF65-F5344CB8AC3E}">
        <p14:creationId xmlns:p14="http://schemas.microsoft.com/office/powerpoint/2010/main" val="347525161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E646E8-2CA0-46A9-B641-0070C7A3281C}"/>
              </a:ext>
            </a:extLst>
          </p:cNvPr>
          <p:cNvSpPr>
            <a:spLocks noGrp="1"/>
          </p:cNvSpPr>
          <p:nvPr>
            <p:ph type="sldNum" sz="quarter" idx="4"/>
          </p:nvPr>
        </p:nvSpPr>
        <p:spPr/>
        <p:txBody>
          <a:bodyPr/>
          <a:lstStyle/>
          <a:p>
            <a:fld id="{927968B9-F71B-4241-9647-2B023690AF84}" type="slidenum">
              <a:rPr lang="en-US" smtClean="0"/>
              <a:t>42</a:t>
            </a:fld>
            <a:endParaRPr lang="en-US" dirty="0"/>
          </a:p>
        </p:txBody>
      </p:sp>
      <p:pic>
        <p:nvPicPr>
          <p:cNvPr id="4" name="Picture 3">
            <a:extLst>
              <a:ext uri="{FF2B5EF4-FFF2-40B4-BE49-F238E27FC236}">
                <a16:creationId xmlns:a16="http://schemas.microsoft.com/office/drawing/2014/main" id="{76AC091A-5F14-4E81-BF9F-6203ED03246D}"/>
              </a:ext>
            </a:extLst>
          </p:cNvPr>
          <p:cNvPicPr>
            <a:picLocks noChangeAspect="1"/>
          </p:cNvPicPr>
          <p:nvPr/>
        </p:nvPicPr>
        <p:blipFill rotWithShape="1">
          <a:blip r:embed="rId3"/>
          <a:srcRect l="17405" t="22836" r="62548" b="29234"/>
          <a:stretch/>
        </p:blipFill>
        <p:spPr>
          <a:xfrm>
            <a:off x="8461" y="1168400"/>
            <a:ext cx="6443133" cy="5422371"/>
          </a:xfrm>
          <a:prstGeom prst="rect">
            <a:avLst/>
          </a:prstGeom>
        </p:spPr>
      </p:pic>
      <p:pic>
        <p:nvPicPr>
          <p:cNvPr id="5" name="Picture 4">
            <a:extLst>
              <a:ext uri="{FF2B5EF4-FFF2-40B4-BE49-F238E27FC236}">
                <a16:creationId xmlns:a16="http://schemas.microsoft.com/office/drawing/2014/main" id="{667F3DCA-9BE1-476F-9816-A0A6A3382111}"/>
              </a:ext>
            </a:extLst>
          </p:cNvPr>
          <p:cNvPicPr>
            <a:picLocks noChangeAspect="1"/>
          </p:cNvPicPr>
          <p:nvPr/>
        </p:nvPicPr>
        <p:blipFill rotWithShape="1">
          <a:blip r:embed="rId4"/>
          <a:srcRect l="952" t="22407" r="88486" b="18837"/>
          <a:stretch/>
        </p:blipFill>
        <p:spPr>
          <a:xfrm>
            <a:off x="6299196" y="1070504"/>
            <a:ext cx="2819401" cy="5520267"/>
          </a:xfrm>
          <a:prstGeom prst="rect">
            <a:avLst/>
          </a:prstGeom>
        </p:spPr>
      </p:pic>
      <p:sp>
        <p:nvSpPr>
          <p:cNvPr id="6" name="Rectangle 2">
            <a:extLst>
              <a:ext uri="{FF2B5EF4-FFF2-40B4-BE49-F238E27FC236}">
                <a16:creationId xmlns:a16="http://schemas.microsoft.com/office/drawing/2014/main" id="{101A4E33-2955-4E57-A465-FD2EE0EF2D67}"/>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نتيجة السلسلة الزمنية (المنطقة)</a:t>
            </a:r>
          </a:p>
        </p:txBody>
      </p:sp>
    </p:spTree>
    <p:extLst>
      <p:ext uri="{BB962C8B-B14F-4D97-AF65-F5344CB8AC3E}">
        <p14:creationId xmlns:p14="http://schemas.microsoft.com/office/powerpoint/2010/main" val="2220154756"/>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FC9E71-AAF1-44AE-B0DE-5EFF2E655933}"/>
              </a:ext>
            </a:extLst>
          </p:cNvPr>
          <p:cNvSpPr>
            <a:spLocks noGrp="1"/>
          </p:cNvSpPr>
          <p:nvPr>
            <p:ph type="sldNum" sz="quarter" idx="4"/>
          </p:nvPr>
        </p:nvSpPr>
        <p:spPr/>
        <p:txBody>
          <a:bodyPr/>
          <a:lstStyle/>
          <a:p>
            <a:fld id="{927968B9-F71B-4241-9647-2B023690AF84}" type="slidenum">
              <a:rPr lang="en-US" smtClean="0"/>
              <a:t>43</a:t>
            </a:fld>
            <a:endParaRPr lang="en-US" dirty="0"/>
          </a:p>
        </p:txBody>
      </p:sp>
      <p:sp>
        <p:nvSpPr>
          <p:cNvPr id="4" name="Rectangle 2">
            <a:extLst>
              <a:ext uri="{FF2B5EF4-FFF2-40B4-BE49-F238E27FC236}">
                <a16:creationId xmlns:a16="http://schemas.microsoft.com/office/drawing/2014/main" id="{58D98306-87A4-454C-BEDB-ABF6684810CB}"/>
              </a:ext>
            </a:extLst>
          </p:cNvPr>
          <p:cNvSpPr txBox="1">
            <a:spLocks noChangeArrowheads="1"/>
          </p:cNvSpPr>
          <p:nvPr/>
        </p:nvSpPr>
        <p:spPr>
          <a:xfrm>
            <a:off x="1105231" y="243332"/>
            <a:ext cx="8038769" cy="59444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المركز الإقليمي للمعرفة - بوابة بيانات </a:t>
            </a:r>
            <a:r>
              <a:rPr lang="ar-SY" sz="3600" b="1" dirty="0" err="1">
                <a:solidFill>
                  <a:schemeClr val="bg1"/>
                </a:solidFill>
                <a:cs typeface="Arial" pitchFamily="34" charset="0"/>
              </a:rPr>
              <a:t>ريكار</a:t>
            </a:r>
            <a:r>
              <a:rPr lang="ar-SY" sz="3600" b="1" dirty="0">
                <a:solidFill>
                  <a:schemeClr val="bg1"/>
                </a:solidFill>
                <a:cs typeface="Arial" pitchFamily="34" charset="0"/>
              </a:rPr>
              <a:t> : الهيدرولوجيا</a:t>
            </a:r>
          </a:p>
          <a:p>
            <a:pPr algn="ctr">
              <a:defRPr/>
            </a:pPr>
            <a:endParaRPr lang="ar-SY" sz="3600" b="1" dirty="0">
              <a:solidFill>
                <a:schemeClr val="bg1"/>
              </a:solidFill>
              <a:cs typeface="Arial" pitchFamily="34" charset="0"/>
            </a:endParaRPr>
          </a:p>
        </p:txBody>
      </p:sp>
      <p:pic>
        <p:nvPicPr>
          <p:cNvPr id="6" name="Picture 5">
            <a:extLst>
              <a:ext uri="{FF2B5EF4-FFF2-40B4-BE49-F238E27FC236}">
                <a16:creationId xmlns:a16="http://schemas.microsoft.com/office/drawing/2014/main" id="{B61210EC-7421-410E-BB6D-4271C241E90C}"/>
              </a:ext>
            </a:extLst>
          </p:cNvPr>
          <p:cNvPicPr>
            <a:picLocks noChangeAspect="1"/>
          </p:cNvPicPr>
          <p:nvPr/>
        </p:nvPicPr>
        <p:blipFill rotWithShape="1">
          <a:blip r:embed="rId3"/>
          <a:srcRect t="10542" r="45278" b="16592"/>
          <a:stretch/>
        </p:blipFill>
        <p:spPr>
          <a:xfrm>
            <a:off x="0" y="1371601"/>
            <a:ext cx="9158579" cy="4292600"/>
          </a:xfrm>
          <a:prstGeom prst="rect">
            <a:avLst/>
          </a:prstGeom>
        </p:spPr>
      </p:pic>
    </p:spTree>
    <p:extLst>
      <p:ext uri="{BB962C8B-B14F-4D97-AF65-F5344CB8AC3E}">
        <p14:creationId xmlns:p14="http://schemas.microsoft.com/office/powerpoint/2010/main" val="174486219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59394C-9EF7-4D0C-9460-7B95D25EE547}"/>
              </a:ext>
            </a:extLst>
          </p:cNvPr>
          <p:cNvSpPr>
            <a:spLocks noGrp="1"/>
          </p:cNvSpPr>
          <p:nvPr>
            <p:ph type="sldNum" sz="quarter" idx="4"/>
          </p:nvPr>
        </p:nvSpPr>
        <p:spPr/>
        <p:txBody>
          <a:bodyPr/>
          <a:lstStyle/>
          <a:p>
            <a:fld id="{927968B9-F71B-4241-9647-2B023690AF84}" type="slidenum">
              <a:rPr lang="en-US" smtClean="0"/>
              <a:t>44</a:t>
            </a:fld>
            <a:endParaRPr lang="en-US" dirty="0"/>
          </a:p>
        </p:txBody>
      </p:sp>
      <p:sp>
        <p:nvSpPr>
          <p:cNvPr id="6" name="Rectangle 2">
            <a:extLst>
              <a:ext uri="{FF2B5EF4-FFF2-40B4-BE49-F238E27FC236}">
                <a16:creationId xmlns:a16="http://schemas.microsoft.com/office/drawing/2014/main" id="{2B668B8C-9C19-48EF-A0C3-0508B2771F27}"/>
              </a:ext>
            </a:extLst>
          </p:cNvPr>
          <p:cNvSpPr txBox="1">
            <a:spLocks noChangeArrowheads="1"/>
          </p:cNvSpPr>
          <p:nvPr/>
        </p:nvSpPr>
        <p:spPr>
          <a:xfrm>
            <a:off x="1105231" y="209465"/>
            <a:ext cx="8038769" cy="59444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المركز الإقليمي للمعرفة - بوابة بيانات </a:t>
            </a:r>
            <a:r>
              <a:rPr lang="ar-SY" sz="3600" b="1" dirty="0" err="1">
                <a:solidFill>
                  <a:schemeClr val="bg1"/>
                </a:solidFill>
                <a:cs typeface="Arial" pitchFamily="34" charset="0"/>
              </a:rPr>
              <a:t>ريكار</a:t>
            </a:r>
            <a:r>
              <a:rPr lang="ar-SY" sz="3600" b="1" dirty="0">
                <a:solidFill>
                  <a:schemeClr val="bg1"/>
                </a:solidFill>
                <a:cs typeface="Arial" pitchFamily="34" charset="0"/>
              </a:rPr>
              <a:t> : قابلية التأثر</a:t>
            </a:r>
          </a:p>
        </p:txBody>
      </p:sp>
      <p:pic>
        <p:nvPicPr>
          <p:cNvPr id="7" name="Picture 6">
            <a:extLst>
              <a:ext uri="{FF2B5EF4-FFF2-40B4-BE49-F238E27FC236}">
                <a16:creationId xmlns:a16="http://schemas.microsoft.com/office/drawing/2014/main" id="{1FAE2789-4146-4DFD-A28D-03ED0E651CB9}"/>
              </a:ext>
            </a:extLst>
          </p:cNvPr>
          <p:cNvPicPr>
            <a:picLocks noChangeAspect="1"/>
          </p:cNvPicPr>
          <p:nvPr/>
        </p:nvPicPr>
        <p:blipFill rotWithShape="1">
          <a:blip r:embed="rId3"/>
          <a:srcRect t="10279" r="45370" b="16593"/>
          <a:stretch/>
        </p:blipFill>
        <p:spPr>
          <a:xfrm>
            <a:off x="0" y="1514761"/>
            <a:ext cx="9144000" cy="4308532"/>
          </a:xfrm>
          <a:prstGeom prst="rect">
            <a:avLst/>
          </a:prstGeom>
        </p:spPr>
      </p:pic>
    </p:spTree>
    <p:extLst>
      <p:ext uri="{BB962C8B-B14F-4D97-AF65-F5344CB8AC3E}">
        <p14:creationId xmlns:p14="http://schemas.microsoft.com/office/powerpoint/2010/main" val="209742074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31475A-355C-4B77-8683-B497F37EAC6B}"/>
              </a:ext>
            </a:extLst>
          </p:cNvPr>
          <p:cNvPicPr>
            <a:picLocks noChangeAspect="1"/>
          </p:cNvPicPr>
          <p:nvPr/>
        </p:nvPicPr>
        <p:blipFill rotWithShape="1">
          <a:blip r:embed="rId3"/>
          <a:srcRect t="10279" r="45463" b="17381"/>
          <a:stretch/>
        </p:blipFill>
        <p:spPr>
          <a:xfrm>
            <a:off x="0" y="1836144"/>
            <a:ext cx="9094563" cy="4246189"/>
          </a:xfrm>
          <a:prstGeom prst="rect">
            <a:avLst/>
          </a:prstGeom>
        </p:spPr>
      </p:pic>
      <p:sp>
        <p:nvSpPr>
          <p:cNvPr id="3" name="Slide Number Placeholder 2">
            <a:extLst>
              <a:ext uri="{FF2B5EF4-FFF2-40B4-BE49-F238E27FC236}">
                <a16:creationId xmlns:a16="http://schemas.microsoft.com/office/drawing/2014/main" id="{2059394C-9EF7-4D0C-9460-7B95D25EE547}"/>
              </a:ext>
            </a:extLst>
          </p:cNvPr>
          <p:cNvSpPr>
            <a:spLocks noGrp="1"/>
          </p:cNvSpPr>
          <p:nvPr>
            <p:ph type="sldNum" sz="quarter" idx="4"/>
          </p:nvPr>
        </p:nvSpPr>
        <p:spPr/>
        <p:txBody>
          <a:bodyPr/>
          <a:lstStyle/>
          <a:p>
            <a:fld id="{927968B9-F71B-4241-9647-2B023690AF84}" type="slidenum">
              <a:rPr lang="en-US" smtClean="0"/>
              <a:t>45</a:t>
            </a:fld>
            <a:endParaRPr lang="en-US" dirty="0"/>
          </a:p>
        </p:txBody>
      </p:sp>
      <p:sp>
        <p:nvSpPr>
          <p:cNvPr id="6" name="Rectangle 2">
            <a:extLst>
              <a:ext uri="{FF2B5EF4-FFF2-40B4-BE49-F238E27FC236}">
                <a16:creationId xmlns:a16="http://schemas.microsoft.com/office/drawing/2014/main" id="{2B668B8C-9C19-48EF-A0C3-0508B2771F27}"/>
              </a:ext>
            </a:extLst>
          </p:cNvPr>
          <p:cNvSpPr txBox="1">
            <a:spLocks noChangeArrowheads="1"/>
          </p:cNvSpPr>
          <p:nvPr/>
        </p:nvSpPr>
        <p:spPr>
          <a:xfrm>
            <a:off x="1105231" y="209465"/>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الوصول إلى كتالوج البيانات</a:t>
            </a:r>
          </a:p>
        </p:txBody>
      </p:sp>
      <p:sp>
        <p:nvSpPr>
          <p:cNvPr id="7" name="Rectangle 6">
            <a:extLst>
              <a:ext uri="{FF2B5EF4-FFF2-40B4-BE49-F238E27FC236}">
                <a16:creationId xmlns:a16="http://schemas.microsoft.com/office/drawing/2014/main" id="{472B4A47-DC0E-49A5-9107-A9BA06D05F05}"/>
              </a:ext>
            </a:extLst>
          </p:cNvPr>
          <p:cNvSpPr/>
          <p:nvPr/>
        </p:nvSpPr>
        <p:spPr>
          <a:xfrm>
            <a:off x="568736" y="5520268"/>
            <a:ext cx="328731" cy="31438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Arrow Connector 7">
            <a:extLst>
              <a:ext uri="{FF2B5EF4-FFF2-40B4-BE49-F238E27FC236}">
                <a16:creationId xmlns:a16="http://schemas.microsoft.com/office/drawing/2014/main" id="{CF2EE387-AF11-4992-8CFF-2029AC395444}"/>
              </a:ext>
            </a:extLst>
          </p:cNvPr>
          <p:cNvCxnSpPr>
            <a:cxnSpLocks/>
            <a:endCxn id="7" idx="3"/>
          </p:cNvCxnSpPr>
          <p:nvPr/>
        </p:nvCxnSpPr>
        <p:spPr>
          <a:xfrm flipH="1" flipV="1">
            <a:off x="897467" y="5677462"/>
            <a:ext cx="967428" cy="774204"/>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4D63165-821D-4CB8-95D1-DF44A62DF964}"/>
              </a:ext>
            </a:extLst>
          </p:cNvPr>
          <p:cNvSpPr txBox="1"/>
          <p:nvPr/>
        </p:nvSpPr>
        <p:spPr>
          <a:xfrm>
            <a:off x="1420702" y="6424194"/>
            <a:ext cx="888385" cy="369332"/>
          </a:xfrm>
          <a:prstGeom prst="rect">
            <a:avLst/>
          </a:prstGeom>
          <a:noFill/>
        </p:spPr>
        <p:txBody>
          <a:bodyPr wrap="none" rtlCol="0">
            <a:spAutoFit/>
          </a:bodyPr>
          <a:lstStyle/>
          <a:p>
            <a:r>
              <a:rPr lang="en-US" dirty="0"/>
              <a:t>Catalog</a:t>
            </a:r>
          </a:p>
        </p:txBody>
      </p:sp>
    </p:spTree>
    <p:extLst>
      <p:ext uri="{BB962C8B-B14F-4D97-AF65-F5344CB8AC3E}">
        <p14:creationId xmlns:p14="http://schemas.microsoft.com/office/powerpoint/2010/main" val="46640576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FCE8872-CAD0-4933-A86E-BCCBAD3D503E}"/>
              </a:ext>
            </a:extLst>
          </p:cNvPr>
          <p:cNvSpPr>
            <a:spLocks noGrp="1"/>
          </p:cNvSpPr>
          <p:nvPr>
            <p:ph type="sldNum" sz="quarter" idx="4"/>
          </p:nvPr>
        </p:nvSpPr>
        <p:spPr/>
        <p:txBody>
          <a:bodyPr/>
          <a:lstStyle/>
          <a:p>
            <a:fld id="{927968B9-F71B-4241-9647-2B023690AF84}" type="slidenum">
              <a:rPr lang="en-US" smtClean="0"/>
              <a:t>46</a:t>
            </a:fld>
            <a:endParaRPr lang="en-US" dirty="0"/>
          </a:p>
        </p:txBody>
      </p:sp>
      <p:pic>
        <p:nvPicPr>
          <p:cNvPr id="4" name="Picture 3">
            <a:extLst>
              <a:ext uri="{FF2B5EF4-FFF2-40B4-BE49-F238E27FC236}">
                <a16:creationId xmlns:a16="http://schemas.microsoft.com/office/drawing/2014/main" id="{95CDB1D5-C088-4D33-A359-E8C8488F9B06}"/>
              </a:ext>
            </a:extLst>
          </p:cNvPr>
          <p:cNvPicPr>
            <a:picLocks noChangeAspect="1"/>
          </p:cNvPicPr>
          <p:nvPr/>
        </p:nvPicPr>
        <p:blipFill rotWithShape="1">
          <a:blip r:embed="rId3"/>
          <a:srcRect t="10279" r="45556" b="16593"/>
          <a:stretch/>
        </p:blipFill>
        <p:spPr>
          <a:xfrm>
            <a:off x="0" y="1712488"/>
            <a:ext cx="9144000" cy="4323187"/>
          </a:xfrm>
          <a:prstGeom prst="rect">
            <a:avLst/>
          </a:prstGeom>
        </p:spPr>
      </p:pic>
      <p:sp>
        <p:nvSpPr>
          <p:cNvPr id="5" name="Rectangle 2">
            <a:extLst>
              <a:ext uri="{FF2B5EF4-FFF2-40B4-BE49-F238E27FC236}">
                <a16:creationId xmlns:a16="http://schemas.microsoft.com/office/drawing/2014/main" id="{6C93A16B-D0D6-45BB-A7C2-4679B3F4E1F6}"/>
              </a:ext>
            </a:extLst>
          </p:cNvPr>
          <p:cNvSpPr txBox="1">
            <a:spLocks noChangeArrowheads="1"/>
          </p:cNvSpPr>
          <p:nvPr/>
        </p:nvSpPr>
        <p:spPr>
          <a:xfrm>
            <a:off x="1105231" y="209465"/>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ar-SY" sz="3600" b="1" dirty="0">
                <a:solidFill>
                  <a:schemeClr val="bg1"/>
                </a:solidFill>
                <a:cs typeface="Arial" pitchFamily="34" charset="0"/>
              </a:rPr>
              <a:t>الوصول إلى كتالوج البيانات</a:t>
            </a:r>
          </a:p>
        </p:txBody>
      </p:sp>
    </p:spTree>
    <p:extLst>
      <p:ext uri="{BB962C8B-B14F-4D97-AF65-F5344CB8AC3E}">
        <p14:creationId xmlns:p14="http://schemas.microsoft.com/office/powerpoint/2010/main" val="1836347685"/>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6DB12F2-6F1C-4D05-B6C2-D2DB56F6F78F}"/>
              </a:ext>
            </a:extLst>
          </p:cNvPr>
          <p:cNvSpPr>
            <a:spLocks noGrp="1"/>
          </p:cNvSpPr>
          <p:nvPr>
            <p:ph type="sldNum" sz="quarter" idx="4"/>
          </p:nvPr>
        </p:nvSpPr>
        <p:spPr/>
        <p:txBody>
          <a:bodyPr/>
          <a:lstStyle/>
          <a:p>
            <a:fld id="{927968B9-F71B-4241-9647-2B023690AF84}" type="slidenum">
              <a:rPr lang="en-US" smtClean="0"/>
              <a:t>47</a:t>
            </a:fld>
            <a:endParaRPr lang="en-US" dirty="0"/>
          </a:p>
        </p:txBody>
      </p:sp>
      <p:sp>
        <p:nvSpPr>
          <p:cNvPr id="4" name="Rectangle 2">
            <a:extLst>
              <a:ext uri="{FF2B5EF4-FFF2-40B4-BE49-F238E27FC236}">
                <a16:creationId xmlns:a16="http://schemas.microsoft.com/office/drawing/2014/main" id="{639FF289-C3F6-4290-8BBD-8B9ADD5B2053}"/>
              </a:ext>
            </a:extLst>
          </p:cNvPr>
          <p:cNvSpPr txBox="1">
            <a:spLocks noChangeArrowheads="1"/>
          </p:cNvSpPr>
          <p:nvPr/>
        </p:nvSpPr>
        <p:spPr>
          <a:xfrm>
            <a:off x="1105231" y="209465"/>
            <a:ext cx="8038769" cy="59444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المركز الإقليمي للمعرفة (</a:t>
            </a:r>
            <a:r>
              <a:rPr lang="en-US" sz="3600" b="1" dirty="0">
                <a:solidFill>
                  <a:schemeClr val="bg1"/>
                </a:solidFill>
                <a:cs typeface="Arial" pitchFamily="34" charset="0"/>
              </a:rPr>
              <a:t>RKH</a:t>
            </a:r>
            <a:r>
              <a:rPr lang="ar-SY" sz="3600" b="1" dirty="0">
                <a:solidFill>
                  <a:schemeClr val="bg1"/>
                </a:solidFill>
                <a:cs typeface="Arial" pitchFamily="34" charset="0"/>
              </a:rPr>
              <a:t> ) - بوابة البيانات : زيارات الموقع</a:t>
            </a:r>
          </a:p>
          <a:p>
            <a:pPr algn="ctr" rtl="1">
              <a:defRPr/>
            </a:pPr>
            <a:endParaRPr lang="ar-SY" sz="3600" b="1" dirty="0">
              <a:solidFill>
                <a:schemeClr val="bg1"/>
              </a:solidFill>
              <a:cs typeface="Arial" pitchFamily="34" charset="0"/>
            </a:endParaRPr>
          </a:p>
          <a:p>
            <a:pPr algn="ctr" rtl="1">
              <a:defRPr/>
            </a:pPr>
            <a:endParaRPr lang="en-US" sz="3600" b="1" dirty="0">
              <a:solidFill>
                <a:schemeClr val="bg1"/>
              </a:solidFill>
              <a:cs typeface="Arial" pitchFamily="34" charset="0"/>
            </a:endParaRPr>
          </a:p>
        </p:txBody>
      </p:sp>
      <p:graphicFrame>
        <p:nvGraphicFramePr>
          <p:cNvPr id="5" name="Table 4">
            <a:extLst>
              <a:ext uri="{FF2B5EF4-FFF2-40B4-BE49-F238E27FC236}">
                <a16:creationId xmlns:a16="http://schemas.microsoft.com/office/drawing/2014/main" id="{7252FEFB-E5C0-4BB3-A7A8-3382EE171EF2}"/>
              </a:ext>
            </a:extLst>
          </p:cNvPr>
          <p:cNvGraphicFramePr>
            <a:graphicFrameLocks noGrp="1"/>
          </p:cNvGraphicFramePr>
          <p:nvPr>
            <p:extLst>
              <p:ext uri="{D42A27DB-BD31-4B8C-83A1-F6EECF244321}">
                <p14:modId xmlns:p14="http://schemas.microsoft.com/office/powerpoint/2010/main" val="4143631412"/>
              </p:ext>
            </p:extLst>
          </p:nvPr>
        </p:nvGraphicFramePr>
        <p:xfrm>
          <a:off x="711200" y="1796708"/>
          <a:ext cx="7886705" cy="4289920"/>
        </p:xfrm>
        <a:graphic>
          <a:graphicData uri="http://schemas.openxmlformats.org/drawingml/2006/table">
            <a:tbl>
              <a:tblPr>
                <a:tableStyleId>{775DCB02-9BB8-47FD-8907-85C794F793BA}</a:tableStyleId>
              </a:tblPr>
              <a:tblGrid>
                <a:gridCol w="1278924">
                  <a:extLst>
                    <a:ext uri="{9D8B030D-6E8A-4147-A177-3AD203B41FA5}">
                      <a16:colId xmlns:a16="http://schemas.microsoft.com/office/drawing/2014/main" val="3297479414"/>
                    </a:ext>
                  </a:extLst>
                </a:gridCol>
                <a:gridCol w="388693">
                  <a:extLst>
                    <a:ext uri="{9D8B030D-6E8A-4147-A177-3AD203B41FA5}">
                      <a16:colId xmlns:a16="http://schemas.microsoft.com/office/drawing/2014/main" val="1992644737"/>
                    </a:ext>
                  </a:extLst>
                </a:gridCol>
                <a:gridCol w="388693">
                  <a:extLst>
                    <a:ext uri="{9D8B030D-6E8A-4147-A177-3AD203B41FA5}">
                      <a16:colId xmlns:a16="http://schemas.microsoft.com/office/drawing/2014/main" val="9393297"/>
                    </a:ext>
                  </a:extLst>
                </a:gridCol>
                <a:gridCol w="388693">
                  <a:extLst>
                    <a:ext uri="{9D8B030D-6E8A-4147-A177-3AD203B41FA5}">
                      <a16:colId xmlns:a16="http://schemas.microsoft.com/office/drawing/2014/main" val="1866163921"/>
                    </a:ext>
                  </a:extLst>
                </a:gridCol>
                <a:gridCol w="388693">
                  <a:extLst>
                    <a:ext uri="{9D8B030D-6E8A-4147-A177-3AD203B41FA5}">
                      <a16:colId xmlns:a16="http://schemas.microsoft.com/office/drawing/2014/main" val="1275418659"/>
                    </a:ext>
                  </a:extLst>
                </a:gridCol>
                <a:gridCol w="388693">
                  <a:extLst>
                    <a:ext uri="{9D8B030D-6E8A-4147-A177-3AD203B41FA5}">
                      <a16:colId xmlns:a16="http://schemas.microsoft.com/office/drawing/2014/main" val="4214165611"/>
                    </a:ext>
                  </a:extLst>
                </a:gridCol>
                <a:gridCol w="388693">
                  <a:extLst>
                    <a:ext uri="{9D8B030D-6E8A-4147-A177-3AD203B41FA5}">
                      <a16:colId xmlns:a16="http://schemas.microsoft.com/office/drawing/2014/main" val="4082957518"/>
                    </a:ext>
                  </a:extLst>
                </a:gridCol>
                <a:gridCol w="388693">
                  <a:extLst>
                    <a:ext uri="{9D8B030D-6E8A-4147-A177-3AD203B41FA5}">
                      <a16:colId xmlns:a16="http://schemas.microsoft.com/office/drawing/2014/main" val="3297212869"/>
                    </a:ext>
                  </a:extLst>
                </a:gridCol>
                <a:gridCol w="388693">
                  <a:extLst>
                    <a:ext uri="{9D8B030D-6E8A-4147-A177-3AD203B41FA5}">
                      <a16:colId xmlns:a16="http://schemas.microsoft.com/office/drawing/2014/main" val="2478856111"/>
                    </a:ext>
                  </a:extLst>
                </a:gridCol>
                <a:gridCol w="388693">
                  <a:extLst>
                    <a:ext uri="{9D8B030D-6E8A-4147-A177-3AD203B41FA5}">
                      <a16:colId xmlns:a16="http://schemas.microsoft.com/office/drawing/2014/main" val="646245947"/>
                    </a:ext>
                  </a:extLst>
                </a:gridCol>
                <a:gridCol w="388693">
                  <a:extLst>
                    <a:ext uri="{9D8B030D-6E8A-4147-A177-3AD203B41FA5}">
                      <a16:colId xmlns:a16="http://schemas.microsoft.com/office/drawing/2014/main" val="3070793399"/>
                    </a:ext>
                  </a:extLst>
                </a:gridCol>
                <a:gridCol w="388693">
                  <a:extLst>
                    <a:ext uri="{9D8B030D-6E8A-4147-A177-3AD203B41FA5}">
                      <a16:colId xmlns:a16="http://schemas.microsoft.com/office/drawing/2014/main" val="2650920968"/>
                    </a:ext>
                  </a:extLst>
                </a:gridCol>
                <a:gridCol w="388693">
                  <a:extLst>
                    <a:ext uri="{9D8B030D-6E8A-4147-A177-3AD203B41FA5}">
                      <a16:colId xmlns:a16="http://schemas.microsoft.com/office/drawing/2014/main" val="683507117"/>
                    </a:ext>
                  </a:extLst>
                </a:gridCol>
                <a:gridCol w="388693">
                  <a:extLst>
                    <a:ext uri="{9D8B030D-6E8A-4147-A177-3AD203B41FA5}">
                      <a16:colId xmlns:a16="http://schemas.microsoft.com/office/drawing/2014/main" val="2507827211"/>
                    </a:ext>
                  </a:extLst>
                </a:gridCol>
                <a:gridCol w="388693">
                  <a:extLst>
                    <a:ext uri="{9D8B030D-6E8A-4147-A177-3AD203B41FA5}">
                      <a16:colId xmlns:a16="http://schemas.microsoft.com/office/drawing/2014/main" val="534237981"/>
                    </a:ext>
                  </a:extLst>
                </a:gridCol>
                <a:gridCol w="388693">
                  <a:extLst>
                    <a:ext uri="{9D8B030D-6E8A-4147-A177-3AD203B41FA5}">
                      <a16:colId xmlns:a16="http://schemas.microsoft.com/office/drawing/2014/main" val="2255482121"/>
                    </a:ext>
                  </a:extLst>
                </a:gridCol>
                <a:gridCol w="388693">
                  <a:extLst>
                    <a:ext uri="{9D8B030D-6E8A-4147-A177-3AD203B41FA5}">
                      <a16:colId xmlns:a16="http://schemas.microsoft.com/office/drawing/2014/main" val="3016246750"/>
                    </a:ext>
                  </a:extLst>
                </a:gridCol>
                <a:gridCol w="388693">
                  <a:extLst>
                    <a:ext uri="{9D8B030D-6E8A-4147-A177-3AD203B41FA5}">
                      <a16:colId xmlns:a16="http://schemas.microsoft.com/office/drawing/2014/main" val="943070702"/>
                    </a:ext>
                  </a:extLst>
                </a:gridCol>
              </a:tblGrid>
              <a:tr h="1082012">
                <a:tc>
                  <a:txBody>
                    <a:bodyPr/>
                    <a:lstStyle/>
                    <a:p>
                      <a:pPr algn="ctr" fontAlgn="ctr"/>
                      <a:r>
                        <a:rPr lang="en-US" sz="1600" u="none" strike="noStrike" dirty="0">
                          <a:effectLst/>
                          <a:latin typeface="+mj-lt"/>
                        </a:rPr>
                        <a:t>Month/Year</a:t>
                      </a:r>
                      <a:endParaRPr lang="en-US" sz="1600" b="0" i="0" u="none" strike="noStrike" dirty="0">
                        <a:solidFill>
                          <a:srgbClr val="000000"/>
                        </a:solidFill>
                        <a:effectLst/>
                        <a:latin typeface="+mj-lt"/>
                      </a:endParaRPr>
                    </a:p>
                  </a:txBody>
                  <a:tcPr marL="7523" marR="7523" marT="7523" marB="0" anchor="ctr"/>
                </a:tc>
                <a:tc>
                  <a:txBody>
                    <a:bodyPr/>
                    <a:lstStyle/>
                    <a:p>
                      <a:pPr algn="ctr" fontAlgn="b"/>
                      <a:r>
                        <a:rPr lang="en-US" sz="1600" u="none" strike="noStrike" dirty="0">
                          <a:effectLst/>
                          <a:latin typeface="+mj-lt"/>
                        </a:rPr>
                        <a:t>Algeria</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Bahrain</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Djibouti</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Egypt</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Iraq</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Jordan</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Kuwait</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Lebanon</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Libya</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Morocco</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Oman</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Palestine</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Saudi Arabia</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Sudan</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Syria</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Tunisia</a:t>
                      </a:r>
                      <a:endParaRPr lang="en-US" sz="1600" b="1" i="0" u="none" strike="noStrike" dirty="0">
                        <a:solidFill>
                          <a:srgbClr val="000000"/>
                        </a:solidFill>
                        <a:effectLst/>
                        <a:latin typeface="+mj-lt"/>
                      </a:endParaRPr>
                    </a:p>
                  </a:txBody>
                  <a:tcPr marL="7523" marR="7523" marT="7523" marB="0" vert="vert270" anchor="ctr"/>
                </a:tc>
                <a:tc>
                  <a:txBody>
                    <a:bodyPr/>
                    <a:lstStyle/>
                    <a:p>
                      <a:pPr algn="ctr" fontAlgn="b"/>
                      <a:r>
                        <a:rPr lang="en-US" sz="1600" u="none" strike="noStrike" dirty="0">
                          <a:effectLst/>
                          <a:latin typeface="+mj-lt"/>
                        </a:rPr>
                        <a:t>UAE</a:t>
                      </a:r>
                      <a:endParaRPr lang="en-US" sz="1600" b="1" i="0" u="none" strike="noStrike" dirty="0">
                        <a:solidFill>
                          <a:srgbClr val="000000"/>
                        </a:solidFill>
                        <a:effectLst/>
                        <a:latin typeface="+mj-lt"/>
                      </a:endParaRPr>
                    </a:p>
                  </a:txBody>
                  <a:tcPr marL="7523" marR="7523" marT="7523" marB="0" vert="vert270" anchor="ctr"/>
                </a:tc>
                <a:extLst>
                  <a:ext uri="{0D108BD9-81ED-4DB2-BD59-A6C34878D82A}">
                    <a16:rowId xmlns:a16="http://schemas.microsoft.com/office/drawing/2014/main" val="1148103554"/>
                  </a:ext>
                </a:extLst>
              </a:tr>
              <a:tr h="291628">
                <a:tc>
                  <a:txBody>
                    <a:bodyPr/>
                    <a:lstStyle/>
                    <a:p>
                      <a:pPr algn="l" fontAlgn="b"/>
                      <a:r>
                        <a:rPr lang="en-US" sz="1600" u="none" strike="noStrike" dirty="0">
                          <a:effectLst/>
                          <a:latin typeface="+mj-lt"/>
                        </a:rPr>
                        <a:t>Total Users</a:t>
                      </a:r>
                      <a:endParaRPr lang="en-US" sz="1600" b="1" i="0" u="none" strike="noStrike" dirty="0">
                        <a:solidFill>
                          <a:srgbClr val="C00000"/>
                        </a:solidFill>
                        <a:effectLst/>
                        <a:latin typeface="+mj-lt"/>
                      </a:endParaRPr>
                    </a:p>
                  </a:txBody>
                  <a:tcPr marL="7523" marR="7523" marT="7523" marB="0" anchor="b"/>
                </a:tc>
                <a:tc>
                  <a:txBody>
                    <a:bodyPr/>
                    <a:lstStyle/>
                    <a:p>
                      <a:pPr algn="l" fontAlgn="b"/>
                      <a:endParaRPr lang="en-US" sz="1800" b="1" i="0" u="none" strike="noStrike" dirty="0">
                        <a:solidFill>
                          <a:srgbClr val="C00000"/>
                        </a:solidFill>
                        <a:effectLst/>
                        <a:latin typeface="+mj-lt"/>
                      </a:endParaRPr>
                    </a:p>
                  </a:txBody>
                  <a:tcPr marL="7523" marR="7523" marT="7523" marB="0" anchor="b">
                    <a:solidFill>
                      <a:schemeClr val="tx2"/>
                    </a:solidFill>
                  </a:tcPr>
                </a:tc>
                <a:tc>
                  <a:txBody>
                    <a:bodyPr/>
                    <a:lstStyle/>
                    <a:p>
                      <a:pPr algn="l" fontAlgn="b"/>
                      <a:endParaRPr lang="en-US" sz="1800" b="1" i="0" u="none" strike="noStrike" dirty="0">
                        <a:solidFill>
                          <a:srgbClr val="C00000"/>
                        </a:solidFill>
                        <a:effectLst/>
                        <a:latin typeface="+mj-lt"/>
                      </a:endParaRPr>
                    </a:p>
                  </a:txBody>
                  <a:tcPr marL="7523" marR="7523" marT="7523" marB="0" anchor="b">
                    <a:solidFill>
                      <a:schemeClr val="tx2"/>
                    </a:solidFill>
                  </a:tcPr>
                </a:tc>
                <a:tc>
                  <a:txBody>
                    <a:bodyPr/>
                    <a:lstStyle/>
                    <a:p>
                      <a:pPr algn="l" fontAlgn="b"/>
                      <a:endParaRPr lang="en-US" sz="1800" b="1" i="0" u="none" strike="noStrike" dirty="0">
                        <a:solidFill>
                          <a:srgbClr val="C00000"/>
                        </a:solidFill>
                        <a:effectLst/>
                        <a:latin typeface="+mj-lt"/>
                      </a:endParaRPr>
                    </a:p>
                  </a:txBody>
                  <a:tcPr marL="7523" marR="7523" marT="7523" marB="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tc>
                  <a:txBody>
                    <a:bodyPr/>
                    <a:lstStyle/>
                    <a:p>
                      <a:pPr algn="l" fontAlgn="b"/>
                      <a:endParaRPr lang="en-US" sz="1800" b="0" i="0" u="none" strike="noStrike" dirty="0">
                        <a:solidFill>
                          <a:srgbClr val="000000"/>
                        </a:solidFill>
                        <a:effectLst/>
                        <a:latin typeface="+mj-lt"/>
                      </a:endParaRPr>
                    </a:p>
                  </a:txBody>
                  <a:tcPr marL="7523" marR="7523" marT="7523" marB="0" vert="vert270" anchor="b">
                    <a:solidFill>
                      <a:schemeClr val="tx2"/>
                    </a:solidFill>
                  </a:tcPr>
                </a:tc>
                <a:extLst>
                  <a:ext uri="{0D108BD9-81ED-4DB2-BD59-A6C34878D82A}">
                    <a16:rowId xmlns:a16="http://schemas.microsoft.com/office/drawing/2014/main" val="97718590"/>
                  </a:ext>
                </a:extLst>
              </a:tr>
              <a:tr h="291628">
                <a:tc>
                  <a:txBody>
                    <a:bodyPr/>
                    <a:lstStyle/>
                    <a:p>
                      <a:pPr algn="r" fontAlgn="b"/>
                      <a:r>
                        <a:rPr lang="en-US" sz="1800" u="none" strike="noStrike" dirty="0">
                          <a:effectLst/>
                          <a:latin typeface="+mj-lt"/>
                        </a:rPr>
                        <a:t>Sep-19</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3</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3395573833"/>
                  </a:ext>
                </a:extLst>
              </a:tr>
              <a:tr h="291628">
                <a:tc>
                  <a:txBody>
                    <a:bodyPr/>
                    <a:lstStyle/>
                    <a:p>
                      <a:pPr algn="r" fontAlgn="b"/>
                      <a:r>
                        <a:rPr lang="en-US" sz="1800" u="none" strike="noStrike" dirty="0">
                          <a:effectLst/>
                          <a:latin typeface="+mj-lt"/>
                        </a:rPr>
                        <a:t>Oct-19</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7</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13</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4143376286"/>
                  </a:ext>
                </a:extLst>
              </a:tr>
              <a:tr h="291628">
                <a:tc>
                  <a:txBody>
                    <a:bodyPr/>
                    <a:lstStyle/>
                    <a:p>
                      <a:pPr algn="r" fontAlgn="b"/>
                      <a:r>
                        <a:rPr lang="en-US" sz="1800" u="none" strike="noStrike" dirty="0">
                          <a:effectLst/>
                          <a:latin typeface="+mj-lt"/>
                        </a:rPr>
                        <a:t>Nov-19</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5</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7</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4</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4</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2875945720"/>
                  </a:ext>
                </a:extLst>
              </a:tr>
              <a:tr h="291628">
                <a:tc>
                  <a:txBody>
                    <a:bodyPr/>
                    <a:lstStyle/>
                    <a:p>
                      <a:pPr algn="r" fontAlgn="b"/>
                      <a:r>
                        <a:rPr lang="en-US" sz="1800" u="none" strike="noStrike" dirty="0">
                          <a:effectLst/>
                          <a:latin typeface="+mj-lt"/>
                        </a:rPr>
                        <a:t>Dec-19</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7</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3</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7</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3</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4</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5</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1422730126"/>
                  </a:ext>
                </a:extLst>
              </a:tr>
              <a:tr h="291628">
                <a:tc>
                  <a:txBody>
                    <a:bodyPr/>
                    <a:lstStyle/>
                    <a:p>
                      <a:pPr algn="r" fontAlgn="b"/>
                      <a:r>
                        <a:rPr lang="en-US" sz="1800" u="none" strike="noStrike" dirty="0">
                          <a:effectLst/>
                          <a:latin typeface="+mj-lt"/>
                        </a:rPr>
                        <a:t>Jan-20</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9</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4</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16</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2139574319"/>
                  </a:ext>
                </a:extLst>
              </a:tr>
              <a:tr h="291628">
                <a:tc>
                  <a:txBody>
                    <a:bodyPr/>
                    <a:lstStyle/>
                    <a:p>
                      <a:pPr algn="r" fontAlgn="b"/>
                      <a:r>
                        <a:rPr lang="en-US" sz="1800" u="none" strike="noStrike" dirty="0">
                          <a:effectLst/>
                          <a:latin typeface="+mj-lt"/>
                        </a:rPr>
                        <a:t>Feb-20</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5</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3</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348337305"/>
                  </a:ext>
                </a:extLst>
              </a:tr>
              <a:tr h="291628">
                <a:tc>
                  <a:txBody>
                    <a:bodyPr/>
                    <a:lstStyle/>
                    <a:p>
                      <a:pPr algn="r" fontAlgn="b"/>
                      <a:r>
                        <a:rPr lang="en-US" sz="1800" u="none" strike="noStrike" dirty="0">
                          <a:effectLst/>
                          <a:latin typeface="+mj-lt"/>
                        </a:rPr>
                        <a:t>Mar-20</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8</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5</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2533286366"/>
                  </a:ext>
                </a:extLst>
              </a:tr>
              <a:tr h="291628">
                <a:tc>
                  <a:txBody>
                    <a:bodyPr/>
                    <a:lstStyle/>
                    <a:p>
                      <a:pPr algn="r" fontAlgn="b"/>
                      <a:r>
                        <a:rPr lang="en-US" sz="1800" u="none" strike="noStrike" dirty="0">
                          <a:effectLst/>
                          <a:latin typeface="+mj-lt"/>
                        </a:rPr>
                        <a:t>Apr-20</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5</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6</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10</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4215137282"/>
                  </a:ext>
                </a:extLst>
              </a:tr>
              <a:tr h="291628">
                <a:tc>
                  <a:txBody>
                    <a:bodyPr/>
                    <a:lstStyle/>
                    <a:p>
                      <a:pPr algn="r" fontAlgn="b"/>
                      <a:r>
                        <a:rPr lang="en-US" sz="1800" u="none" strike="noStrike" dirty="0">
                          <a:effectLst/>
                          <a:latin typeface="+mj-lt"/>
                        </a:rPr>
                        <a:t>May-20</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9</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3356415934"/>
                  </a:ext>
                </a:extLst>
              </a:tr>
              <a:tr h="291628">
                <a:tc>
                  <a:txBody>
                    <a:bodyPr/>
                    <a:lstStyle/>
                    <a:p>
                      <a:pPr algn="r" fontAlgn="b"/>
                      <a:r>
                        <a:rPr lang="en-US" sz="1800" u="none" strike="noStrike" dirty="0">
                          <a:effectLst/>
                          <a:latin typeface="+mj-lt"/>
                        </a:rPr>
                        <a:t>Jun-20</a:t>
                      </a:r>
                      <a:endParaRPr lang="en-US" sz="1800" b="0" i="0" u="none" strike="noStrike" dirty="0">
                        <a:solidFill>
                          <a:srgbClr val="000000"/>
                        </a:solidFill>
                        <a:effectLst/>
                        <a:latin typeface="+mj-lt"/>
                      </a:endParaRPr>
                    </a:p>
                  </a:txBody>
                  <a:tcPr marL="7523" marR="7523" marT="7523" marB="0" anchor="b"/>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3</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3</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4</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3</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1</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8</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2</a:t>
                      </a:r>
                      <a:endParaRPr lang="en-US" sz="1800" b="0" i="0" u="none" strike="noStrike" dirty="0">
                        <a:solidFill>
                          <a:srgbClr val="000000"/>
                        </a:solidFill>
                        <a:effectLst/>
                        <a:latin typeface="+mj-lt"/>
                      </a:endParaRPr>
                    </a:p>
                  </a:txBody>
                  <a:tcPr marL="7523" marR="7523" marT="7523" marB="0" anchor="b">
                    <a:solidFill>
                      <a:schemeClr val="tx2"/>
                    </a:solidFill>
                  </a:tcPr>
                </a:tc>
                <a:tc>
                  <a:txBody>
                    <a:bodyPr/>
                    <a:lstStyle/>
                    <a:p>
                      <a:pPr algn="ctr" fontAlgn="b"/>
                      <a:r>
                        <a:rPr lang="en-US" sz="1800" u="none" strike="noStrike" dirty="0">
                          <a:effectLst/>
                          <a:latin typeface="+mj-lt"/>
                        </a:rPr>
                        <a:t>7</a:t>
                      </a:r>
                      <a:endParaRPr lang="en-US" sz="1800" b="0" i="0" u="none" strike="noStrike" dirty="0">
                        <a:solidFill>
                          <a:srgbClr val="000000"/>
                        </a:solidFill>
                        <a:effectLst/>
                        <a:latin typeface="+mj-lt"/>
                      </a:endParaRPr>
                    </a:p>
                  </a:txBody>
                  <a:tcPr marL="7523" marR="7523" marT="7523" marB="0" anchor="b">
                    <a:solidFill>
                      <a:schemeClr val="tx2"/>
                    </a:solidFill>
                  </a:tcPr>
                </a:tc>
                <a:extLst>
                  <a:ext uri="{0D108BD9-81ED-4DB2-BD59-A6C34878D82A}">
                    <a16:rowId xmlns:a16="http://schemas.microsoft.com/office/drawing/2014/main" val="1793871155"/>
                  </a:ext>
                </a:extLst>
              </a:tr>
            </a:tbl>
          </a:graphicData>
        </a:graphic>
      </p:graphicFrame>
    </p:spTree>
    <p:extLst>
      <p:ext uri="{BB962C8B-B14F-4D97-AF65-F5344CB8AC3E}">
        <p14:creationId xmlns:p14="http://schemas.microsoft.com/office/powerpoint/2010/main" val="100174026"/>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C3AFA5-6D78-4B71-BCD3-E330EF64A960}"/>
              </a:ext>
            </a:extLst>
          </p:cNvPr>
          <p:cNvSpPr>
            <a:spLocks noGrp="1"/>
          </p:cNvSpPr>
          <p:nvPr>
            <p:ph type="sldNum" sz="quarter" idx="4"/>
          </p:nvPr>
        </p:nvSpPr>
        <p:spPr/>
        <p:txBody>
          <a:bodyPr/>
          <a:lstStyle/>
          <a:p>
            <a:fld id="{927968B9-F71B-4241-9647-2B023690AF84}" type="slidenum">
              <a:rPr lang="en-US" smtClean="0"/>
              <a:t>48</a:t>
            </a:fld>
            <a:endParaRPr lang="en-US" dirty="0"/>
          </a:p>
        </p:txBody>
      </p:sp>
      <p:graphicFrame>
        <p:nvGraphicFramePr>
          <p:cNvPr id="7" name="Table 6">
            <a:extLst>
              <a:ext uri="{FF2B5EF4-FFF2-40B4-BE49-F238E27FC236}">
                <a16:creationId xmlns:a16="http://schemas.microsoft.com/office/drawing/2014/main" id="{544BDB20-3D4B-4202-8B68-74637EC20CC5}"/>
              </a:ext>
            </a:extLst>
          </p:cNvPr>
          <p:cNvGraphicFramePr>
            <a:graphicFrameLocks noGrp="1"/>
          </p:cNvGraphicFramePr>
          <p:nvPr>
            <p:extLst>
              <p:ext uri="{D42A27DB-BD31-4B8C-83A1-F6EECF244321}">
                <p14:modId xmlns:p14="http://schemas.microsoft.com/office/powerpoint/2010/main" val="359304808"/>
              </p:ext>
            </p:extLst>
          </p:nvPr>
        </p:nvGraphicFramePr>
        <p:xfrm>
          <a:off x="406400" y="1714500"/>
          <a:ext cx="8508997" cy="3383280"/>
        </p:xfrm>
        <a:graphic>
          <a:graphicData uri="http://schemas.openxmlformats.org/drawingml/2006/table">
            <a:tbl>
              <a:tblPr>
                <a:tableStyleId>{08FB837D-C827-4EFA-A057-4D05807E0F7C}</a:tableStyleId>
              </a:tblPr>
              <a:tblGrid>
                <a:gridCol w="1215571">
                  <a:extLst>
                    <a:ext uri="{9D8B030D-6E8A-4147-A177-3AD203B41FA5}">
                      <a16:colId xmlns:a16="http://schemas.microsoft.com/office/drawing/2014/main" val="2982028227"/>
                    </a:ext>
                  </a:extLst>
                </a:gridCol>
                <a:gridCol w="1215571">
                  <a:extLst>
                    <a:ext uri="{9D8B030D-6E8A-4147-A177-3AD203B41FA5}">
                      <a16:colId xmlns:a16="http://schemas.microsoft.com/office/drawing/2014/main" val="3165705383"/>
                    </a:ext>
                  </a:extLst>
                </a:gridCol>
                <a:gridCol w="1215571">
                  <a:extLst>
                    <a:ext uri="{9D8B030D-6E8A-4147-A177-3AD203B41FA5}">
                      <a16:colId xmlns:a16="http://schemas.microsoft.com/office/drawing/2014/main" val="921608826"/>
                    </a:ext>
                  </a:extLst>
                </a:gridCol>
                <a:gridCol w="1215571">
                  <a:extLst>
                    <a:ext uri="{9D8B030D-6E8A-4147-A177-3AD203B41FA5}">
                      <a16:colId xmlns:a16="http://schemas.microsoft.com/office/drawing/2014/main" val="1713942047"/>
                    </a:ext>
                  </a:extLst>
                </a:gridCol>
                <a:gridCol w="1215571">
                  <a:extLst>
                    <a:ext uri="{9D8B030D-6E8A-4147-A177-3AD203B41FA5}">
                      <a16:colId xmlns:a16="http://schemas.microsoft.com/office/drawing/2014/main" val="1030179746"/>
                    </a:ext>
                  </a:extLst>
                </a:gridCol>
                <a:gridCol w="1215571">
                  <a:extLst>
                    <a:ext uri="{9D8B030D-6E8A-4147-A177-3AD203B41FA5}">
                      <a16:colId xmlns:a16="http://schemas.microsoft.com/office/drawing/2014/main" val="3327417806"/>
                    </a:ext>
                  </a:extLst>
                </a:gridCol>
                <a:gridCol w="1215571">
                  <a:extLst>
                    <a:ext uri="{9D8B030D-6E8A-4147-A177-3AD203B41FA5}">
                      <a16:colId xmlns:a16="http://schemas.microsoft.com/office/drawing/2014/main" val="1394999430"/>
                    </a:ext>
                  </a:extLst>
                </a:gridCol>
              </a:tblGrid>
              <a:tr h="249555">
                <a:tc>
                  <a:txBody>
                    <a:bodyPr/>
                    <a:lstStyle/>
                    <a:p>
                      <a:pPr algn="r" fontAlgn="b"/>
                      <a:endParaRPr lang="en-US" sz="1800" b="0" i="0" u="none" strike="noStrike" dirty="0">
                        <a:solidFill>
                          <a:srgbClr val="000000"/>
                        </a:solidFill>
                        <a:effectLst/>
                        <a:latin typeface="+mj-lt"/>
                      </a:endParaRPr>
                    </a:p>
                  </a:txBody>
                  <a:tcPr marL="7620" marR="7620" marT="7620" marB="0" anchor="b"/>
                </a:tc>
                <a:tc gridSpan="2">
                  <a:txBody>
                    <a:bodyPr/>
                    <a:lstStyle/>
                    <a:p>
                      <a:pPr algn="ctr" fontAlgn="b"/>
                      <a:r>
                        <a:rPr lang="en-US" sz="1800" u="none" strike="noStrike" dirty="0">
                          <a:effectLst/>
                          <a:latin typeface="+mj-lt"/>
                        </a:rPr>
                        <a:t>Total users</a:t>
                      </a:r>
                      <a:endParaRPr lang="en-US" sz="1800" b="0" i="0" u="none" strike="noStrike" dirty="0">
                        <a:solidFill>
                          <a:srgbClr val="000000"/>
                        </a:solidFill>
                        <a:effectLst/>
                        <a:latin typeface="+mj-lt"/>
                      </a:endParaRPr>
                    </a:p>
                  </a:txBody>
                  <a:tcPr marL="7620" marR="7620" marT="7620" marB="0" anchor="ctr"/>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algn="ctr" fontAlgn="b"/>
                      <a:r>
                        <a:rPr lang="en-US" sz="1800" u="none" strike="noStrike" dirty="0">
                          <a:effectLst/>
                          <a:latin typeface="+mj-lt"/>
                        </a:rPr>
                        <a:t>New users</a:t>
                      </a:r>
                      <a:endParaRPr lang="en-US" sz="1800" b="0" i="0" u="none" strike="noStrike" dirty="0">
                        <a:solidFill>
                          <a:srgbClr val="000000"/>
                        </a:solidFill>
                        <a:effectLst/>
                        <a:latin typeface="+mj-lt"/>
                      </a:endParaRPr>
                    </a:p>
                  </a:txBody>
                  <a:tcPr marL="7620" marR="7620" marT="7620" marB="0" anchor="ctr"/>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7620" marR="7620" marT="7620" marB="0" anchor="b"/>
                </a:tc>
                <a:tc gridSpan="2">
                  <a:txBody>
                    <a:bodyPr/>
                    <a:lstStyle/>
                    <a:p>
                      <a:pPr algn="ctr" fontAlgn="b"/>
                      <a:r>
                        <a:rPr lang="en-US" sz="1800" u="none" strike="noStrike" dirty="0">
                          <a:effectLst/>
                          <a:latin typeface="+mj-lt"/>
                        </a:rPr>
                        <a:t>Sessions</a:t>
                      </a:r>
                      <a:endParaRPr lang="en-US" sz="1800" b="0" i="0" u="none" strike="noStrike" dirty="0">
                        <a:solidFill>
                          <a:srgbClr val="000000"/>
                        </a:solidFill>
                        <a:effectLst/>
                        <a:latin typeface="+mj-lt"/>
                      </a:endParaRPr>
                    </a:p>
                  </a:txBody>
                  <a:tcPr marL="7620" marR="7620" marT="7620" marB="0" anchor="ctr"/>
                </a:tc>
                <a:tc hMerge="1">
                  <a:txBody>
                    <a:bodyPr/>
                    <a:lstStyle/>
                    <a:p>
                      <a:pPr algn="r" fontAlgn="b"/>
                      <a:endParaRPr lang="en-US" sz="11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71059667"/>
                  </a:ext>
                </a:extLst>
              </a:tr>
              <a:tr h="249555">
                <a:tc>
                  <a:txBody>
                    <a:bodyPr/>
                    <a:lstStyle/>
                    <a:p>
                      <a:pPr algn="r" fontAlgn="b"/>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Globally</a:t>
                      </a:r>
                      <a:endParaRPr lang="en-US" sz="1800" b="0" i="0" u="none" strike="noStrike" dirty="0">
                        <a:solidFill>
                          <a:srgbClr val="000000"/>
                        </a:solidFill>
                        <a:effectLst/>
                        <a:latin typeface="+mj-lt"/>
                      </a:endParaRPr>
                    </a:p>
                  </a:txBody>
                  <a:tcPr marL="7620" marR="7620" marT="7620" marB="0" anchor="ctr"/>
                </a:tc>
                <a:tc>
                  <a:txBody>
                    <a:bodyPr/>
                    <a:lstStyle/>
                    <a:p>
                      <a:pPr algn="ctr" fontAlgn="b"/>
                      <a:r>
                        <a:rPr lang="en-US" sz="1800" u="none" strike="noStrike" dirty="0">
                          <a:effectLst/>
                          <a:latin typeface="+mj-lt"/>
                        </a:rPr>
                        <a:t>Arab States</a:t>
                      </a:r>
                      <a:endParaRPr lang="en-US" sz="1800" b="0" i="0" u="none" strike="noStrike" dirty="0">
                        <a:solidFill>
                          <a:srgbClr val="000000"/>
                        </a:solidFill>
                        <a:effectLst/>
                        <a:latin typeface="+mj-lt"/>
                      </a:endParaRPr>
                    </a:p>
                  </a:txBody>
                  <a:tcPr marL="7620" marR="7620" marT="7620" marB="0" anchor="ctr"/>
                </a:tc>
                <a:tc>
                  <a:txBody>
                    <a:bodyPr/>
                    <a:lstStyle/>
                    <a:p>
                      <a:pPr algn="ctr" fontAlgn="b"/>
                      <a:r>
                        <a:rPr lang="en-US" sz="1800" u="none" strike="noStrike" dirty="0">
                          <a:effectLst/>
                          <a:latin typeface="+mj-lt"/>
                        </a:rPr>
                        <a:t>Globally</a:t>
                      </a:r>
                      <a:endParaRPr lang="en-US" sz="1800" b="0" i="0" u="none" strike="noStrike" dirty="0">
                        <a:solidFill>
                          <a:srgbClr val="000000"/>
                        </a:solidFill>
                        <a:effectLst/>
                        <a:latin typeface="+mj-lt"/>
                      </a:endParaRPr>
                    </a:p>
                  </a:txBody>
                  <a:tcPr marL="7620" marR="7620" marT="7620" marB="0" anchor="ctr"/>
                </a:tc>
                <a:tc>
                  <a:txBody>
                    <a:bodyPr/>
                    <a:lstStyle/>
                    <a:p>
                      <a:pPr algn="ctr" fontAlgn="b"/>
                      <a:r>
                        <a:rPr lang="en-US" sz="1800" u="none" strike="noStrike" dirty="0">
                          <a:effectLst/>
                          <a:latin typeface="+mj-lt"/>
                        </a:rPr>
                        <a:t>Arab States</a:t>
                      </a:r>
                      <a:endParaRPr lang="en-US" sz="1800" b="0" i="0" u="none" strike="noStrike" dirty="0">
                        <a:solidFill>
                          <a:srgbClr val="000000"/>
                        </a:solidFill>
                        <a:effectLst/>
                        <a:latin typeface="+mj-lt"/>
                      </a:endParaRPr>
                    </a:p>
                  </a:txBody>
                  <a:tcPr marL="7620" marR="7620" marT="7620" marB="0" anchor="ctr"/>
                </a:tc>
                <a:tc>
                  <a:txBody>
                    <a:bodyPr/>
                    <a:lstStyle/>
                    <a:p>
                      <a:pPr algn="ctr" fontAlgn="b"/>
                      <a:r>
                        <a:rPr lang="en-US" sz="1800" u="none" strike="noStrike" dirty="0">
                          <a:effectLst/>
                          <a:latin typeface="+mj-lt"/>
                        </a:rPr>
                        <a:t>Globally</a:t>
                      </a:r>
                      <a:endParaRPr lang="en-US" sz="1800" b="0" i="0" u="none" strike="noStrike" dirty="0">
                        <a:solidFill>
                          <a:srgbClr val="000000"/>
                        </a:solidFill>
                        <a:effectLst/>
                        <a:latin typeface="+mj-lt"/>
                      </a:endParaRPr>
                    </a:p>
                  </a:txBody>
                  <a:tcPr marL="7620" marR="7620" marT="7620" marB="0" anchor="ctr"/>
                </a:tc>
                <a:tc>
                  <a:txBody>
                    <a:bodyPr/>
                    <a:lstStyle/>
                    <a:p>
                      <a:pPr algn="ctr" fontAlgn="b"/>
                      <a:r>
                        <a:rPr lang="en-US" sz="1800" u="none" strike="noStrike" dirty="0">
                          <a:effectLst/>
                          <a:latin typeface="+mj-lt"/>
                        </a:rPr>
                        <a:t>Arab States</a:t>
                      </a:r>
                      <a:endParaRPr lang="en-US" sz="1800" b="0" i="0" u="none" strike="noStrike" dirty="0">
                        <a:solidFill>
                          <a:srgbClr val="000000"/>
                        </a:solidFill>
                        <a:effectLst/>
                        <a:latin typeface="+mj-lt"/>
                      </a:endParaRPr>
                    </a:p>
                  </a:txBody>
                  <a:tcPr marL="7620" marR="7620" marT="7620" marB="0" anchor="ctr"/>
                </a:tc>
                <a:extLst>
                  <a:ext uri="{0D108BD9-81ED-4DB2-BD59-A6C34878D82A}">
                    <a16:rowId xmlns:a16="http://schemas.microsoft.com/office/drawing/2014/main" val="695043287"/>
                  </a:ext>
                </a:extLst>
              </a:tr>
              <a:tr h="249555">
                <a:tc>
                  <a:txBody>
                    <a:bodyPr/>
                    <a:lstStyle/>
                    <a:p>
                      <a:pPr algn="r" fontAlgn="b"/>
                      <a:r>
                        <a:rPr lang="en-US" sz="1800" u="none" strike="noStrike" dirty="0">
                          <a:effectLst/>
                          <a:latin typeface="+mj-lt"/>
                        </a:rPr>
                        <a:t>Sep-19</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22</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7</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19</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7</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135</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36</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1250099699"/>
                  </a:ext>
                </a:extLst>
              </a:tr>
              <a:tr h="249555">
                <a:tc>
                  <a:txBody>
                    <a:bodyPr/>
                    <a:lstStyle/>
                    <a:p>
                      <a:pPr algn="r" fontAlgn="b"/>
                      <a:r>
                        <a:rPr lang="en-US" sz="1800" u="none" strike="noStrike" dirty="0">
                          <a:effectLst/>
                          <a:latin typeface="+mj-lt"/>
                        </a:rPr>
                        <a:t>Oct-19</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54</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23</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46</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19</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267</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76</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542047924"/>
                  </a:ext>
                </a:extLst>
              </a:tr>
              <a:tr h="249555">
                <a:tc>
                  <a:txBody>
                    <a:bodyPr/>
                    <a:lstStyle/>
                    <a:p>
                      <a:pPr algn="r" fontAlgn="b"/>
                      <a:r>
                        <a:rPr lang="en-US" sz="1800" u="none" strike="noStrike" dirty="0">
                          <a:effectLst/>
                          <a:latin typeface="+mj-lt"/>
                        </a:rPr>
                        <a:t>Nov-19</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67</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22</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55</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20</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296</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58</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2700001085"/>
                  </a:ext>
                </a:extLst>
              </a:tr>
              <a:tr h="249555">
                <a:tc>
                  <a:txBody>
                    <a:bodyPr/>
                    <a:lstStyle/>
                    <a:p>
                      <a:pPr algn="r" fontAlgn="b"/>
                      <a:r>
                        <a:rPr lang="en-US" sz="1800" u="none" strike="noStrike" dirty="0">
                          <a:effectLst/>
                          <a:latin typeface="+mj-lt"/>
                        </a:rPr>
                        <a:t>Dec-19</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141</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29</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114</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19</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339</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68</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4206361591"/>
                  </a:ext>
                </a:extLst>
              </a:tr>
              <a:tr h="249555">
                <a:tc>
                  <a:txBody>
                    <a:bodyPr/>
                    <a:lstStyle/>
                    <a:p>
                      <a:pPr algn="r" fontAlgn="b"/>
                      <a:r>
                        <a:rPr lang="en-US" sz="1800" u="none" strike="noStrike" dirty="0">
                          <a:effectLst/>
                          <a:latin typeface="+mj-lt"/>
                        </a:rPr>
                        <a:t>Jan-20</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51</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33</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40</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29</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115</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70</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2231795312"/>
                  </a:ext>
                </a:extLst>
              </a:tr>
              <a:tr h="249555">
                <a:tc>
                  <a:txBody>
                    <a:bodyPr/>
                    <a:lstStyle/>
                    <a:p>
                      <a:pPr algn="r" fontAlgn="b"/>
                      <a:r>
                        <a:rPr lang="en-US" sz="1800" u="none" strike="noStrike" dirty="0">
                          <a:effectLst/>
                          <a:latin typeface="+mj-lt"/>
                        </a:rPr>
                        <a:t>Feb-20</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31</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14</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18</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8</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61</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30</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3026948053"/>
                  </a:ext>
                </a:extLst>
              </a:tr>
              <a:tr h="249555">
                <a:tc>
                  <a:txBody>
                    <a:bodyPr/>
                    <a:lstStyle/>
                    <a:p>
                      <a:pPr algn="r" fontAlgn="b"/>
                      <a:r>
                        <a:rPr lang="en-US" sz="1800" u="none" strike="noStrike" dirty="0">
                          <a:effectLst/>
                          <a:latin typeface="+mj-lt"/>
                        </a:rPr>
                        <a:t>Mar-20</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23</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17</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16</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12</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46</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33</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331653719"/>
                  </a:ext>
                </a:extLst>
              </a:tr>
              <a:tr h="249555">
                <a:tc>
                  <a:txBody>
                    <a:bodyPr/>
                    <a:lstStyle/>
                    <a:p>
                      <a:pPr algn="r" fontAlgn="b"/>
                      <a:r>
                        <a:rPr lang="en-US" sz="1800" u="none" strike="noStrike" dirty="0">
                          <a:effectLst/>
                          <a:latin typeface="+mj-lt"/>
                        </a:rPr>
                        <a:t>Apr-20</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36</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24</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31</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22</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62</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47</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2293136114"/>
                  </a:ext>
                </a:extLst>
              </a:tr>
              <a:tr h="249555">
                <a:tc>
                  <a:txBody>
                    <a:bodyPr/>
                    <a:lstStyle/>
                    <a:p>
                      <a:pPr algn="r" fontAlgn="b"/>
                      <a:r>
                        <a:rPr lang="en-US" sz="1800" u="none" strike="noStrike" dirty="0">
                          <a:effectLst/>
                          <a:latin typeface="+mj-lt"/>
                        </a:rPr>
                        <a:t>May-20</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30</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13</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26</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12</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47</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19</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2728781442"/>
                  </a:ext>
                </a:extLst>
              </a:tr>
              <a:tr h="249555">
                <a:tc>
                  <a:txBody>
                    <a:bodyPr/>
                    <a:lstStyle/>
                    <a:p>
                      <a:pPr algn="r" fontAlgn="b"/>
                      <a:r>
                        <a:rPr lang="en-US" sz="1800" u="none" strike="noStrike" dirty="0">
                          <a:effectLst/>
                          <a:latin typeface="+mj-lt"/>
                        </a:rPr>
                        <a:t>Jun-20</a:t>
                      </a:r>
                      <a:endParaRPr lang="en-US" sz="1800" b="0" i="0" u="none" strike="noStrike" dirty="0">
                        <a:solidFill>
                          <a:srgbClr val="000000"/>
                        </a:solidFill>
                        <a:effectLst/>
                        <a:latin typeface="+mj-lt"/>
                      </a:endParaRPr>
                    </a:p>
                  </a:txBody>
                  <a:tcPr marL="7620" marR="7620" marT="7620" marB="0" anchor="b"/>
                </a:tc>
                <a:tc>
                  <a:txBody>
                    <a:bodyPr/>
                    <a:lstStyle/>
                    <a:p>
                      <a:pPr algn="ctr" fontAlgn="b"/>
                      <a:r>
                        <a:rPr lang="en-US" sz="1800" u="none" strike="noStrike" dirty="0">
                          <a:effectLst/>
                          <a:latin typeface="+mj-lt"/>
                        </a:rPr>
                        <a:t>92</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54</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85</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50</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120</a:t>
                      </a:r>
                      <a:endParaRPr lang="en-US" sz="1800" b="0" i="0" u="none" strike="noStrike" dirty="0">
                        <a:solidFill>
                          <a:srgbClr val="000000"/>
                        </a:solidFill>
                        <a:effectLst/>
                        <a:latin typeface="+mj-lt"/>
                      </a:endParaRPr>
                    </a:p>
                  </a:txBody>
                  <a:tcPr marL="7620" marR="7620" marT="7620" marB="0" anchor="b">
                    <a:solidFill>
                      <a:schemeClr val="tx2"/>
                    </a:solidFill>
                  </a:tcPr>
                </a:tc>
                <a:tc>
                  <a:txBody>
                    <a:bodyPr/>
                    <a:lstStyle/>
                    <a:p>
                      <a:pPr algn="ctr" fontAlgn="b"/>
                      <a:r>
                        <a:rPr lang="en-US" sz="1800" u="none" strike="noStrike" dirty="0">
                          <a:effectLst/>
                          <a:latin typeface="+mj-lt"/>
                        </a:rPr>
                        <a:t>67</a:t>
                      </a:r>
                      <a:endParaRPr lang="en-US" sz="1800" b="0" i="0" u="none" strike="noStrike" dirty="0">
                        <a:solidFill>
                          <a:srgbClr val="000000"/>
                        </a:solidFill>
                        <a:effectLst/>
                        <a:latin typeface="+mj-lt"/>
                      </a:endParaRPr>
                    </a:p>
                  </a:txBody>
                  <a:tcPr marL="7620" marR="7620" marT="7620" marB="0" anchor="b">
                    <a:solidFill>
                      <a:schemeClr val="tx2"/>
                    </a:solidFill>
                  </a:tcPr>
                </a:tc>
                <a:extLst>
                  <a:ext uri="{0D108BD9-81ED-4DB2-BD59-A6C34878D82A}">
                    <a16:rowId xmlns:a16="http://schemas.microsoft.com/office/drawing/2014/main" val="355954371"/>
                  </a:ext>
                </a:extLst>
              </a:tr>
            </a:tbl>
          </a:graphicData>
        </a:graphic>
      </p:graphicFrame>
      <p:sp>
        <p:nvSpPr>
          <p:cNvPr id="5" name="Rectangle 2">
            <a:extLst>
              <a:ext uri="{FF2B5EF4-FFF2-40B4-BE49-F238E27FC236}">
                <a16:creationId xmlns:a16="http://schemas.microsoft.com/office/drawing/2014/main" id="{F7E36462-F905-47EF-BA01-68906154FE4E}"/>
              </a:ext>
            </a:extLst>
          </p:cNvPr>
          <p:cNvSpPr txBox="1">
            <a:spLocks noChangeArrowheads="1"/>
          </p:cNvSpPr>
          <p:nvPr/>
        </p:nvSpPr>
        <p:spPr>
          <a:xfrm>
            <a:off x="1105231" y="422511"/>
            <a:ext cx="8038769" cy="59444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المركز الإقليمي للمعرفة (</a:t>
            </a:r>
            <a:r>
              <a:rPr lang="en-US" sz="3600" b="1" dirty="0">
                <a:solidFill>
                  <a:schemeClr val="bg1"/>
                </a:solidFill>
                <a:cs typeface="Arial" pitchFamily="34" charset="0"/>
              </a:rPr>
              <a:t>RKH</a:t>
            </a:r>
            <a:r>
              <a:rPr lang="ar-SY" sz="3600" b="1" dirty="0">
                <a:solidFill>
                  <a:schemeClr val="bg1"/>
                </a:solidFill>
                <a:cs typeface="Arial" pitchFamily="34" charset="0"/>
              </a:rPr>
              <a:t> ) - بوابة البيانات : زيارات الموقع</a:t>
            </a:r>
          </a:p>
          <a:p>
            <a:pPr algn="ctr" rtl="1">
              <a:defRPr/>
            </a:pPr>
            <a:endParaRPr lang="ar-SY" sz="3600" b="1" dirty="0">
              <a:solidFill>
                <a:schemeClr val="bg1"/>
              </a:solidFill>
              <a:cs typeface="Arial" pitchFamily="34" charset="0"/>
            </a:endParaRPr>
          </a:p>
          <a:p>
            <a:pPr algn="ctr" rtl="1">
              <a:defRPr/>
            </a:pPr>
            <a:endParaRPr lang="en-US" sz="3600" b="1" dirty="0">
              <a:solidFill>
                <a:schemeClr val="bg1"/>
              </a:solidFill>
              <a:cs typeface="Arial" pitchFamily="34" charset="0"/>
            </a:endParaRPr>
          </a:p>
        </p:txBody>
      </p:sp>
    </p:spTree>
    <p:extLst>
      <p:ext uri="{BB962C8B-B14F-4D97-AF65-F5344CB8AC3E}">
        <p14:creationId xmlns:p14="http://schemas.microsoft.com/office/powerpoint/2010/main" val="282638836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B04A-C9C0-42CC-B260-90DF70A2FEF6}"/>
              </a:ext>
            </a:extLst>
          </p:cNvPr>
          <p:cNvSpPr>
            <a:spLocks noGrp="1"/>
          </p:cNvSpPr>
          <p:nvPr>
            <p:ph type="title"/>
          </p:nvPr>
        </p:nvSpPr>
        <p:spPr>
          <a:xfrm>
            <a:off x="2281286" y="702137"/>
            <a:ext cx="6723229" cy="732020"/>
          </a:xfrm>
        </p:spPr>
        <p:txBody>
          <a:bodyPr>
            <a:noAutofit/>
          </a:bodyPr>
          <a:lstStyle/>
          <a:p>
            <a:pPr algn="r" rtl="1"/>
            <a:r>
              <a:rPr lang="ar-SY" sz="3200" b="1" dirty="0"/>
              <a:t>مواد إضافية: </a:t>
            </a:r>
            <a:br>
              <a:rPr lang="ar-SY" sz="3200" b="1" dirty="0"/>
            </a:br>
            <a:br>
              <a:rPr lang="ar-SY" sz="3200" b="1" dirty="0"/>
            </a:br>
            <a:r>
              <a:rPr lang="ar-SY" sz="3200" b="1" dirty="0"/>
              <a:t>مخرجات النمذجة الهيدرولوجية الإقليمية</a:t>
            </a:r>
          </a:p>
        </p:txBody>
      </p:sp>
    </p:spTree>
    <p:extLst>
      <p:ext uri="{BB962C8B-B14F-4D97-AF65-F5344CB8AC3E}">
        <p14:creationId xmlns:p14="http://schemas.microsoft.com/office/powerpoint/2010/main" val="2900721348"/>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744C86-C8B9-4F94-BEBD-640B21DE0521}"/>
              </a:ext>
            </a:extLst>
          </p:cNvPr>
          <p:cNvSpPr>
            <a:spLocks noGrp="1"/>
          </p:cNvSpPr>
          <p:nvPr>
            <p:ph type="sldNum" sz="quarter" idx="4"/>
          </p:nvPr>
        </p:nvSpPr>
        <p:spPr/>
        <p:txBody>
          <a:bodyPr/>
          <a:lstStyle/>
          <a:p>
            <a:fld id="{927968B9-F71B-4241-9647-2B023690AF84}" type="slidenum">
              <a:rPr lang="en-US" smtClean="0"/>
              <a:t>5</a:t>
            </a:fld>
            <a:endParaRPr lang="en-US" dirty="0"/>
          </a:p>
        </p:txBody>
      </p:sp>
      <p:sp>
        <p:nvSpPr>
          <p:cNvPr id="4" name="Rectangle 2">
            <a:extLst>
              <a:ext uri="{FF2B5EF4-FFF2-40B4-BE49-F238E27FC236}">
                <a16:creationId xmlns:a16="http://schemas.microsoft.com/office/drawing/2014/main" id="{FDE646E6-0EEB-41A3-B64C-05DC4AFEF353}"/>
              </a:ext>
            </a:extLst>
          </p:cNvPr>
          <p:cNvSpPr txBox="1">
            <a:spLocks noChangeArrowheads="1"/>
          </p:cNvSpPr>
          <p:nvPr/>
        </p:nvSpPr>
        <p:spPr>
          <a:xfrm>
            <a:off x="0" y="235380"/>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نطاقات </a:t>
            </a:r>
            <a:r>
              <a:rPr lang="en-US" sz="3600" b="1" dirty="0">
                <a:solidFill>
                  <a:schemeClr val="bg1"/>
                </a:solidFill>
                <a:cs typeface="Arial" pitchFamily="34" charset="0"/>
              </a:rPr>
              <a:t>CORDEX</a:t>
            </a:r>
          </a:p>
        </p:txBody>
      </p:sp>
      <p:pic>
        <p:nvPicPr>
          <p:cNvPr id="8" name="Picture 7">
            <a:extLst>
              <a:ext uri="{FF2B5EF4-FFF2-40B4-BE49-F238E27FC236}">
                <a16:creationId xmlns:a16="http://schemas.microsoft.com/office/drawing/2014/main" id="{A4EF0707-5567-4CC8-A8E7-281263B5D0E8}"/>
              </a:ext>
            </a:extLst>
          </p:cNvPr>
          <p:cNvPicPr>
            <a:picLocks noChangeAspect="1"/>
          </p:cNvPicPr>
          <p:nvPr/>
        </p:nvPicPr>
        <p:blipFill>
          <a:blip r:embed="rId3"/>
          <a:stretch>
            <a:fillRect/>
          </a:stretch>
        </p:blipFill>
        <p:spPr>
          <a:xfrm>
            <a:off x="695017" y="1203837"/>
            <a:ext cx="1828800" cy="1828800"/>
          </a:xfrm>
          <a:prstGeom prst="rect">
            <a:avLst/>
          </a:prstGeom>
        </p:spPr>
      </p:pic>
      <p:sp>
        <p:nvSpPr>
          <p:cNvPr id="9" name="TextBox 8">
            <a:extLst>
              <a:ext uri="{FF2B5EF4-FFF2-40B4-BE49-F238E27FC236}">
                <a16:creationId xmlns:a16="http://schemas.microsoft.com/office/drawing/2014/main" id="{D71CAF30-77F3-48E3-8B02-DC08D9544C74}"/>
              </a:ext>
            </a:extLst>
          </p:cNvPr>
          <p:cNvSpPr txBox="1"/>
          <p:nvPr/>
        </p:nvSpPr>
        <p:spPr>
          <a:xfrm>
            <a:off x="815513" y="3106785"/>
            <a:ext cx="1676966" cy="584775"/>
          </a:xfrm>
          <a:prstGeom prst="rect">
            <a:avLst/>
          </a:prstGeom>
          <a:noFill/>
        </p:spPr>
        <p:txBody>
          <a:bodyPr wrap="square" rtlCol="0">
            <a:spAutoFit/>
          </a:bodyPr>
          <a:lstStyle/>
          <a:p>
            <a:pPr algn="ctr"/>
            <a:r>
              <a:rPr lang="en-US" sz="1600" dirty="0"/>
              <a:t>Region 1: </a:t>
            </a:r>
          </a:p>
          <a:p>
            <a:pPr algn="ctr"/>
            <a:r>
              <a:rPr lang="en-US" sz="1600" dirty="0"/>
              <a:t>South America</a:t>
            </a:r>
          </a:p>
        </p:txBody>
      </p:sp>
      <p:pic>
        <p:nvPicPr>
          <p:cNvPr id="10" name="Picture 9">
            <a:extLst>
              <a:ext uri="{FF2B5EF4-FFF2-40B4-BE49-F238E27FC236}">
                <a16:creationId xmlns:a16="http://schemas.microsoft.com/office/drawing/2014/main" id="{E21070D2-402F-49CF-837B-38B3FE95007C}"/>
              </a:ext>
            </a:extLst>
          </p:cNvPr>
          <p:cNvPicPr>
            <a:picLocks noChangeAspect="1"/>
          </p:cNvPicPr>
          <p:nvPr/>
        </p:nvPicPr>
        <p:blipFill>
          <a:blip r:embed="rId4"/>
          <a:stretch>
            <a:fillRect/>
          </a:stretch>
        </p:blipFill>
        <p:spPr>
          <a:xfrm>
            <a:off x="2663927" y="1203837"/>
            <a:ext cx="1828800" cy="1828800"/>
          </a:xfrm>
          <a:prstGeom prst="rect">
            <a:avLst/>
          </a:prstGeom>
        </p:spPr>
      </p:pic>
      <p:sp>
        <p:nvSpPr>
          <p:cNvPr id="11" name="TextBox 10">
            <a:extLst>
              <a:ext uri="{FF2B5EF4-FFF2-40B4-BE49-F238E27FC236}">
                <a16:creationId xmlns:a16="http://schemas.microsoft.com/office/drawing/2014/main" id="{29F5D96A-0663-4C73-9209-09D894DFBD7F}"/>
              </a:ext>
            </a:extLst>
          </p:cNvPr>
          <p:cNvSpPr txBox="1"/>
          <p:nvPr/>
        </p:nvSpPr>
        <p:spPr>
          <a:xfrm>
            <a:off x="2739844" y="3027512"/>
            <a:ext cx="1676966" cy="584775"/>
          </a:xfrm>
          <a:prstGeom prst="rect">
            <a:avLst/>
          </a:prstGeom>
          <a:noFill/>
        </p:spPr>
        <p:txBody>
          <a:bodyPr wrap="square" rtlCol="0">
            <a:spAutoFit/>
          </a:bodyPr>
          <a:lstStyle/>
          <a:p>
            <a:pPr algn="ctr"/>
            <a:r>
              <a:rPr lang="en-US" sz="1600" dirty="0"/>
              <a:t>Region 2: </a:t>
            </a:r>
          </a:p>
          <a:p>
            <a:pPr algn="ctr"/>
            <a:r>
              <a:rPr lang="en-US" sz="1600" dirty="0"/>
              <a:t>Central America</a:t>
            </a:r>
          </a:p>
        </p:txBody>
      </p:sp>
      <p:pic>
        <p:nvPicPr>
          <p:cNvPr id="12" name="Picture 11">
            <a:extLst>
              <a:ext uri="{FF2B5EF4-FFF2-40B4-BE49-F238E27FC236}">
                <a16:creationId xmlns:a16="http://schemas.microsoft.com/office/drawing/2014/main" id="{42620A7B-024E-4912-B780-E6E4648DAEAB}"/>
              </a:ext>
            </a:extLst>
          </p:cNvPr>
          <p:cNvPicPr>
            <a:picLocks noChangeAspect="1"/>
          </p:cNvPicPr>
          <p:nvPr/>
        </p:nvPicPr>
        <p:blipFill>
          <a:blip r:embed="rId5"/>
          <a:stretch>
            <a:fillRect/>
          </a:stretch>
        </p:blipFill>
        <p:spPr>
          <a:xfrm>
            <a:off x="4632837" y="1203837"/>
            <a:ext cx="1828800" cy="1828800"/>
          </a:xfrm>
          <a:prstGeom prst="rect">
            <a:avLst/>
          </a:prstGeom>
        </p:spPr>
      </p:pic>
      <p:sp>
        <p:nvSpPr>
          <p:cNvPr id="13" name="TextBox 12">
            <a:extLst>
              <a:ext uri="{FF2B5EF4-FFF2-40B4-BE49-F238E27FC236}">
                <a16:creationId xmlns:a16="http://schemas.microsoft.com/office/drawing/2014/main" id="{1A625788-C6E9-4BD0-9025-C325A88BABC8}"/>
              </a:ext>
            </a:extLst>
          </p:cNvPr>
          <p:cNvSpPr txBox="1"/>
          <p:nvPr/>
        </p:nvSpPr>
        <p:spPr>
          <a:xfrm>
            <a:off x="4708754" y="3027511"/>
            <a:ext cx="1676966" cy="584775"/>
          </a:xfrm>
          <a:prstGeom prst="rect">
            <a:avLst/>
          </a:prstGeom>
          <a:noFill/>
        </p:spPr>
        <p:txBody>
          <a:bodyPr wrap="square" rtlCol="0">
            <a:spAutoFit/>
          </a:bodyPr>
          <a:lstStyle/>
          <a:p>
            <a:pPr algn="ctr"/>
            <a:r>
              <a:rPr lang="en-US" sz="1600" dirty="0"/>
              <a:t>Region 3: </a:t>
            </a:r>
          </a:p>
          <a:p>
            <a:pPr algn="ctr"/>
            <a:r>
              <a:rPr lang="en-US" sz="1600" dirty="0"/>
              <a:t>North America</a:t>
            </a:r>
          </a:p>
        </p:txBody>
      </p:sp>
      <p:pic>
        <p:nvPicPr>
          <p:cNvPr id="14" name="Picture 13">
            <a:extLst>
              <a:ext uri="{FF2B5EF4-FFF2-40B4-BE49-F238E27FC236}">
                <a16:creationId xmlns:a16="http://schemas.microsoft.com/office/drawing/2014/main" id="{71628BFB-F3DB-4FCA-AC34-A3BB92760EF4}"/>
              </a:ext>
            </a:extLst>
          </p:cNvPr>
          <p:cNvPicPr>
            <a:picLocks noChangeAspect="1"/>
          </p:cNvPicPr>
          <p:nvPr/>
        </p:nvPicPr>
        <p:blipFill>
          <a:blip r:embed="rId6"/>
          <a:stretch>
            <a:fillRect/>
          </a:stretch>
        </p:blipFill>
        <p:spPr>
          <a:xfrm>
            <a:off x="6677664" y="1203837"/>
            <a:ext cx="1828800" cy="1828800"/>
          </a:xfrm>
          <a:prstGeom prst="rect">
            <a:avLst/>
          </a:prstGeom>
        </p:spPr>
      </p:pic>
      <p:sp>
        <p:nvSpPr>
          <p:cNvPr id="15" name="TextBox 14">
            <a:extLst>
              <a:ext uri="{FF2B5EF4-FFF2-40B4-BE49-F238E27FC236}">
                <a16:creationId xmlns:a16="http://schemas.microsoft.com/office/drawing/2014/main" id="{6E647B8F-A00C-4212-9600-94633D21F613}"/>
              </a:ext>
            </a:extLst>
          </p:cNvPr>
          <p:cNvSpPr txBox="1"/>
          <p:nvPr/>
        </p:nvSpPr>
        <p:spPr>
          <a:xfrm>
            <a:off x="6829498" y="3027511"/>
            <a:ext cx="1676966" cy="584775"/>
          </a:xfrm>
          <a:prstGeom prst="rect">
            <a:avLst/>
          </a:prstGeom>
          <a:noFill/>
        </p:spPr>
        <p:txBody>
          <a:bodyPr wrap="square" rtlCol="0">
            <a:spAutoFit/>
          </a:bodyPr>
          <a:lstStyle/>
          <a:p>
            <a:pPr algn="ctr"/>
            <a:r>
              <a:rPr lang="en-US" sz="1600" dirty="0"/>
              <a:t>Region 4: </a:t>
            </a:r>
          </a:p>
          <a:p>
            <a:pPr algn="ctr"/>
            <a:r>
              <a:rPr lang="en-US" sz="1600" dirty="0"/>
              <a:t>Europe (EURO)</a:t>
            </a:r>
          </a:p>
        </p:txBody>
      </p:sp>
      <p:pic>
        <p:nvPicPr>
          <p:cNvPr id="16" name="Picture 15">
            <a:extLst>
              <a:ext uri="{FF2B5EF4-FFF2-40B4-BE49-F238E27FC236}">
                <a16:creationId xmlns:a16="http://schemas.microsoft.com/office/drawing/2014/main" id="{56991919-FA9F-480C-8E18-76CF563E7F1F}"/>
              </a:ext>
            </a:extLst>
          </p:cNvPr>
          <p:cNvPicPr>
            <a:picLocks noChangeAspect="1"/>
          </p:cNvPicPr>
          <p:nvPr/>
        </p:nvPicPr>
        <p:blipFill>
          <a:blip r:embed="rId7"/>
          <a:stretch>
            <a:fillRect/>
          </a:stretch>
        </p:blipFill>
        <p:spPr>
          <a:xfrm>
            <a:off x="739596" y="3900618"/>
            <a:ext cx="1828800" cy="1828800"/>
          </a:xfrm>
          <a:prstGeom prst="rect">
            <a:avLst/>
          </a:prstGeom>
        </p:spPr>
      </p:pic>
      <p:sp>
        <p:nvSpPr>
          <p:cNvPr id="17" name="TextBox 16">
            <a:extLst>
              <a:ext uri="{FF2B5EF4-FFF2-40B4-BE49-F238E27FC236}">
                <a16:creationId xmlns:a16="http://schemas.microsoft.com/office/drawing/2014/main" id="{882AFF11-B30E-40A6-8F5A-FB6DE5BFDAA0}"/>
              </a:ext>
            </a:extLst>
          </p:cNvPr>
          <p:cNvSpPr txBox="1"/>
          <p:nvPr/>
        </p:nvSpPr>
        <p:spPr>
          <a:xfrm>
            <a:off x="770934" y="5729418"/>
            <a:ext cx="1676966" cy="584775"/>
          </a:xfrm>
          <a:prstGeom prst="rect">
            <a:avLst/>
          </a:prstGeom>
          <a:noFill/>
        </p:spPr>
        <p:txBody>
          <a:bodyPr wrap="square" rtlCol="0">
            <a:spAutoFit/>
          </a:bodyPr>
          <a:lstStyle/>
          <a:p>
            <a:pPr algn="ctr"/>
            <a:r>
              <a:rPr lang="en-US" sz="1600" dirty="0"/>
              <a:t>Region 5: </a:t>
            </a:r>
          </a:p>
          <a:p>
            <a:pPr algn="ctr"/>
            <a:r>
              <a:rPr lang="en-US" sz="1600" dirty="0"/>
              <a:t>Africa</a:t>
            </a:r>
          </a:p>
        </p:txBody>
      </p:sp>
      <p:pic>
        <p:nvPicPr>
          <p:cNvPr id="18" name="Picture 17">
            <a:extLst>
              <a:ext uri="{FF2B5EF4-FFF2-40B4-BE49-F238E27FC236}">
                <a16:creationId xmlns:a16="http://schemas.microsoft.com/office/drawing/2014/main" id="{F17397ED-70B5-4574-AA95-5768129060C5}"/>
              </a:ext>
            </a:extLst>
          </p:cNvPr>
          <p:cNvPicPr>
            <a:picLocks noChangeAspect="1"/>
          </p:cNvPicPr>
          <p:nvPr/>
        </p:nvPicPr>
        <p:blipFill>
          <a:blip r:embed="rId8"/>
          <a:stretch>
            <a:fillRect/>
          </a:stretch>
        </p:blipFill>
        <p:spPr>
          <a:xfrm>
            <a:off x="2663927" y="3900618"/>
            <a:ext cx="1828800" cy="1828800"/>
          </a:xfrm>
          <a:prstGeom prst="rect">
            <a:avLst/>
          </a:prstGeom>
        </p:spPr>
      </p:pic>
      <p:sp>
        <p:nvSpPr>
          <p:cNvPr id="19" name="TextBox 18">
            <a:extLst>
              <a:ext uri="{FF2B5EF4-FFF2-40B4-BE49-F238E27FC236}">
                <a16:creationId xmlns:a16="http://schemas.microsoft.com/office/drawing/2014/main" id="{4B1EBD5B-4039-401B-A4BA-DBD2557435C4}"/>
              </a:ext>
            </a:extLst>
          </p:cNvPr>
          <p:cNvSpPr txBox="1"/>
          <p:nvPr/>
        </p:nvSpPr>
        <p:spPr>
          <a:xfrm>
            <a:off x="2739844" y="5725361"/>
            <a:ext cx="1676966" cy="584775"/>
          </a:xfrm>
          <a:prstGeom prst="rect">
            <a:avLst/>
          </a:prstGeom>
          <a:noFill/>
        </p:spPr>
        <p:txBody>
          <a:bodyPr wrap="square" rtlCol="0">
            <a:spAutoFit/>
          </a:bodyPr>
          <a:lstStyle/>
          <a:p>
            <a:pPr algn="ctr"/>
            <a:r>
              <a:rPr lang="en-US" sz="1600" dirty="0"/>
              <a:t>Region 6: </a:t>
            </a:r>
          </a:p>
          <a:p>
            <a:pPr algn="ctr"/>
            <a:r>
              <a:rPr lang="en-US" sz="1600" dirty="0"/>
              <a:t>South Asia</a:t>
            </a:r>
          </a:p>
        </p:txBody>
      </p:sp>
      <p:pic>
        <p:nvPicPr>
          <p:cNvPr id="20" name="Picture 19">
            <a:extLst>
              <a:ext uri="{FF2B5EF4-FFF2-40B4-BE49-F238E27FC236}">
                <a16:creationId xmlns:a16="http://schemas.microsoft.com/office/drawing/2014/main" id="{FAA345A6-83C5-4853-9B24-2E24175B232E}"/>
              </a:ext>
            </a:extLst>
          </p:cNvPr>
          <p:cNvPicPr>
            <a:picLocks noChangeAspect="1"/>
          </p:cNvPicPr>
          <p:nvPr/>
        </p:nvPicPr>
        <p:blipFill>
          <a:blip r:embed="rId9"/>
          <a:stretch>
            <a:fillRect/>
          </a:stretch>
        </p:blipFill>
        <p:spPr>
          <a:xfrm>
            <a:off x="4686632" y="3900618"/>
            <a:ext cx="1828800" cy="1828800"/>
          </a:xfrm>
          <a:prstGeom prst="rect">
            <a:avLst/>
          </a:prstGeom>
        </p:spPr>
      </p:pic>
      <p:sp>
        <p:nvSpPr>
          <p:cNvPr id="21" name="TextBox 20">
            <a:extLst>
              <a:ext uri="{FF2B5EF4-FFF2-40B4-BE49-F238E27FC236}">
                <a16:creationId xmlns:a16="http://schemas.microsoft.com/office/drawing/2014/main" id="{BFC22734-04F7-4F23-9E2B-8B2E2DF6910B}"/>
              </a:ext>
            </a:extLst>
          </p:cNvPr>
          <p:cNvSpPr txBox="1"/>
          <p:nvPr/>
        </p:nvSpPr>
        <p:spPr>
          <a:xfrm>
            <a:off x="4762549" y="5725361"/>
            <a:ext cx="1676966" cy="584775"/>
          </a:xfrm>
          <a:prstGeom prst="rect">
            <a:avLst/>
          </a:prstGeom>
          <a:noFill/>
        </p:spPr>
        <p:txBody>
          <a:bodyPr wrap="square" rtlCol="0">
            <a:spAutoFit/>
          </a:bodyPr>
          <a:lstStyle/>
          <a:p>
            <a:pPr algn="ctr"/>
            <a:r>
              <a:rPr lang="en-US" sz="1600" dirty="0"/>
              <a:t>Region 7: </a:t>
            </a:r>
          </a:p>
          <a:p>
            <a:pPr algn="ctr"/>
            <a:r>
              <a:rPr lang="en-US" sz="1600" dirty="0"/>
              <a:t>East Asia</a:t>
            </a:r>
          </a:p>
        </p:txBody>
      </p:sp>
      <p:pic>
        <p:nvPicPr>
          <p:cNvPr id="2" name="Picture 1">
            <a:extLst>
              <a:ext uri="{FF2B5EF4-FFF2-40B4-BE49-F238E27FC236}">
                <a16:creationId xmlns:a16="http://schemas.microsoft.com/office/drawing/2014/main" id="{61AD1EBF-B532-4834-B1CA-6A1DA5472C1A}"/>
              </a:ext>
            </a:extLst>
          </p:cNvPr>
          <p:cNvPicPr>
            <a:picLocks noChangeAspect="1"/>
          </p:cNvPicPr>
          <p:nvPr/>
        </p:nvPicPr>
        <p:blipFill>
          <a:blip r:embed="rId10"/>
          <a:stretch>
            <a:fillRect/>
          </a:stretch>
        </p:blipFill>
        <p:spPr>
          <a:xfrm>
            <a:off x="6677664" y="3896561"/>
            <a:ext cx="1828800" cy="1828800"/>
          </a:xfrm>
          <a:prstGeom prst="rect">
            <a:avLst/>
          </a:prstGeom>
        </p:spPr>
      </p:pic>
      <p:sp>
        <p:nvSpPr>
          <p:cNvPr id="22" name="TextBox 21">
            <a:extLst>
              <a:ext uri="{FF2B5EF4-FFF2-40B4-BE49-F238E27FC236}">
                <a16:creationId xmlns:a16="http://schemas.microsoft.com/office/drawing/2014/main" id="{DF191BFC-6A91-4E98-86F7-970CA84E4C7E}"/>
              </a:ext>
            </a:extLst>
          </p:cNvPr>
          <p:cNvSpPr txBox="1"/>
          <p:nvPr/>
        </p:nvSpPr>
        <p:spPr>
          <a:xfrm>
            <a:off x="6727438" y="5725361"/>
            <a:ext cx="1676966" cy="584775"/>
          </a:xfrm>
          <a:prstGeom prst="rect">
            <a:avLst/>
          </a:prstGeom>
          <a:noFill/>
        </p:spPr>
        <p:txBody>
          <a:bodyPr wrap="square" rtlCol="0">
            <a:spAutoFit/>
          </a:bodyPr>
          <a:lstStyle/>
          <a:p>
            <a:pPr algn="ctr"/>
            <a:r>
              <a:rPr lang="en-US" sz="1600" dirty="0"/>
              <a:t>Region 8: </a:t>
            </a:r>
          </a:p>
          <a:p>
            <a:pPr algn="ctr"/>
            <a:r>
              <a:rPr lang="en-US" sz="1600" dirty="0"/>
              <a:t>Central Asia</a:t>
            </a:r>
          </a:p>
        </p:txBody>
      </p:sp>
    </p:spTree>
    <p:extLst>
      <p:ext uri="{BB962C8B-B14F-4D97-AF65-F5344CB8AC3E}">
        <p14:creationId xmlns:p14="http://schemas.microsoft.com/office/powerpoint/2010/main" val="10936990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252E05-7760-4C53-9705-D4AB33DEC001}"/>
              </a:ext>
            </a:extLst>
          </p:cNvPr>
          <p:cNvSpPr>
            <a:spLocks noGrp="1"/>
          </p:cNvSpPr>
          <p:nvPr>
            <p:ph type="sldNum" sz="quarter" idx="4"/>
          </p:nvPr>
        </p:nvSpPr>
        <p:spPr/>
        <p:txBody>
          <a:bodyPr/>
          <a:lstStyle/>
          <a:p>
            <a:fld id="{927968B9-F71B-4241-9647-2B023690AF84}" type="slidenum">
              <a:rPr lang="en-US" smtClean="0"/>
              <a:t>50</a:t>
            </a:fld>
            <a:endParaRPr lang="en-US" dirty="0"/>
          </a:p>
        </p:txBody>
      </p:sp>
      <p:sp>
        <p:nvSpPr>
          <p:cNvPr id="5" name="Rectangle 2">
            <a:extLst>
              <a:ext uri="{FF2B5EF4-FFF2-40B4-BE49-F238E27FC236}">
                <a16:creationId xmlns:a16="http://schemas.microsoft.com/office/drawing/2014/main" id="{F2D6CFEA-A17E-41C6-AD66-090966D7CDA5}"/>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نموذجان هيدرولوجيان إقليميان </a:t>
            </a:r>
            <a:r>
              <a:rPr lang="en-US" sz="3600" b="1" dirty="0">
                <a:solidFill>
                  <a:schemeClr val="bg1"/>
                </a:solidFill>
                <a:cs typeface="Arial" pitchFamily="34" charset="0"/>
              </a:rPr>
              <a:t>(RHM)</a:t>
            </a:r>
          </a:p>
        </p:txBody>
      </p:sp>
      <p:sp>
        <p:nvSpPr>
          <p:cNvPr id="6" name="Rectangle: Rounded Corners 5">
            <a:extLst>
              <a:ext uri="{FF2B5EF4-FFF2-40B4-BE49-F238E27FC236}">
                <a16:creationId xmlns:a16="http://schemas.microsoft.com/office/drawing/2014/main" id="{25D826CA-8FB1-446C-99F7-A83D19BB4D48}"/>
              </a:ext>
            </a:extLst>
          </p:cNvPr>
          <p:cNvSpPr/>
          <p:nvPr/>
        </p:nvSpPr>
        <p:spPr>
          <a:xfrm>
            <a:off x="1188720" y="2788920"/>
            <a:ext cx="3383280" cy="1280160"/>
          </a:xfrm>
          <a:prstGeom prst="roundRect">
            <a:avLst/>
          </a:prstGeom>
          <a:effectLst>
            <a:glow rad="635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VIC</a:t>
            </a:r>
          </a:p>
          <a:p>
            <a:pPr algn="ctr"/>
            <a:r>
              <a:rPr lang="en-US" dirty="0"/>
              <a:t>(</a:t>
            </a:r>
            <a:r>
              <a:rPr lang="ar-SY" dirty="0"/>
              <a:t>نموذج قدرة التسرب المتغيرة</a:t>
            </a:r>
            <a:r>
              <a:rPr lang="en-US" dirty="0"/>
              <a:t>)</a:t>
            </a:r>
          </a:p>
        </p:txBody>
      </p:sp>
      <p:sp>
        <p:nvSpPr>
          <p:cNvPr id="7" name="Rectangle: Rounded Corners 6">
            <a:extLst>
              <a:ext uri="{FF2B5EF4-FFF2-40B4-BE49-F238E27FC236}">
                <a16:creationId xmlns:a16="http://schemas.microsoft.com/office/drawing/2014/main" id="{2D9BBA63-7C0B-4480-A3B1-AD53C69449D0}"/>
              </a:ext>
            </a:extLst>
          </p:cNvPr>
          <p:cNvSpPr/>
          <p:nvPr/>
        </p:nvSpPr>
        <p:spPr>
          <a:xfrm>
            <a:off x="5124615" y="2788920"/>
            <a:ext cx="3383280" cy="1280160"/>
          </a:xfrm>
          <a:prstGeom prst="roundRect">
            <a:avLst/>
          </a:prstGeom>
          <a:effectLst>
            <a:glow rad="635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dirty="0"/>
              <a:t>HYPE</a:t>
            </a:r>
          </a:p>
          <a:p>
            <a:pPr algn="ctr"/>
            <a:r>
              <a:rPr lang="en-US" dirty="0"/>
              <a:t>(</a:t>
            </a:r>
            <a:r>
              <a:rPr lang="ar-SY"/>
              <a:t>نموذج  التنبؤات الهيدرولوجية للبيئة</a:t>
            </a:r>
          </a:p>
          <a:p>
            <a:pPr algn="ctr" rtl="1"/>
            <a:r>
              <a:rPr lang="en-US"/>
              <a:t>)</a:t>
            </a:r>
            <a:endParaRPr lang="en-US" dirty="0"/>
          </a:p>
        </p:txBody>
      </p:sp>
      <p:sp>
        <p:nvSpPr>
          <p:cNvPr id="8" name="Arrow: Right 7">
            <a:extLst>
              <a:ext uri="{FF2B5EF4-FFF2-40B4-BE49-F238E27FC236}">
                <a16:creationId xmlns:a16="http://schemas.microsoft.com/office/drawing/2014/main" id="{E7200F70-9591-4BB4-826C-F319EC0E89B4}"/>
              </a:ext>
            </a:extLst>
          </p:cNvPr>
          <p:cNvSpPr/>
          <p:nvPr/>
        </p:nvSpPr>
        <p:spPr>
          <a:xfrm rot="5400000">
            <a:off x="2504914" y="1956779"/>
            <a:ext cx="750890" cy="6344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4E59E3C3-F355-4094-A383-E8F650DE7F4E}"/>
              </a:ext>
            </a:extLst>
          </p:cNvPr>
          <p:cNvSpPr/>
          <p:nvPr/>
        </p:nvSpPr>
        <p:spPr>
          <a:xfrm rot="5400000">
            <a:off x="6440809" y="1956778"/>
            <a:ext cx="750890" cy="63442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22522CAD-1C8F-4F03-A96E-775001BF4E5E}"/>
              </a:ext>
            </a:extLst>
          </p:cNvPr>
          <p:cNvSpPr/>
          <p:nvPr/>
        </p:nvSpPr>
        <p:spPr>
          <a:xfrm>
            <a:off x="1718053" y="1218905"/>
            <a:ext cx="2324612" cy="594441"/>
          </a:xfrm>
          <a:prstGeom prst="roundRect">
            <a:avLst/>
          </a:prstGeom>
          <a:effectLst>
            <a:glow rad="635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RICCAR RCM outputs</a:t>
            </a:r>
          </a:p>
        </p:txBody>
      </p:sp>
      <p:sp>
        <p:nvSpPr>
          <p:cNvPr id="12" name="Rectangle: Rounded Corners 11">
            <a:extLst>
              <a:ext uri="{FF2B5EF4-FFF2-40B4-BE49-F238E27FC236}">
                <a16:creationId xmlns:a16="http://schemas.microsoft.com/office/drawing/2014/main" id="{FE33ED7F-8C79-44CC-A534-1071ECD2BA72}"/>
              </a:ext>
            </a:extLst>
          </p:cNvPr>
          <p:cNvSpPr/>
          <p:nvPr/>
        </p:nvSpPr>
        <p:spPr>
          <a:xfrm>
            <a:off x="5653948" y="1218904"/>
            <a:ext cx="2324612" cy="594441"/>
          </a:xfrm>
          <a:prstGeom prst="roundRect">
            <a:avLst/>
          </a:prstGeom>
          <a:effectLst>
            <a:glow rad="635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RICCAR RCM outputs</a:t>
            </a:r>
          </a:p>
        </p:txBody>
      </p:sp>
      <p:sp>
        <p:nvSpPr>
          <p:cNvPr id="14" name="TextBox 13">
            <a:extLst>
              <a:ext uri="{FF2B5EF4-FFF2-40B4-BE49-F238E27FC236}">
                <a16:creationId xmlns:a16="http://schemas.microsoft.com/office/drawing/2014/main" id="{214D3BF2-5E13-4E09-8D6E-F9EF1ECBBE05}"/>
              </a:ext>
            </a:extLst>
          </p:cNvPr>
          <p:cNvSpPr txBox="1"/>
          <p:nvPr/>
        </p:nvSpPr>
        <p:spPr>
          <a:xfrm>
            <a:off x="583130" y="4160373"/>
            <a:ext cx="3692813" cy="3365024"/>
          </a:xfrm>
          <a:prstGeom prst="rect">
            <a:avLst/>
          </a:prstGeom>
          <a:noFill/>
        </p:spPr>
        <p:txBody>
          <a:bodyPr wrap="square" rtlCol="0">
            <a:spAutoFit/>
          </a:bodyPr>
          <a:lstStyle/>
          <a:p>
            <a:pPr marL="285750" indent="-285750" algn="r" rtl="1">
              <a:lnSpc>
                <a:spcPct val="150000"/>
              </a:lnSpc>
              <a:buFont typeface="Courier New" panose="02070309020205020404" pitchFamily="49" charset="0"/>
              <a:buChar char="o"/>
            </a:pPr>
            <a:r>
              <a:rPr lang="ar-SY" dirty="0"/>
              <a:t>نموذج مجهري</a:t>
            </a:r>
          </a:p>
          <a:p>
            <a:pPr marL="285750" indent="-285750" algn="r" rtl="1">
              <a:lnSpc>
                <a:spcPct val="150000"/>
              </a:lnSpc>
              <a:buFont typeface="Courier New" panose="02070309020205020404" pitchFamily="49" charset="0"/>
              <a:buChar char="o"/>
            </a:pPr>
            <a:r>
              <a:rPr lang="ar-SY" dirty="0"/>
              <a:t>القائم على الشبكة (50 كم)</a:t>
            </a:r>
          </a:p>
          <a:p>
            <a:pPr marL="285750" indent="-285750" algn="r" rtl="1">
              <a:lnSpc>
                <a:spcPct val="150000"/>
              </a:lnSpc>
              <a:buFont typeface="Courier New" panose="02070309020205020404" pitchFamily="49" charset="0"/>
              <a:buChar char="o"/>
            </a:pPr>
            <a:r>
              <a:rPr lang="ar-SY" dirty="0"/>
              <a:t>يتم حساب توازن الماء لكل خلية شبكة</a:t>
            </a:r>
          </a:p>
          <a:p>
            <a:pPr marL="285750" indent="-285750" algn="r" rtl="1">
              <a:lnSpc>
                <a:spcPct val="150000"/>
              </a:lnSpc>
              <a:buFont typeface="Courier New" panose="02070309020205020404" pitchFamily="49" charset="0"/>
              <a:buChar char="o"/>
            </a:pPr>
            <a:r>
              <a:rPr lang="ar-SY" dirty="0"/>
              <a:t>لا يعتبر التدفق الجانبي</a:t>
            </a:r>
          </a:p>
          <a:p>
            <a:pPr marL="285750" indent="-285750" algn="r" rtl="1">
              <a:lnSpc>
                <a:spcPct val="150000"/>
              </a:lnSpc>
              <a:buFont typeface="Courier New" panose="02070309020205020404" pitchFamily="49" charset="0"/>
              <a:buChar char="o"/>
            </a:pPr>
            <a:r>
              <a:rPr lang="ar-SY" dirty="0"/>
              <a:t>لا تعتبر خزانات / بحيرات</a:t>
            </a:r>
          </a:p>
          <a:p>
            <a:pPr marL="285750" indent="-285750" algn="r" rtl="1">
              <a:lnSpc>
                <a:spcPct val="150000"/>
              </a:lnSpc>
              <a:buFont typeface="Courier New" panose="02070309020205020404" pitchFamily="49" charset="0"/>
              <a:buChar char="o"/>
            </a:pPr>
            <a:endParaRPr lang="ar-SY" dirty="0"/>
          </a:p>
          <a:p>
            <a:pPr marL="285750" indent="-285750" algn="r" rtl="1">
              <a:lnSpc>
                <a:spcPct val="150000"/>
              </a:lnSpc>
              <a:buFont typeface="Courier New" panose="02070309020205020404" pitchFamily="49" charset="0"/>
              <a:buChar char="o"/>
            </a:pPr>
            <a:endParaRPr lang="en-US" dirty="0"/>
          </a:p>
          <a:p>
            <a:pPr marL="285750" indent="-285750" algn="r" rtl="1">
              <a:lnSpc>
                <a:spcPct val="150000"/>
              </a:lnSpc>
              <a:buFont typeface="Courier New" panose="02070309020205020404" pitchFamily="49" charset="0"/>
              <a:buChar char="o"/>
            </a:pPr>
            <a:endParaRPr lang="en-US" dirty="0"/>
          </a:p>
        </p:txBody>
      </p:sp>
      <p:sp>
        <p:nvSpPr>
          <p:cNvPr id="15" name="TextBox 14">
            <a:extLst>
              <a:ext uri="{FF2B5EF4-FFF2-40B4-BE49-F238E27FC236}">
                <a16:creationId xmlns:a16="http://schemas.microsoft.com/office/drawing/2014/main" id="{21125826-C3FD-4986-9FA8-4958802F1B37}"/>
              </a:ext>
            </a:extLst>
          </p:cNvPr>
          <p:cNvSpPr txBox="1"/>
          <p:nvPr/>
        </p:nvSpPr>
        <p:spPr>
          <a:xfrm>
            <a:off x="5124615" y="4265901"/>
            <a:ext cx="3692813" cy="2308324"/>
          </a:xfrm>
          <a:prstGeom prst="rect">
            <a:avLst/>
          </a:prstGeom>
          <a:noFill/>
        </p:spPr>
        <p:txBody>
          <a:bodyPr wrap="square" rtlCol="0">
            <a:spAutoFit/>
          </a:bodyPr>
          <a:lstStyle/>
          <a:p>
            <a:pPr marL="285750" indent="-285750">
              <a:buFont typeface="Arial" panose="020B0604020202020204" pitchFamily="34" charset="0"/>
              <a:buChar char="•"/>
            </a:pPr>
            <a:r>
              <a:rPr lang="en-US" dirty="0"/>
              <a:t>Large- or small-scale applications</a:t>
            </a:r>
          </a:p>
          <a:p>
            <a:pPr marL="285750" indent="-285750">
              <a:buFont typeface="Arial" panose="020B0604020202020204" pitchFamily="34" charset="0"/>
              <a:buChar char="•"/>
            </a:pPr>
            <a:r>
              <a:rPr lang="en-US" dirty="0"/>
              <a:t>Basin-based</a:t>
            </a:r>
          </a:p>
          <a:p>
            <a:pPr marL="285750" indent="-285750">
              <a:buFont typeface="Arial" panose="020B0604020202020204" pitchFamily="34" charset="0"/>
              <a:buChar char="•"/>
            </a:pPr>
            <a:r>
              <a:rPr lang="en-US" dirty="0"/>
              <a:t>Water balance calculated for each hydrological response unit (land use, soil type, elevation) within each basin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3827086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45C1DB-80EC-452F-81CF-B8DC6CD9D843}"/>
              </a:ext>
            </a:extLst>
          </p:cNvPr>
          <p:cNvSpPr>
            <a:spLocks noGrp="1"/>
          </p:cNvSpPr>
          <p:nvPr>
            <p:ph type="sldNum" sz="quarter" idx="4"/>
          </p:nvPr>
        </p:nvSpPr>
        <p:spPr/>
        <p:txBody>
          <a:bodyPr/>
          <a:lstStyle/>
          <a:p>
            <a:fld id="{927968B9-F71B-4241-9647-2B023690AF84}" type="slidenum">
              <a:rPr lang="en-US" smtClean="0"/>
              <a:t>51</a:t>
            </a:fld>
            <a:endParaRPr lang="en-US" dirty="0"/>
          </a:p>
        </p:txBody>
      </p:sp>
      <p:pic>
        <p:nvPicPr>
          <p:cNvPr id="4" name="Picture 3">
            <a:extLst>
              <a:ext uri="{FF2B5EF4-FFF2-40B4-BE49-F238E27FC236}">
                <a16:creationId xmlns:a16="http://schemas.microsoft.com/office/drawing/2014/main" id="{1BB3922F-3164-41A6-9D52-6312494B1905}"/>
              </a:ext>
            </a:extLst>
          </p:cNvPr>
          <p:cNvPicPr>
            <a:picLocks noChangeAspect="1"/>
          </p:cNvPicPr>
          <p:nvPr/>
        </p:nvPicPr>
        <p:blipFill rotWithShape="1">
          <a:blip r:embed="rId3"/>
          <a:srcRect l="1238" t="14868" r="10760" b="5667"/>
          <a:stretch/>
        </p:blipFill>
        <p:spPr>
          <a:xfrm>
            <a:off x="400050" y="1390650"/>
            <a:ext cx="8568940" cy="4295775"/>
          </a:xfrm>
          <a:prstGeom prst="rect">
            <a:avLst/>
          </a:prstGeom>
        </p:spPr>
      </p:pic>
      <p:sp>
        <p:nvSpPr>
          <p:cNvPr id="5" name="Rectangle 2">
            <a:extLst>
              <a:ext uri="{FF2B5EF4-FFF2-40B4-BE49-F238E27FC236}">
                <a16:creationId xmlns:a16="http://schemas.microsoft.com/office/drawing/2014/main" id="{70E63CD1-BE18-49E4-8128-AB99C83F6C0D}"/>
              </a:ext>
            </a:extLst>
          </p:cNvPr>
          <p:cNvSpPr txBox="1">
            <a:spLocks noChangeArrowheads="1"/>
          </p:cNvSpPr>
          <p:nvPr/>
        </p:nvSpPr>
        <p:spPr>
          <a:xfrm>
            <a:off x="1105232" y="243332"/>
            <a:ext cx="7991144" cy="594441"/>
          </a:xfrm>
          <a:prstGeom prst="rect">
            <a:avLst/>
          </a:prstGeom>
        </p:spPr>
        <p:txBody>
          <a:bodyP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chemeClr val="bg1"/>
                </a:solidFill>
                <a:cs typeface="Arial" pitchFamily="34" charset="0"/>
              </a:rPr>
              <a:t>VIC conceptual model and hydrologic processes</a:t>
            </a:r>
          </a:p>
        </p:txBody>
      </p:sp>
    </p:spTree>
    <p:extLst>
      <p:ext uri="{BB962C8B-B14F-4D97-AF65-F5344CB8AC3E}">
        <p14:creationId xmlns:p14="http://schemas.microsoft.com/office/powerpoint/2010/main" val="130162726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60544B-A180-4247-8020-D68D2595A17F}"/>
              </a:ext>
            </a:extLst>
          </p:cNvPr>
          <p:cNvSpPr>
            <a:spLocks noGrp="1"/>
          </p:cNvSpPr>
          <p:nvPr>
            <p:ph type="sldNum" sz="quarter" idx="4"/>
          </p:nvPr>
        </p:nvSpPr>
        <p:spPr/>
        <p:txBody>
          <a:bodyPr/>
          <a:lstStyle/>
          <a:p>
            <a:fld id="{927968B9-F71B-4241-9647-2B023690AF84}" type="slidenum">
              <a:rPr lang="en-US" smtClean="0"/>
              <a:t>52</a:t>
            </a:fld>
            <a:endParaRPr lang="en-US" dirty="0"/>
          </a:p>
        </p:txBody>
      </p:sp>
      <p:pic>
        <p:nvPicPr>
          <p:cNvPr id="4" name="Picture 3">
            <a:extLst>
              <a:ext uri="{FF2B5EF4-FFF2-40B4-BE49-F238E27FC236}">
                <a16:creationId xmlns:a16="http://schemas.microsoft.com/office/drawing/2014/main" id="{3EFB1820-3FC5-4025-865E-131A2DF05813}"/>
              </a:ext>
            </a:extLst>
          </p:cNvPr>
          <p:cNvPicPr>
            <a:picLocks noChangeAspect="1"/>
          </p:cNvPicPr>
          <p:nvPr/>
        </p:nvPicPr>
        <p:blipFill rotWithShape="1">
          <a:blip r:embed="rId3"/>
          <a:srcRect l="9976" t="26893" r="10442" b="38698"/>
          <a:stretch/>
        </p:blipFill>
        <p:spPr>
          <a:xfrm>
            <a:off x="0" y="1295399"/>
            <a:ext cx="9147518" cy="4586789"/>
          </a:xfrm>
          <a:prstGeom prst="rect">
            <a:avLst/>
          </a:prstGeom>
        </p:spPr>
      </p:pic>
      <p:sp>
        <p:nvSpPr>
          <p:cNvPr id="5" name="Rectangle 2">
            <a:extLst>
              <a:ext uri="{FF2B5EF4-FFF2-40B4-BE49-F238E27FC236}">
                <a16:creationId xmlns:a16="http://schemas.microsoft.com/office/drawing/2014/main" id="{95EE186A-E690-4B84-BF17-8659B2C3AF64}"/>
              </a:ext>
            </a:extLst>
          </p:cNvPr>
          <p:cNvSpPr txBox="1">
            <a:spLocks noChangeArrowheads="1"/>
          </p:cNvSpPr>
          <p:nvPr/>
        </p:nvSpPr>
        <p:spPr>
          <a:xfrm>
            <a:off x="1105232" y="243332"/>
            <a:ext cx="7991144" cy="594441"/>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200" b="1" dirty="0">
                <a:solidFill>
                  <a:schemeClr val="bg1"/>
                </a:solidFill>
                <a:cs typeface="Arial" pitchFamily="34" charset="0"/>
              </a:rPr>
              <a:t>HYPE conceptual model and hydrologic processes</a:t>
            </a:r>
          </a:p>
        </p:txBody>
      </p:sp>
    </p:spTree>
    <p:extLst>
      <p:ext uri="{BB962C8B-B14F-4D97-AF65-F5344CB8AC3E}">
        <p14:creationId xmlns:p14="http://schemas.microsoft.com/office/powerpoint/2010/main" val="417827433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AEB49D-3401-46B1-9660-5B32F9DBEA74}"/>
              </a:ext>
            </a:extLst>
          </p:cNvPr>
          <p:cNvSpPr>
            <a:spLocks noGrp="1"/>
          </p:cNvSpPr>
          <p:nvPr>
            <p:ph type="sldNum" sz="quarter" idx="4"/>
          </p:nvPr>
        </p:nvSpPr>
        <p:spPr/>
        <p:txBody>
          <a:bodyPr/>
          <a:lstStyle/>
          <a:p>
            <a:fld id="{927968B9-F71B-4241-9647-2B023690AF84}" type="slidenum">
              <a:rPr lang="en-US" smtClean="0"/>
              <a:t>53</a:t>
            </a:fld>
            <a:endParaRPr lang="en-US" dirty="0"/>
          </a:p>
        </p:txBody>
      </p:sp>
      <p:pic>
        <p:nvPicPr>
          <p:cNvPr id="7" name="Picture 6">
            <a:extLst>
              <a:ext uri="{FF2B5EF4-FFF2-40B4-BE49-F238E27FC236}">
                <a16:creationId xmlns:a16="http://schemas.microsoft.com/office/drawing/2014/main" id="{18D68ACF-E557-4686-AADF-98D5F9A4EEE8}"/>
              </a:ext>
            </a:extLst>
          </p:cNvPr>
          <p:cNvPicPr>
            <a:picLocks noChangeAspect="1"/>
          </p:cNvPicPr>
          <p:nvPr/>
        </p:nvPicPr>
        <p:blipFill rotWithShape="1">
          <a:blip r:embed="rId3"/>
          <a:srcRect l="1052" t="1481" r="19954" b="20371"/>
          <a:stretch/>
        </p:blipFill>
        <p:spPr>
          <a:xfrm>
            <a:off x="62885" y="2204893"/>
            <a:ext cx="4434638" cy="2448213"/>
          </a:xfrm>
          <a:prstGeom prst="rect">
            <a:avLst/>
          </a:prstGeom>
          <a:ln>
            <a:solidFill>
              <a:schemeClr val="tx1"/>
            </a:solidFill>
          </a:ln>
        </p:spPr>
      </p:pic>
      <p:pic>
        <p:nvPicPr>
          <p:cNvPr id="8" name="Picture 7">
            <a:extLst>
              <a:ext uri="{FF2B5EF4-FFF2-40B4-BE49-F238E27FC236}">
                <a16:creationId xmlns:a16="http://schemas.microsoft.com/office/drawing/2014/main" id="{6F5F8F0C-389A-4C40-97BF-E981D2FD453D}"/>
              </a:ext>
            </a:extLst>
          </p:cNvPr>
          <p:cNvPicPr>
            <a:picLocks noChangeAspect="1"/>
          </p:cNvPicPr>
          <p:nvPr/>
        </p:nvPicPr>
        <p:blipFill rotWithShape="1">
          <a:blip r:embed="rId4"/>
          <a:srcRect r="21006" b="21852"/>
          <a:stretch/>
        </p:blipFill>
        <p:spPr>
          <a:xfrm>
            <a:off x="4658561" y="2204893"/>
            <a:ext cx="4434638" cy="2448213"/>
          </a:xfrm>
          <a:prstGeom prst="rect">
            <a:avLst/>
          </a:prstGeom>
          <a:ln>
            <a:solidFill>
              <a:schemeClr val="tx1"/>
            </a:solidFill>
          </a:ln>
        </p:spPr>
      </p:pic>
      <p:grpSp>
        <p:nvGrpSpPr>
          <p:cNvPr id="11" name="Group 4">
            <a:extLst>
              <a:ext uri="{FF2B5EF4-FFF2-40B4-BE49-F238E27FC236}">
                <a16:creationId xmlns:a16="http://schemas.microsoft.com/office/drawing/2014/main" id="{55422EC0-2964-4807-911A-A2BD65F55254}"/>
              </a:ext>
            </a:extLst>
          </p:cNvPr>
          <p:cNvGrpSpPr>
            <a:grpSpLocks noChangeAspect="1"/>
          </p:cNvGrpSpPr>
          <p:nvPr/>
        </p:nvGrpSpPr>
        <p:grpSpPr bwMode="auto">
          <a:xfrm>
            <a:off x="1355486" y="4849688"/>
            <a:ext cx="1951037" cy="282575"/>
            <a:chOff x="2517" y="3071"/>
            <a:chExt cx="1229" cy="178"/>
          </a:xfrm>
        </p:grpSpPr>
        <p:sp>
          <p:nvSpPr>
            <p:cNvPr id="12" name="AutoShape 3">
              <a:extLst>
                <a:ext uri="{FF2B5EF4-FFF2-40B4-BE49-F238E27FC236}">
                  <a16:creationId xmlns:a16="http://schemas.microsoft.com/office/drawing/2014/main" id="{18F6E8CE-CF29-4985-8970-2418AD768038}"/>
                </a:ext>
              </a:extLst>
            </p:cNvPr>
            <p:cNvSpPr>
              <a:spLocks noChangeAspect="1" noChangeArrowheads="1" noTextEdit="1"/>
            </p:cNvSpPr>
            <p:nvPr/>
          </p:nvSpPr>
          <p:spPr bwMode="auto">
            <a:xfrm>
              <a:off x="2525" y="3071"/>
              <a:ext cx="12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13" name="Rectangle 5">
              <a:extLst>
                <a:ext uri="{FF2B5EF4-FFF2-40B4-BE49-F238E27FC236}">
                  <a16:creationId xmlns:a16="http://schemas.microsoft.com/office/drawing/2014/main" id="{D37A4421-90B9-4D45-B7AA-B8E4B3402D28}"/>
                </a:ext>
              </a:extLst>
            </p:cNvPr>
            <p:cNvSpPr>
              <a:spLocks noChangeArrowheads="1"/>
            </p:cNvSpPr>
            <p:nvPr/>
          </p:nvSpPr>
          <p:spPr bwMode="auto">
            <a:xfrm>
              <a:off x="2562" y="3112"/>
              <a:ext cx="89" cy="25"/>
            </a:xfrm>
            <a:prstGeom prst="rect">
              <a:avLst/>
            </a:prstGeom>
            <a:solidFill>
              <a:srgbClr val="000000"/>
            </a:solid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dirty="0"/>
            </a:p>
          </p:txBody>
        </p:sp>
        <p:sp>
          <p:nvSpPr>
            <p:cNvPr id="14" name="Rectangle 6">
              <a:extLst>
                <a:ext uri="{FF2B5EF4-FFF2-40B4-BE49-F238E27FC236}">
                  <a16:creationId xmlns:a16="http://schemas.microsoft.com/office/drawing/2014/main" id="{8D8AB1D1-A861-4D8B-A74F-819A60A6A6B2}"/>
                </a:ext>
              </a:extLst>
            </p:cNvPr>
            <p:cNvSpPr>
              <a:spLocks noChangeArrowheads="1"/>
            </p:cNvSpPr>
            <p:nvPr/>
          </p:nvSpPr>
          <p:spPr bwMode="auto">
            <a:xfrm>
              <a:off x="2651" y="3112"/>
              <a:ext cx="88" cy="25"/>
            </a:xfrm>
            <a:prstGeom prst="rect">
              <a:avLst/>
            </a:prstGeom>
            <a:noFill/>
            <a:ln w="63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dirty="0"/>
            </a:p>
          </p:txBody>
        </p:sp>
        <p:sp>
          <p:nvSpPr>
            <p:cNvPr id="15" name="Rectangle 7">
              <a:extLst>
                <a:ext uri="{FF2B5EF4-FFF2-40B4-BE49-F238E27FC236}">
                  <a16:creationId xmlns:a16="http://schemas.microsoft.com/office/drawing/2014/main" id="{89D08B1A-AD80-430E-9847-18E23C6A1443}"/>
                </a:ext>
              </a:extLst>
            </p:cNvPr>
            <p:cNvSpPr>
              <a:spLocks noChangeArrowheads="1"/>
            </p:cNvSpPr>
            <p:nvPr/>
          </p:nvSpPr>
          <p:spPr bwMode="auto">
            <a:xfrm>
              <a:off x="2739" y="3112"/>
              <a:ext cx="88" cy="25"/>
            </a:xfrm>
            <a:prstGeom prst="rect">
              <a:avLst/>
            </a:prstGeom>
            <a:solidFill>
              <a:srgbClr val="000000"/>
            </a:solid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dirty="0"/>
            </a:p>
          </p:txBody>
        </p:sp>
        <p:sp>
          <p:nvSpPr>
            <p:cNvPr id="16" name="Rectangle 8">
              <a:extLst>
                <a:ext uri="{FF2B5EF4-FFF2-40B4-BE49-F238E27FC236}">
                  <a16:creationId xmlns:a16="http://schemas.microsoft.com/office/drawing/2014/main" id="{9B62583D-FBD3-4425-B85B-A097CC49B996}"/>
                </a:ext>
              </a:extLst>
            </p:cNvPr>
            <p:cNvSpPr>
              <a:spLocks noChangeArrowheads="1"/>
            </p:cNvSpPr>
            <p:nvPr/>
          </p:nvSpPr>
          <p:spPr bwMode="auto">
            <a:xfrm>
              <a:off x="2827" y="3112"/>
              <a:ext cx="88" cy="25"/>
            </a:xfrm>
            <a:prstGeom prst="rect">
              <a:avLst/>
            </a:prstGeom>
            <a:noFill/>
            <a:ln w="63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dirty="0"/>
            </a:p>
          </p:txBody>
        </p:sp>
        <p:sp>
          <p:nvSpPr>
            <p:cNvPr id="17" name="Rectangle 9">
              <a:extLst>
                <a:ext uri="{FF2B5EF4-FFF2-40B4-BE49-F238E27FC236}">
                  <a16:creationId xmlns:a16="http://schemas.microsoft.com/office/drawing/2014/main" id="{7DE33447-4D29-4F38-BD4C-3DB451426D05}"/>
                </a:ext>
              </a:extLst>
            </p:cNvPr>
            <p:cNvSpPr>
              <a:spLocks noChangeArrowheads="1"/>
            </p:cNvSpPr>
            <p:nvPr/>
          </p:nvSpPr>
          <p:spPr bwMode="auto">
            <a:xfrm>
              <a:off x="2915" y="3112"/>
              <a:ext cx="352" cy="25"/>
            </a:xfrm>
            <a:prstGeom prst="rect">
              <a:avLst/>
            </a:prstGeom>
            <a:solidFill>
              <a:srgbClr val="000000"/>
            </a:solid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dirty="0"/>
            </a:p>
          </p:txBody>
        </p:sp>
        <p:sp>
          <p:nvSpPr>
            <p:cNvPr id="18" name="Rectangle 10">
              <a:extLst>
                <a:ext uri="{FF2B5EF4-FFF2-40B4-BE49-F238E27FC236}">
                  <a16:creationId xmlns:a16="http://schemas.microsoft.com/office/drawing/2014/main" id="{2004E864-3A3E-4E37-8332-46D2993E895F}"/>
                </a:ext>
              </a:extLst>
            </p:cNvPr>
            <p:cNvSpPr>
              <a:spLocks noChangeArrowheads="1"/>
            </p:cNvSpPr>
            <p:nvPr/>
          </p:nvSpPr>
          <p:spPr bwMode="auto">
            <a:xfrm>
              <a:off x="2517" y="3152"/>
              <a:ext cx="13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250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9" name="Rectangle 11">
              <a:extLst>
                <a:ext uri="{FF2B5EF4-FFF2-40B4-BE49-F238E27FC236}">
                  <a16:creationId xmlns:a16="http://schemas.microsoft.com/office/drawing/2014/main" id="{B6C70702-CB0E-486A-A899-410215B36DBF}"/>
                </a:ext>
              </a:extLst>
            </p:cNvPr>
            <p:cNvSpPr>
              <a:spLocks noChangeArrowheads="1"/>
            </p:cNvSpPr>
            <p:nvPr/>
          </p:nvSpPr>
          <p:spPr bwMode="auto">
            <a:xfrm>
              <a:off x="2904" y="3146"/>
              <a:ext cx="4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0" name="Rectangle 12">
              <a:extLst>
                <a:ext uri="{FF2B5EF4-FFF2-40B4-BE49-F238E27FC236}">
                  <a16:creationId xmlns:a16="http://schemas.microsoft.com/office/drawing/2014/main" id="{39118CB6-9286-4C8E-B7D0-1AA4FD98E66A}"/>
                </a:ext>
              </a:extLst>
            </p:cNvPr>
            <p:cNvSpPr>
              <a:spLocks noChangeArrowheads="1"/>
            </p:cNvSpPr>
            <p:nvPr/>
          </p:nvSpPr>
          <p:spPr bwMode="auto">
            <a:xfrm>
              <a:off x="3164" y="3149"/>
              <a:ext cx="13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250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1" name="Rectangle 13">
              <a:extLst>
                <a:ext uri="{FF2B5EF4-FFF2-40B4-BE49-F238E27FC236}">
                  <a16:creationId xmlns:a16="http://schemas.microsoft.com/office/drawing/2014/main" id="{00B7E2B1-902D-4F45-83F4-87005960AFE8}"/>
                </a:ext>
              </a:extLst>
            </p:cNvPr>
            <p:cNvSpPr>
              <a:spLocks noChangeArrowheads="1"/>
            </p:cNvSpPr>
            <p:nvPr/>
          </p:nvSpPr>
          <p:spPr bwMode="auto">
            <a:xfrm>
              <a:off x="2683" y="3151"/>
              <a:ext cx="13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125</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22" name="Rectangle 14">
              <a:extLst>
                <a:ext uri="{FF2B5EF4-FFF2-40B4-BE49-F238E27FC236}">
                  <a16:creationId xmlns:a16="http://schemas.microsoft.com/office/drawing/2014/main" id="{F06F5D1E-4C82-4D24-BB9A-D06305C89A65}"/>
                </a:ext>
              </a:extLst>
            </p:cNvPr>
            <p:cNvSpPr>
              <a:spLocks noChangeArrowheads="1"/>
            </p:cNvSpPr>
            <p:nvPr/>
          </p:nvSpPr>
          <p:spPr bwMode="auto">
            <a:xfrm>
              <a:off x="3331" y="3152"/>
              <a:ext cx="3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Kilometres</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grpSp>
      <p:grpSp>
        <p:nvGrpSpPr>
          <p:cNvPr id="23" name="Group 4">
            <a:extLst>
              <a:ext uri="{FF2B5EF4-FFF2-40B4-BE49-F238E27FC236}">
                <a16:creationId xmlns:a16="http://schemas.microsoft.com/office/drawing/2014/main" id="{16856BEA-DF27-41A6-8D7A-03F91E573C6E}"/>
              </a:ext>
            </a:extLst>
          </p:cNvPr>
          <p:cNvGrpSpPr>
            <a:grpSpLocks noChangeAspect="1"/>
          </p:cNvGrpSpPr>
          <p:nvPr/>
        </p:nvGrpSpPr>
        <p:grpSpPr bwMode="auto">
          <a:xfrm>
            <a:off x="6460570" y="4904457"/>
            <a:ext cx="1951037" cy="282575"/>
            <a:chOff x="2517" y="3071"/>
            <a:chExt cx="1229" cy="178"/>
          </a:xfrm>
        </p:grpSpPr>
        <p:sp>
          <p:nvSpPr>
            <p:cNvPr id="24" name="AutoShape 3">
              <a:extLst>
                <a:ext uri="{FF2B5EF4-FFF2-40B4-BE49-F238E27FC236}">
                  <a16:creationId xmlns:a16="http://schemas.microsoft.com/office/drawing/2014/main" id="{8413AE64-AB20-4501-BAF3-0E934559EA5D}"/>
                </a:ext>
              </a:extLst>
            </p:cNvPr>
            <p:cNvSpPr>
              <a:spLocks noChangeAspect="1" noChangeArrowheads="1" noTextEdit="1"/>
            </p:cNvSpPr>
            <p:nvPr/>
          </p:nvSpPr>
          <p:spPr bwMode="auto">
            <a:xfrm>
              <a:off x="2525" y="3071"/>
              <a:ext cx="1221"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00" dirty="0"/>
            </a:p>
          </p:txBody>
        </p:sp>
        <p:sp>
          <p:nvSpPr>
            <p:cNvPr id="25" name="Rectangle 5">
              <a:extLst>
                <a:ext uri="{FF2B5EF4-FFF2-40B4-BE49-F238E27FC236}">
                  <a16:creationId xmlns:a16="http://schemas.microsoft.com/office/drawing/2014/main" id="{2A6A5AD5-D11A-484C-B7FF-F2191D234381}"/>
                </a:ext>
              </a:extLst>
            </p:cNvPr>
            <p:cNvSpPr>
              <a:spLocks noChangeArrowheads="1"/>
            </p:cNvSpPr>
            <p:nvPr/>
          </p:nvSpPr>
          <p:spPr bwMode="auto">
            <a:xfrm>
              <a:off x="2562" y="3112"/>
              <a:ext cx="89" cy="25"/>
            </a:xfrm>
            <a:prstGeom prst="rect">
              <a:avLst/>
            </a:prstGeom>
            <a:solidFill>
              <a:srgbClr val="000000"/>
            </a:solid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dirty="0"/>
            </a:p>
          </p:txBody>
        </p:sp>
        <p:sp>
          <p:nvSpPr>
            <p:cNvPr id="26" name="Rectangle 6">
              <a:extLst>
                <a:ext uri="{FF2B5EF4-FFF2-40B4-BE49-F238E27FC236}">
                  <a16:creationId xmlns:a16="http://schemas.microsoft.com/office/drawing/2014/main" id="{A527C93C-1E85-445F-A2CF-27E72BF3A002}"/>
                </a:ext>
              </a:extLst>
            </p:cNvPr>
            <p:cNvSpPr>
              <a:spLocks noChangeArrowheads="1"/>
            </p:cNvSpPr>
            <p:nvPr/>
          </p:nvSpPr>
          <p:spPr bwMode="auto">
            <a:xfrm>
              <a:off x="2651" y="3112"/>
              <a:ext cx="88" cy="25"/>
            </a:xfrm>
            <a:prstGeom prst="rect">
              <a:avLst/>
            </a:prstGeom>
            <a:noFill/>
            <a:ln w="63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dirty="0"/>
            </a:p>
          </p:txBody>
        </p:sp>
        <p:sp>
          <p:nvSpPr>
            <p:cNvPr id="27" name="Rectangle 7">
              <a:extLst>
                <a:ext uri="{FF2B5EF4-FFF2-40B4-BE49-F238E27FC236}">
                  <a16:creationId xmlns:a16="http://schemas.microsoft.com/office/drawing/2014/main" id="{A44BDC62-6AD4-4565-93EF-45A73548B478}"/>
                </a:ext>
              </a:extLst>
            </p:cNvPr>
            <p:cNvSpPr>
              <a:spLocks noChangeArrowheads="1"/>
            </p:cNvSpPr>
            <p:nvPr/>
          </p:nvSpPr>
          <p:spPr bwMode="auto">
            <a:xfrm>
              <a:off x="2739" y="3112"/>
              <a:ext cx="88" cy="25"/>
            </a:xfrm>
            <a:prstGeom prst="rect">
              <a:avLst/>
            </a:prstGeom>
            <a:solidFill>
              <a:srgbClr val="000000"/>
            </a:solid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dirty="0"/>
            </a:p>
          </p:txBody>
        </p:sp>
        <p:sp>
          <p:nvSpPr>
            <p:cNvPr id="28" name="Rectangle 8">
              <a:extLst>
                <a:ext uri="{FF2B5EF4-FFF2-40B4-BE49-F238E27FC236}">
                  <a16:creationId xmlns:a16="http://schemas.microsoft.com/office/drawing/2014/main" id="{F067F19D-5598-487C-B6D4-DC9EE8957D4D}"/>
                </a:ext>
              </a:extLst>
            </p:cNvPr>
            <p:cNvSpPr>
              <a:spLocks noChangeArrowheads="1"/>
            </p:cNvSpPr>
            <p:nvPr/>
          </p:nvSpPr>
          <p:spPr bwMode="auto">
            <a:xfrm>
              <a:off x="2827" y="3112"/>
              <a:ext cx="88" cy="25"/>
            </a:xfrm>
            <a:prstGeom prst="rect">
              <a:avLst/>
            </a:prstGeom>
            <a:noFill/>
            <a:ln w="635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00" dirty="0"/>
            </a:p>
          </p:txBody>
        </p:sp>
        <p:sp>
          <p:nvSpPr>
            <p:cNvPr id="29" name="Rectangle 9">
              <a:extLst>
                <a:ext uri="{FF2B5EF4-FFF2-40B4-BE49-F238E27FC236}">
                  <a16:creationId xmlns:a16="http://schemas.microsoft.com/office/drawing/2014/main" id="{E3BA04F7-C7BF-4094-A763-3AD192888C89}"/>
                </a:ext>
              </a:extLst>
            </p:cNvPr>
            <p:cNvSpPr>
              <a:spLocks noChangeArrowheads="1"/>
            </p:cNvSpPr>
            <p:nvPr/>
          </p:nvSpPr>
          <p:spPr bwMode="auto">
            <a:xfrm>
              <a:off x="2915" y="3112"/>
              <a:ext cx="352" cy="25"/>
            </a:xfrm>
            <a:prstGeom prst="rect">
              <a:avLst/>
            </a:prstGeom>
            <a:solidFill>
              <a:srgbClr val="000000"/>
            </a:solidFill>
            <a:ln w="635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1000" dirty="0"/>
            </a:p>
          </p:txBody>
        </p:sp>
        <p:sp>
          <p:nvSpPr>
            <p:cNvPr id="30" name="Rectangle 10">
              <a:extLst>
                <a:ext uri="{FF2B5EF4-FFF2-40B4-BE49-F238E27FC236}">
                  <a16:creationId xmlns:a16="http://schemas.microsoft.com/office/drawing/2014/main" id="{56EA36EF-FDA5-473F-83EE-E3975F7802D3}"/>
                </a:ext>
              </a:extLst>
            </p:cNvPr>
            <p:cNvSpPr>
              <a:spLocks noChangeArrowheads="1"/>
            </p:cNvSpPr>
            <p:nvPr/>
          </p:nvSpPr>
          <p:spPr bwMode="auto">
            <a:xfrm>
              <a:off x="2517" y="3152"/>
              <a:ext cx="13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250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1" name="Rectangle 11">
              <a:extLst>
                <a:ext uri="{FF2B5EF4-FFF2-40B4-BE49-F238E27FC236}">
                  <a16:creationId xmlns:a16="http://schemas.microsoft.com/office/drawing/2014/main" id="{AFD56ACB-456E-4A39-BF14-68C8A7F85043}"/>
                </a:ext>
              </a:extLst>
            </p:cNvPr>
            <p:cNvSpPr>
              <a:spLocks noChangeArrowheads="1"/>
            </p:cNvSpPr>
            <p:nvPr/>
          </p:nvSpPr>
          <p:spPr bwMode="auto">
            <a:xfrm>
              <a:off x="2904" y="3146"/>
              <a:ext cx="4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2" name="Rectangle 12">
              <a:extLst>
                <a:ext uri="{FF2B5EF4-FFF2-40B4-BE49-F238E27FC236}">
                  <a16:creationId xmlns:a16="http://schemas.microsoft.com/office/drawing/2014/main" id="{87A889CB-B01A-4D55-A9C2-4A8AA37D5E30}"/>
                </a:ext>
              </a:extLst>
            </p:cNvPr>
            <p:cNvSpPr>
              <a:spLocks noChangeArrowheads="1"/>
            </p:cNvSpPr>
            <p:nvPr/>
          </p:nvSpPr>
          <p:spPr bwMode="auto">
            <a:xfrm>
              <a:off x="3164" y="3149"/>
              <a:ext cx="13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250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3" name="Rectangle 13">
              <a:extLst>
                <a:ext uri="{FF2B5EF4-FFF2-40B4-BE49-F238E27FC236}">
                  <a16:creationId xmlns:a16="http://schemas.microsoft.com/office/drawing/2014/main" id="{926DDE9B-F1C3-4923-9E7D-12084EB443C4}"/>
                </a:ext>
              </a:extLst>
            </p:cNvPr>
            <p:cNvSpPr>
              <a:spLocks noChangeArrowheads="1"/>
            </p:cNvSpPr>
            <p:nvPr/>
          </p:nvSpPr>
          <p:spPr bwMode="auto">
            <a:xfrm>
              <a:off x="2683" y="3151"/>
              <a:ext cx="133"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125</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34" name="Rectangle 14">
              <a:extLst>
                <a:ext uri="{FF2B5EF4-FFF2-40B4-BE49-F238E27FC236}">
                  <a16:creationId xmlns:a16="http://schemas.microsoft.com/office/drawing/2014/main" id="{91EA0E88-13C0-46F4-A8B0-913A7846487C}"/>
                </a:ext>
              </a:extLst>
            </p:cNvPr>
            <p:cNvSpPr>
              <a:spLocks noChangeArrowheads="1"/>
            </p:cNvSpPr>
            <p:nvPr/>
          </p:nvSpPr>
          <p:spPr bwMode="auto">
            <a:xfrm>
              <a:off x="3331" y="3152"/>
              <a:ext cx="3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anose="020B0604020202020204" pitchFamily="34" charset="0"/>
                </a:rPr>
                <a:t>Kilometres</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grpSp>
      <p:sp>
        <p:nvSpPr>
          <p:cNvPr id="35" name="Rectangle 2">
            <a:extLst>
              <a:ext uri="{FF2B5EF4-FFF2-40B4-BE49-F238E27FC236}">
                <a16:creationId xmlns:a16="http://schemas.microsoft.com/office/drawing/2014/main" id="{38BA0F0C-7DEA-4591-B22E-9A3C7F63AB85}"/>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bg1"/>
                </a:solidFill>
                <a:cs typeface="Arial" pitchFamily="34" charset="0"/>
              </a:rPr>
              <a:t>Comparison of model set-up</a:t>
            </a:r>
          </a:p>
        </p:txBody>
      </p:sp>
      <p:sp>
        <p:nvSpPr>
          <p:cNvPr id="36" name="TextBox 35">
            <a:extLst>
              <a:ext uri="{FF2B5EF4-FFF2-40B4-BE49-F238E27FC236}">
                <a16:creationId xmlns:a16="http://schemas.microsoft.com/office/drawing/2014/main" id="{C05FEB78-A6F6-4018-8FD9-901B6701ABC5}"/>
              </a:ext>
            </a:extLst>
          </p:cNvPr>
          <p:cNvSpPr txBox="1"/>
          <p:nvPr/>
        </p:nvSpPr>
        <p:spPr>
          <a:xfrm>
            <a:off x="1989035" y="1588983"/>
            <a:ext cx="503664" cy="369332"/>
          </a:xfrm>
          <a:prstGeom prst="rect">
            <a:avLst/>
          </a:prstGeom>
          <a:noFill/>
        </p:spPr>
        <p:txBody>
          <a:bodyPr wrap="none" rtlCol="0">
            <a:spAutoFit/>
          </a:bodyPr>
          <a:lstStyle/>
          <a:p>
            <a:r>
              <a:rPr lang="en-US" dirty="0"/>
              <a:t>VIC</a:t>
            </a:r>
          </a:p>
        </p:txBody>
      </p:sp>
      <p:sp>
        <p:nvSpPr>
          <p:cNvPr id="37" name="TextBox 36">
            <a:extLst>
              <a:ext uri="{FF2B5EF4-FFF2-40B4-BE49-F238E27FC236}">
                <a16:creationId xmlns:a16="http://schemas.microsoft.com/office/drawing/2014/main" id="{9964176B-73CA-4E72-BAB7-E342E6A3169F}"/>
              </a:ext>
            </a:extLst>
          </p:cNvPr>
          <p:cNvSpPr txBox="1"/>
          <p:nvPr/>
        </p:nvSpPr>
        <p:spPr>
          <a:xfrm>
            <a:off x="6823100" y="1588983"/>
            <a:ext cx="692818" cy="369332"/>
          </a:xfrm>
          <a:prstGeom prst="rect">
            <a:avLst/>
          </a:prstGeom>
          <a:noFill/>
        </p:spPr>
        <p:txBody>
          <a:bodyPr wrap="none" rtlCol="0">
            <a:spAutoFit/>
          </a:bodyPr>
          <a:lstStyle/>
          <a:p>
            <a:r>
              <a:rPr lang="en-US" dirty="0"/>
              <a:t>HYPE</a:t>
            </a:r>
          </a:p>
        </p:txBody>
      </p:sp>
    </p:spTree>
    <p:extLst>
      <p:ext uri="{BB962C8B-B14F-4D97-AF65-F5344CB8AC3E}">
        <p14:creationId xmlns:p14="http://schemas.microsoft.com/office/powerpoint/2010/main" val="117760840"/>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FCA811-F433-4DB5-935D-A464A7568E85}"/>
              </a:ext>
            </a:extLst>
          </p:cNvPr>
          <p:cNvSpPr>
            <a:spLocks noGrp="1"/>
          </p:cNvSpPr>
          <p:nvPr>
            <p:ph type="sldNum" sz="quarter" idx="4"/>
          </p:nvPr>
        </p:nvSpPr>
        <p:spPr/>
        <p:txBody>
          <a:bodyPr/>
          <a:lstStyle/>
          <a:p>
            <a:fld id="{927968B9-F71B-4241-9647-2B023690AF84}" type="slidenum">
              <a:rPr lang="en-US" smtClean="0"/>
              <a:t>54</a:t>
            </a:fld>
            <a:endParaRPr lang="en-US" dirty="0"/>
          </a:p>
        </p:txBody>
      </p:sp>
      <p:sp>
        <p:nvSpPr>
          <p:cNvPr id="4" name="Rectangle 2">
            <a:extLst>
              <a:ext uri="{FF2B5EF4-FFF2-40B4-BE49-F238E27FC236}">
                <a16:creationId xmlns:a16="http://schemas.microsoft.com/office/drawing/2014/main" id="{48FE98B6-4EB9-45FC-B566-3E584F35F6E3}"/>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bg1"/>
                </a:solidFill>
                <a:cs typeface="Arial" pitchFamily="34" charset="0"/>
              </a:rPr>
              <a:t>RHM Output</a:t>
            </a:r>
          </a:p>
        </p:txBody>
      </p:sp>
      <p:pic>
        <p:nvPicPr>
          <p:cNvPr id="5" name="Picture 4">
            <a:extLst>
              <a:ext uri="{FF2B5EF4-FFF2-40B4-BE49-F238E27FC236}">
                <a16:creationId xmlns:a16="http://schemas.microsoft.com/office/drawing/2014/main" id="{F36C9877-5E3A-4060-8591-5A2E919F51BC}"/>
              </a:ext>
            </a:extLst>
          </p:cNvPr>
          <p:cNvPicPr>
            <a:picLocks noChangeAspect="1"/>
          </p:cNvPicPr>
          <p:nvPr/>
        </p:nvPicPr>
        <p:blipFill rotWithShape="1">
          <a:blip r:embed="rId3"/>
          <a:srcRect l="42822" b="4020"/>
          <a:stretch/>
        </p:blipFill>
        <p:spPr>
          <a:xfrm>
            <a:off x="0" y="1302421"/>
            <a:ext cx="9144000" cy="4933626"/>
          </a:xfrm>
          <a:prstGeom prst="rect">
            <a:avLst/>
          </a:prstGeom>
        </p:spPr>
      </p:pic>
    </p:spTree>
    <p:extLst>
      <p:ext uri="{BB962C8B-B14F-4D97-AF65-F5344CB8AC3E}">
        <p14:creationId xmlns:p14="http://schemas.microsoft.com/office/powerpoint/2010/main" val="151637210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B4C17F7-9845-4236-B4FC-3940168C3A93}"/>
              </a:ext>
            </a:extLst>
          </p:cNvPr>
          <p:cNvSpPr>
            <a:spLocks noGrp="1"/>
          </p:cNvSpPr>
          <p:nvPr>
            <p:ph type="sldNum" sz="quarter" idx="4"/>
          </p:nvPr>
        </p:nvSpPr>
        <p:spPr/>
        <p:txBody>
          <a:bodyPr/>
          <a:lstStyle/>
          <a:p>
            <a:fld id="{927968B9-F71B-4241-9647-2B023690AF84}" type="slidenum">
              <a:rPr lang="en-US" smtClean="0"/>
              <a:t>55</a:t>
            </a:fld>
            <a:endParaRPr lang="en-US" dirty="0"/>
          </a:p>
        </p:txBody>
      </p:sp>
      <p:pic>
        <p:nvPicPr>
          <p:cNvPr id="4" name="Picture 3">
            <a:extLst>
              <a:ext uri="{FF2B5EF4-FFF2-40B4-BE49-F238E27FC236}">
                <a16:creationId xmlns:a16="http://schemas.microsoft.com/office/drawing/2014/main" id="{3502FEB0-6B3D-4DFF-9566-2CEBF2F4F35F}"/>
              </a:ext>
            </a:extLst>
          </p:cNvPr>
          <p:cNvPicPr>
            <a:picLocks noChangeAspect="1"/>
          </p:cNvPicPr>
          <p:nvPr/>
        </p:nvPicPr>
        <p:blipFill rotWithShape="1">
          <a:blip r:embed="rId3"/>
          <a:srcRect l="13888" t="12514" r="66806" b="16460"/>
          <a:stretch/>
        </p:blipFill>
        <p:spPr>
          <a:xfrm>
            <a:off x="2403757" y="1135727"/>
            <a:ext cx="4336485" cy="5615593"/>
          </a:xfrm>
          <a:prstGeom prst="rect">
            <a:avLst/>
          </a:prstGeom>
        </p:spPr>
      </p:pic>
      <p:sp>
        <p:nvSpPr>
          <p:cNvPr id="5" name="Rectangle 2">
            <a:extLst>
              <a:ext uri="{FF2B5EF4-FFF2-40B4-BE49-F238E27FC236}">
                <a16:creationId xmlns:a16="http://schemas.microsoft.com/office/drawing/2014/main" id="{FE736C3C-7BD1-4EAC-88B7-D0C2B3F8FADB}"/>
              </a:ext>
            </a:extLst>
          </p:cNvPr>
          <p:cNvSpPr txBox="1">
            <a:spLocks noChangeArrowheads="1"/>
          </p:cNvSpPr>
          <p:nvPr/>
        </p:nvSpPr>
        <p:spPr>
          <a:xfrm>
            <a:off x="1105231" y="243332"/>
            <a:ext cx="8038769"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b="1" dirty="0">
                <a:solidFill>
                  <a:schemeClr val="bg1"/>
                </a:solidFill>
                <a:cs typeface="Arial" pitchFamily="34" charset="0"/>
              </a:rPr>
              <a:t>RICCAR Technical Note</a:t>
            </a:r>
          </a:p>
        </p:txBody>
      </p:sp>
    </p:spTree>
    <p:extLst>
      <p:ext uri="{BB962C8B-B14F-4D97-AF65-F5344CB8AC3E}">
        <p14:creationId xmlns:p14="http://schemas.microsoft.com/office/powerpoint/2010/main" val="410678116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9DA5D-65FB-4A57-BD15-D33BEF8710E8}"/>
              </a:ext>
            </a:extLst>
          </p:cNvPr>
          <p:cNvSpPr>
            <a:spLocks noGrp="1"/>
          </p:cNvSpPr>
          <p:nvPr>
            <p:ph type="title"/>
          </p:nvPr>
        </p:nvSpPr>
        <p:spPr>
          <a:xfrm>
            <a:off x="2171700" y="469049"/>
            <a:ext cx="5010150" cy="1283551"/>
          </a:xfrm>
        </p:spPr>
        <p:txBody>
          <a:bodyPr anchor="t" anchorCtr="0">
            <a:noAutofit/>
          </a:bodyPr>
          <a:lstStyle/>
          <a:p>
            <a:pPr algn="ctr"/>
            <a:r>
              <a:rPr lang="en-US" sz="5400" b="1" dirty="0">
                <a:latin typeface="+mn-lt"/>
                <a:cs typeface="Arial" pitchFamily="34" charset="0"/>
              </a:rPr>
              <a:t>Thank You</a:t>
            </a:r>
            <a:br>
              <a:rPr lang="en-US" sz="4800" b="1" dirty="0">
                <a:latin typeface="+mn-lt"/>
                <a:cs typeface="Arial" pitchFamily="34" charset="0"/>
              </a:rPr>
            </a:br>
            <a:br>
              <a:rPr lang="en-US" sz="3200" b="1" dirty="0">
                <a:latin typeface="Arial" pitchFamily="34" charset="0"/>
                <a:cs typeface="Arial" pitchFamily="34" charset="0"/>
              </a:rPr>
            </a:br>
            <a:r>
              <a:rPr lang="en-US" sz="3200" b="1" dirty="0">
                <a:latin typeface="Arial" pitchFamily="34" charset="0"/>
                <a:cs typeface="Arial" pitchFamily="34" charset="0"/>
              </a:rPr>
              <a:t>		</a:t>
            </a:r>
            <a:br>
              <a:rPr lang="en-US" sz="3200" b="1" dirty="0">
                <a:latin typeface="Arial" pitchFamily="34" charset="0"/>
                <a:cs typeface="Arial" pitchFamily="34" charset="0"/>
              </a:rPr>
            </a:br>
            <a:br>
              <a:rPr lang="en-US" sz="2000" dirty="0">
                <a:latin typeface="Arial" pitchFamily="34" charset="0"/>
                <a:cs typeface="Arial" pitchFamily="34" charset="0"/>
              </a:rPr>
            </a:br>
            <a:br>
              <a:rPr lang="en-US" sz="2000" dirty="0">
                <a:latin typeface="Arial" pitchFamily="34" charset="0"/>
                <a:cs typeface="Arial" pitchFamily="34" charset="0"/>
              </a:rPr>
            </a:br>
            <a:endParaRPr lang="en-US" sz="2000" dirty="0">
              <a:latin typeface="Arial" pitchFamily="34" charset="0"/>
              <a:cs typeface="Arial" pitchFamily="34" charset="0"/>
            </a:endParaRPr>
          </a:p>
        </p:txBody>
      </p:sp>
      <p:sp>
        <p:nvSpPr>
          <p:cNvPr id="4" name="TextBox 3">
            <a:extLst>
              <a:ext uri="{FF2B5EF4-FFF2-40B4-BE49-F238E27FC236}">
                <a16:creationId xmlns:a16="http://schemas.microsoft.com/office/drawing/2014/main" id="{2B167723-2D08-41B6-AEE2-574F00458B32}"/>
              </a:ext>
            </a:extLst>
          </p:cNvPr>
          <p:cNvSpPr txBox="1"/>
          <p:nvPr/>
        </p:nvSpPr>
        <p:spPr>
          <a:xfrm>
            <a:off x="146685" y="4992052"/>
            <a:ext cx="717665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cs typeface="Arial" pitchFamily="34" charset="0"/>
              </a:rPr>
              <a:t>Marlene Ann Tomaszkiewicz</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FFFF"/>
                </a:solidFill>
              </a:rPr>
              <a:t>Regional Advisor for Climate Change Analysis using GIS</a:t>
            </a:r>
            <a:endParaRPr kumimoji="0" lang="en-US" sz="1600" b="0" i="0" u="none" strike="noStrike" kern="1200" cap="none" spc="0" normalizeH="0" baseline="0" noProof="0" dirty="0">
              <a:ln>
                <a:noFill/>
              </a:ln>
              <a:solidFill>
                <a:srgbClr val="FFFFFF"/>
              </a:solidFill>
              <a:effectLst/>
              <a:uLnTx/>
              <a:uFillTx/>
              <a:cs typeface="Arial"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FFFF"/>
                </a:solidFill>
              </a:rPr>
              <a:t>Water Resources Section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cs typeface="Arial" pitchFamily="34" charset="0"/>
              </a:rPr>
              <a:t>Climate Change and Natural Resource Sustainability Cluster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FFFF"/>
                </a:solidFill>
              </a:rPr>
              <a:t>UN Economic and Social Commission for Western Asia (</a:t>
            </a:r>
            <a:r>
              <a:rPr kumimoji="0" lang="en-US" sz="1600" b="0" i="0" u="none" strike="noStrike" kern="1200" cap="none" spc="0" normalizeH="0" baseline="0" noProof="0" dirty="0">
                <a:ln>
                  <a:noFill/>
                </a:ln>
                <a:solidFill>
                  <a:srgbClr val="FFFFFF"/>
                </a:solidFill>
                <a:effectLst/>
                <a:uLnTx/>
                <a:uFillTx/>
                <a:cs typeface="Arial" pitchFamily="34" charset="0"/>
              </a:rPr>
              <a:t>ESCWA)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FFFF"/>
                </a:solidFill>
                <a:cs typeface="Arial" pitchFamily="34" charset="0"/>
              </a:rPr>
              <a:t>tomaszkiewiczm@un.org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rgbClr val="FFFFFF"/>
                </a:solidFill>
                <a:cs typeface="Arial" pitchFamily="34" charset="0"/>
              </a:rPr>
              <a:t>www.riccar.org</a:t>
            </a:r>
            <a:endParaRPr kumimoji="0" lang="en-US" sz="1600" b="0" i="0" u="none" strike="noStrike" kern="1200" cap="none" spc="0" normalizeH="0" baseline="0" noProof="0" dirty="0">
              <a:ln>
                <a:noFill/>
              </a:ln>
              <a:solidFill>
                <a:srgbClr val="FFFFFF"/>
              </a:solidFill>
              <a:effectLst/>
              <a:uLnTx/>
              <a:uFillTx/>
              <a:cs typeface="Arial" pitchFamily="34" charset="0"/>
            </a:endParaRPr>
          </a:p>
        </p:txBody>
      </p:sp>
      <p:pic>
        <p:nvPicPr>
          <p:cNvPr id="5" name="Picture 4">
            <a:extLst>
              <a:ext uri="{FF2B5EF4-FFF2-40B4-BE49-F238E27FC236}">
                <a16:creationId xmlns:a16="http://schemas.microsoft.com/office/drawing/2014/main" id="{0B1CBDDA-2C9B-4360-B603-F7BD75C8640D}"/>
              </a:ext>
            </a:extLst>
          </p:cNvPr>
          <p:cNvPicPr>
            <a:picLocks noChangeAspect="1"/>
          </p:cNvPicPr>
          <p:nvPr/>
        </p:nvPicPr>
        <p:blipFill>
          <a:blip r:embed="rId3"/>
          <a:stretch>
            <a:fillRect/>
          </a:stretch>
        </p:blipFill>
        <p:spPr>
          <a:xfrm>
            <a:off x="8126730" y="5256420"/>
            <a:ext cx="861060" cy="1385183"/>
          </a:xfrm>
          <a:prstGeom prst="rect">
            <a:avLst/>
          </a:prstGeom>
        </p:spPr>
      </p:pic>
      <p:pic>
        <p:nvPicPr>
          <p:cNvPr id="6" name="Picture 5">
            <a:extLst>
              <a:ext uri="{FF2B5EF4-FFF2-40B4-BE49-F238E27FC236}">
                <a16:creationId xmlns:a16="http://schemas.microsoft.com/office/drawing/2014/main" id="{E05F56AD-2983-4B39-AFBA-0DB1D5EF68DE}"/>
              </a:ext>
            </a:extLst>
          </p:cNvPr>
          <p:cNvPicPr>
            <a:picLocks noChangeAspect="1"/>
          </p:cNvPicPr>
          <p:nvPr/>
        </p:nvPicPr>
        <p:blipFill>
          <a:blip r:embed="rId4"/>
          <a:stretch>
            <a:fillRect/>
          </a:stretch>
        </p:blipFill>
        <p:spPr>
          <a:xfrm>
            <a:off x="7496175" y="113731"/>
            <a:ext cx="1448004" cy="1357601"/>
          </a:xfrm>
          <a:prstGeom prst="rect">
            <a:avLst/>
          </a:prstGeom>
        </p:spPr>
      </p:pic>
    </p:spTree>
    <p:extLst>
      <p:ext uri="{BB962C8B-B14F-4D97-AF65-F5344CB8AC3E}">
        <p14:creationId xmlns:p14="http://schemas.microsoft.com/office/powerpoint/2010/main" val="119838349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744C86-C8B9-4F94-BEBD-640B21DE0521}"/>
              </a:ext>
            </a:extLst>
          </p:cNvPr>
          <p:cNvSpPr>
            <a:spLocks noGrp="1"/>
          </p:cNvSpPr>
          <p:nvPr>
            <p:ph type="sldNum" sz="quarter" idx="4"/>
          </p:nvPr>
        </p:nvSpPr>
        <p:spPr/>
        <p:txBody>
          <a:bodyPr/>
          <a:lstStyle/>
          <a:p>
            <a:fld id="{927968B9-F71B-4241-9647-2B023690AF84}" type="slidenum">
              <a:rPr lang="en-US" smtClean="0"/>
              <a:t>6</a:t>
            </a:fld>
            <a:endParaRPr lang="en-US" dirty="0"/>
          </a:p>
        </p:txBody>
      </p:sp>
      <p:sp>
        <p:nvSpPr>
          <p:cNvPr id="9" name="TextBox 8">
            <a:extLst>
              <a:ext uri="{FF2B5EF4-FFF2-40B4-BE49-F238E27FC236}">
                <a16:creationId xmlns:a16="http://schemas.microsoft.com/office/drawing/2014/main" id="{D71CAF30-77F3-48E3-8B02-DC08D9544C74}"/>
              </a:ext>
            </a:extLst>
          </p:cNvPr>
          <p:cNvSpPr txBox="1"/>
          <p:nvPr/>
        </p:nvSpPr>
        <p:spPr>
          <a:xfrm>
            <a:off x="815513" y="3106785"/>
            <a:ext cx="1676966" cy="584775"/>
          </a:xfrm>
          <a:prstGeom prst="rect">
            <a:avLst/>
          </a:prstGeom>
          <a:noFill/>
        </p:spPr>
        <p:txBody>
          <a:bodyPr wrap="square" rtlCol="0">
            <a:spAutoFit/>
          </a:bodyPr>
          <a:lstStyle/>
          <a:p>
            <a:pPr algn="ctr"/>
            <a:r>
              <a:rPr lang="en-US" sz="1600" dirty="0"/>
              <a:t>Region 9: </a:t>
            </a:r>
          </a:p>
          <a:p>
            <a:pPr algn="ctr"/>
            <a:r>
              <a:rPr lang="en-US" sz="1600" dirty="0"/>
              <a:t>Australasia</a:t>
            </a:r>
          </a:p>
        </p:txBody>
      </p:sp>
      <p:sp>
        <p:nvSpPr>
          <p:cNvPr id="11" name="TextBox 10">
            <a:extLst>
              <a:ext uri="{FF2B5EF4-FFF2-40B4-BE49-F238E27FC236}">
                <a16:creationId xmlns:a16="http://schemas.microsoft.com/office/drawing/2014/main" id="{29F5D96A-0663-4C73-9209-09D894DFBD7F}"/>
              </a:ext>
            </a:extLst>
          </p:cNvPr>
          <p:cNvSpPr txBox="1"/>
          <p:nvPr/>
        </p:nvSpPr>
        <p:spPr>
          <a:xfrm>
            <a:off x="2739844" y="3027512"/>
            <a:ext cx="1676966" cy="584775"/>
          </a:xfrm>
          <a:prstGeom prst="rect">
            <a:avLst/>
          </a:prstGeom>
          <a:noFill/>
        </p:spPr>
        <p:txBody>
          <a:bodyPr wrap="square" rtlCol="0">
            <a:spAutoFit/>
          </a:bodyPr>
          <a:lstStyle/>
          <a:p>
            <a:pPr algn="ctr"/>
            <a:r>
              <a:rPr lang="en-US" sz="1600" dirty="0"/>
              <a:t>Region 10: </a:t>
            </a:r>
          </a:p>
          <a:p>
            <a:pPr algn="ctr"/>
            <a:r>
              <a:rPr lang="en-US" sz="1600" dirty="0"/>
              <a:t>Antarctica</a:t>
            </a:r>
          </a:p>
        </p:txBody>
      </p:sp>
      <p:sp>
        <p:nvSpPr>
          <p:cNvPr id="13" name="TextBox 12">
            <a:extLst>
              <a:ext uri="{FF2B5EF4-FFF2-40B4-BE49-F238E27FC236}">
                <a16:creationId xmlns:a16="http://schemas.microsoft.com/office/drawing/2014/main" id="{1A625788-C6E9-4BD0-9025-C325A88BABC8}"/>
              </a:ext>
            </a:extLst>
          </p:cNvPr>
          <p:cNvSpPr txBox="1"/>
          <p:nvPr/>
        </p:nvSpPr>
        <p:spPr>
          <a:xfrm>
            <a:off x="4708754" y="3027511"/>
            <a:ext cx="1676966" cy="584775"/>
          </a:xfrm>
          <a:prstGeom prst="rect">
            <a:avLst/>
          </a:prstGeom>
          <a:noFill/>
        </p:spPr>
        <p:txBody>
          <a:bodyPr wrap="square" rtlCol="0">
            <a:spAutoFit/>
          </a:bodyPr>
          <a:lstStyle/>
          <a:p>
            <a:pPr algn="ctr"/>
            <a:r>
              <a:rPr lang="en-US" sz="1600" dirty="0"/>
              <a:t>Region 11: </a:t>
            </a:r>
          </a:p>
          <a:p>
            <a:pPr algn="ctr"/>
            <a:r>
              <a:rPr lang="en-US" sz="1600" dirty="0"/>
              <a:t>Arctic</a:t>
            </a:r>
          </a:p>
        </p:txBody>
      </p:sp>
      <p:sp>
        <p:nvSpPr>
          <p:cNvPr id="15" name="TextBox 14">
            <a:extLst>
              <a:ext uri="{FF2B5EF4-FFF2-40B4-BE49-F238E27FC236}">
                <a16:creationId xmlns:a16="http://schemas.microsoft.com/office/drawing/2014/main" id="{6E647B8F-A00C-4212-9600-94633D21F613}"/>
              </a:ext>
            </a:extLst>
          </p:cNvPr>
          <p:cNvSpPr txBox="1"/>
          <p:nvPr/>
        </p:nvSpPr>
        <p:spPr>
          <a:xfrm>
            <a:off x="6738058" y="3027511"/>
            <a:ext cx="1908102" cy="584775"/>
          </a:xfrm>
          <a:prstGeom prst="rect">
            <a:avLst/>
          </a:prstGeom>
          <a:noFill/>
        </p:spPr>
        <p:txBody>
          <a:bodyPr wrap="square" rtlCol="0">
            <a:spAutoFit/>
          </a:bodyPr>
          <a:lstStyle/>
          <a:p>
            <a:pPr algn="ctr"/>
            <a:r>
              <a:rPr lang="en-US" sz="1600" dirty="0"/>
              <a:t>Region 12: </a:t>
            </a:r>
          </a:p>
          <a:p>
            <a:pPr algn="ctr"/>
            <a:r>
              <a:rPr lang="en-US" sz="1600" dirty="0"/>
              <a:t>Mediterranean (MED)</a:t>
            </a:r>
          </a:p>
        </p:txBody>
      </p:sp>
      <p:sp>
        <p:nvSpPr>
          <p:cNvPr id="19" name="TextBox 18">
            <a:extLst>
              <a:ext uri="{FF2B5EF4-FFF2-40B4-BE49-F238E27FC236}">
                <a16:creationId xmlns:a16="http://schemas.microsoft.com/office/drawing/2014/main" id="{4B1EBD5B-4039-401B-A4BA-DBD2557435C4}"/>
              </a:ext>
            </a:extLst>
          </p:cNvPr>
          <p:cNvSpPr txBox="1"/>
          <p:nvPr/>
        </p:nvSpPr>
        <p:spPr>
          <a:xfrm>
            <a:off x="2739844" y="5725361"/>
            <a:ext cx="1676966" cy="830997"/>
          </a:xfrm>
          <a:prstGeom prst="rect">
            <a:avLst/>
          </a:prstGeom>
          <a:noFill/>
        </p:spPr>
        <p:txBody>
          <a:bodyPr wrap="square" rtlCol="0">
            <a:spAutoFit/>
          </a:bodyPr>
          <a:lstStyle/>
          <a:p>
            <a:pPr algn="ctr"/>
            <a:r>
              <a:rPr lang="en-US" sz="1600" dirty="0"/>
              <a:t>Region 13: </a:t>
            </a:r>
          </a:p>
          <a:p>
            <a:pPr algn="ctr"/>
            <a:r>
              <a:rPr lang="en-US" sz="1600" dirty="0"/>
              <a:t>Middle East North Africa (MENA)</a:t>
            </a:r>
          </a:p>
        </p:txBody>
      </p:sp>
      <p:sp>
        <p:nvSpPr>
          <p:cNvPr id="21" name="TextBox 20">
            <a:extLst>
              <a:ext uri="{FF2B5EF4-FFF2-40B4-BE49-F238E27FC236}">
                <a16:creationId xmlns:a16="http://schemas.microsoft.com/office/drawing/2014/main" id="{BFC22734-04F7-4F23-9E2B-8B2E2DF6910B}"/>
              </a:ext>
            </a:extLst>
          </p:cNvPr>
          <p:cNvSpPr txBox="1"/>
          <p:nvPr/>
        </p:nvSpPr>
        <p:spPr>
          <a:xfrm>
            <a:off x="4762549" y="5725361"/>
            <a:ext cx="1676966" cy="584775"/>
          </a:xfrm>
          <a:prstGeom prst="rect">
            <a:avLst/>
          </a:prstGeom>
          <a:noFill/>
        </p:spPr>
        <p:txBody>
          <a:bodyPr wrap="square" rtlCol="0">
            <a:spAutoFit/>
          </a:bodyPr>
          <a:lstStyle/>
          <a:p>
            <a:pPr algn="ctr"/>
            <a:r>
              <a:rPr lang="en-US" sz="1600" dirty="0"/>
              <a:t>Region 14: </a:t>
            </a:r>
          </a:p>
          <a:p>
            <a:pPr algn="ctr"/>
            <a:r>
              <a:rPr lang="en-US" sz="1600" dirty="0"/>
              <a:t>South-East Asia</a:t>
            </a:r>
          </a:p>
        </p:txBody>
      </p:sp>
      <p:pic>
        <p:nvPicPr>
          <p:cNvPr id="5" name="Picture 4">
            <a:extLst>
              <a:ext uri="{FF2B5EF4-FFF2-40B4-BE49-F238E27FC236}">
                <a16:creationId xmlns:a16="http://schemas.microsoft.com/office/drawing/2014/main" id="{AF45ED36-74DF-4D45-97D0-5E60289DE6F9}"/>
              </a:ext>
            </a:extLst>
          </p:cNvPr>
          <p:cNvPicPr>
            <a:picLocks noChangeAspect="1"/>
          </p:cNvPicPr>
          <p:nvPr/>
        </p:nvPicPr>
        <p:blipFill>
          <a:blip r:embed="rId3"/>
          <a:stretch>
            <a:fillRect/>
          </a:stretch>
        </p:blipFill>
        <p:spPr>
          <a:xfrm>
            <a:off x="663679" y="1203837"/>
            <a:ext cx="1828800" cy="1828800"/>
          </a:xfrm>
          <a:prstGeom prst="rect">
            <a:avLst/>
          </a:prstGeom>
        </p:spPr>
      </p:pic>
      <p:pic>
        <p:nvPicPr>
          <p:cNvPr id="7" name="Picture 6">
            <a:extLst>
              <a:ext uri="{FF2B5EF4-FFF2-40B4-BE49-F238E27FC236}">
                <a16:creationId xmlns:a16="http://schemas.microsoft.com/office/drawing/2014/main" id="{AC3329FF-8B4A-499F-A3CA-D389AFF6C0B5}"/>
              </a:ext>
            </a:extLst>
          </p:cNvPr>
          <p:cNvPicPr>
            <a:picLocks noChangeAspect="1"/>
          </p:cNvPicPr>
          <p:nvPr/>
        </p:nvPicPr>
        <p:blipFill>
          <a:blip r:embed="rId4"/>
          <a:stretch>
            <a:fillRect/>
          </a:stretch>
        </p:blipFill>
        <p:spPr>
          <a:xfrm>
            <a:off x="2663927" y="1203837"/>
            <a:ext cx="1828800" cy="1828800"/>
          </a:xfrm>
          <a:prstGeom prst="rect">
            <a:avLst/>
          </a:prstGeom>
        </p:spPr>
      </p:pic>
      <p:pic>
        <p:nvPicPr>
          <p:cNvPr id="23" name="Picture 22">
            <a:extLst>
              <a:ext uri="{FF2B5EF4-FFF2-40B4-BE49-F238E27FC236}">
                <a16:creationId xmlns:a16="http://schemas.microsoft.com/office/drawing/2014/main" id="{FAAF710F-04B1-4513-BBE6-DD80FBC3493B}"/>
              </a:ext>
            </a:extLst>
          </p:cNvPr>
          <p:cNvPicPr>
            <a:picLocks noChangeAspect="1"/>
          </p:cNvPicPr>
          <p:nvPr/>
        </p:nvPicPr>
        <p:blipFill>
          <a:blip r:embed="rId5"/>
          <a:stretch>
            <a:fillRect/>
          </a:stretch>
        </p:blipFill>
        <p:spPr>
          <a:xfrm>
            <a:off x="4686632" y="1198711"/>
            <a:ext cx="1828800" cy="1828800"/>
          </a:xfrm>
          <a:prstGeom prst="rect">
            <a:avLst/>
          </a:prstGeom>
        </p:spPr>
      </p:pic>
      <p:pic>
        <p:nvPicPr>
          <p:cNvPr id="24" name="Picture 23">
            <a:extLst>
              <a:ext uri="{FF2B5EF4-FFF2-40B4-BE49-F238E27FC236}">
                <a16:creationId xmlns:a16="http://schemas.microsoft.com/office/drawing/2014/main" id="{1C6D3493-0EF6-42F9-913C-1BD6E27C222E}"/>
              </a:ext>
            </a:extLst>
          </p:cNvPr>
          <p:cNvPicPr>
            <a:picLocks noChangeAspect="1"/>
          </p:cNvPicPr>
          <p:nvPr/>
        </p:nvPicPr>
        <p:blipFill>
          <a:blip r:embed="rId6"/>
          <a:stretch>
            <a:fillRect/>
          </a:stretch>
        </p:blipFill>
        <p:spPr>
          <a:xfrm>
            <a:off x="6753581" y="1198711"/>
            <a:ext cx="1828800" cy="1828800"/>
          </a:xfrm>
          <a:prstGeom prst="rect">
            <a:avLst/>
          </a:prstGeom>
        </p:spPr>
      </p:pic>
      <p:pic>
        <p:nvPicPr>
          <p:cNvPr id="25" name="Picture 24">
            <a:extLst>
              <a:ext uri="{FF2B5EF4-FFF2-40B4-BE49-F238E27FC236}">
                <a16:creationId xmlns:a16="http://schemas.microsoft.com/office/drawing/2014/main" id="{1FEB721F-A81B-4894-AD5B-FDB5E32DFA05}"/>
              </a:ext>
            </a:extLst>
          </p:cNvPr>
          <p:cNvPicPr>
            <a:picLocks noChangeAspect="1"/>
          </p:cNvPicPr>
          <p:nvPr/>
        </p:nvPicPr>
        <p:blipFill>
          <a:blip r:embed="rId7"/>
          <a:stretch>
            <a:fillRect/>
          </a:stretch>
        </p:blipFill>
        <p:spPr>
          <a:xfrm>
            <a:off x="2722921" y="3900618"/>
            <a:ext cx="1828800" cy="1828800"/>
          </a:xfrm>
          <a:prstGeom prst="rect">
            <a:avLst/>
          </a:prstGeom>
        </p:spPr>
      </p:pic>
      <p:pic>
        <p:nvPicPr>
          <p:cNvPr id="26" name="Picture 25">
            <a:extLst>
              <a:ext uri="{FF2B5EF4-FFF2-40B4-BE49-F238E27FC236}">
                <a16:creationId xmlns:a16="http://schemas.microsoft.com/office/drawing/2014/main" id="{1F2E25E2-B9BE-4D48-A1D9-54AD6E99A809}"/>
              </a:ext>
            </a:extLst>
          </p:cNvPr>
          <p:cNvPicPr>
            <a:picLocks noChangeAspect="1"/>
          </p:cNvPicPr>
          <p:nvPr/>
        </p:nvPicPr>
        <p:blipFill>
          <a:blip r:embed="rId8"/>
          <a:stretch>
            <a:fillRect/>
          </a:stretch>
        </p:blipFill>
        <p:spPr>
          <a:xfrm>
            <a:off x="4685154" y="3900618"/>
            <a:ext cx="1828800" cy="1828800"/>
          </a:xfrm>
          <a:prstGeom prst="rect">
            <a:avLst/>
          </a:prstGeom>
        </p:spPr>
      </p:pic>
      <p:sp>
        <p:nvSpPr>
          <p:cNvPr id="27" name="Rectangle 26">
            <a:extLst>
              <a:ext uri="{FF2B5EF4-FFF2-40B4-BE49-F238E27FC236}">
                <a16:creationId xmlns:a16="http://schemas.microsoft.com/office/drawing/2014/main" id="{9FC85BE5-64B5-426B-A8F0-59FEA5854F5B}"/>
              </a:ext>
            </a:extLst>
          </p:cNvPr>
          <p:cNvSpPr/>
          <p:nvPr/>
        </p:nvSpPr>
        <p:spPr>
          <a:xfrm>
            <a:off x="2568271" y="3776870"/>
            <a:ext cx="2116883" cy="284575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2">
            <a:extLst>
              <a:ext uri="{FF2B5EF4-FFF2-40B4-BE49-F238E27FC236}">
                <a16:creationId xmlns:a16="http://schemas.microsoft.com/office/drawing/2014/main" id="{1ED96927-BC6C-4643-ABEB-4A17BBA2AE99}"/>
              </a:ext>
            </a:extLst>
          </p:cNvPr>
          <p:cNvSpPr txBox="1">
            <a:spLocks noChangeArrowheads="1"/>
          </p:cNvSpPr>
          <p:nvPr/>
        </p:nvSpPr>
        <p:spPr>
          <a:xfrm>
            <a:off x="0" y="235380"/>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نطاقات </a:t>
            </a:r>
            <a:r>
              <a:rPr lang="en-US" sz="3600" b="1" dirty="0">
                <a:solidFill>
                  <a:schemeClr val="bg1"/>
                </a:solidFill>
                <a:cs typeface="Arial" pitchFamily="34" charset="0"/>
              </a:rPr>
              <a:t>CORDEX</a:t>
            </a:r>
          </a:p>
        </p:txBody>
      </p:sp>
    </p:spTree>
    <p:extLst>
      <p:ext uri="{BB962C8B-B14F-4D97-AF65-F5344CB8AC3E}">
        <p14:creationId xmlns:p14="http://schemas.microsoft.com/office/powerpoint/2010/main" val="1607348821"/>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744C86-C8B9-4F94-BEBD-640B21DE0521}"/>
              </a:ext>
            </a:extLst>
          </p:cNvPr>
          <p:cNvSpPr>
            <a:spLocks noGrp="1"/>
          </p:cNvSpPr>
          <p:nvPr>
            <p:ph type="sldNum" sz="quarter" idx="4"/>
          </p:nvPr>
        </p:nvSpPr>
        <p:spPr/>
        <p:txBody>
          <a:bodyPr/>
          <a:lstStyle/>
          <a:p>
            <a:fld id="{927968B9-F71B-4241-9647-2B023690AF84}" type="slidenum">
              <a:rPr lang="en-US" smtClean="0"/>
              <a:t>7</a:t>
            </a:fld>
            <a:endParaRPr lang="en-US" dirty="0"/>
          </a:p>
        </p:txBody>
      </p:sp>
      <p:sp>
        <p:nvSpPr>
          <p:cNvPr id="4" name="Rectangle 2">
            <a:extLst>
              <a:ext uri="{FF2B5EF4-FFF2-40B4-BE49-F238E27FC236}">
                <a16:creationId xmlns:a16="http://schemas.microsoft.com/office/drawing/2014/main" id="{FDE646E6-0EEB-41A3-B64C-05DC4AFEF353}"/>
              </a:ext>
            </a:extLst>
          </p:cNvPr>
          <p:cNvSpPr txBox="1">
            <a:spLocks noChangeArrowheads="1"/>
          </p:cNvSpPr>
          <p:nvPr/>
        </p:nvSpPr>
        <p:spPr>
          <a:xfrm>
            <a:off x="1817076" y="360642"/>
            <a:ext cx="7608277" cy="479728"/>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المساهمون في نطاق الشرق الأوسط وشمال أفريقيا</a:t>
            </a:r>
          </a:p>
        </p:txBody>
      </p:sp>
      <p:graphicFrame>
        <p:nvGraphicFramePr>
          <p:cNvPr id="2" name="Table 5">
            <a:extLst>
              <a:ext uri="{FF2B5EF4-FFF2-40B4-BE49-F238E27FC236}">
                <a16:creationId xmlns:a16="http://schemas.microsoft.com/office/drawing/2014/main" id="{92F007F8-FA2D-432F-8A7A-23C91792807E}"/>
              </a:ext>
            </a:extLst>
          </p:cNvPr>
          <p:cNvGraphicFramePr>
            <a:graphicFrameLocks noGrp="1"/>
          </p:cNvGraphicFramePr>
          <p:nvPr>
            <p:extLst>
              <p:ext uri="{D42A27DB-BD31-4B8C-83A1-F6EECF244321}">
                <p14:modId xmlns:p14="http://schemas.microsoft.com/office/powerpoint/2010/main" val="1237703436"/>
              </p:ext>
            </p:extLst>
          </p:nvPr>
        </p:nvGraphicFramePr>
        <p:xfrm>
          <a:off x="318050" y="1577340"/>
          <a:ext cx="8706679" cy="3556000"/>
        </p:xfrm>
        <a:graphic>
          <a:graphicData uri="http://schemas.openxmlformats.org/drawingml/2006/table">
            <a:tbl>
              <a:tblPr firstRow="1" bandRow="1">
                <a:tableStyleId>{5C22544A-7EE6-4342-B048-85BDC9FD1C3A}</a:tableStyleId>
              </a:tblPr>
              <a:tblGrid>
                <a:gridCol w="954158">
                  <a:extLst>
                    <a:ext uri="{9D8B030D-6E8A-4147-A177-3AD203B41FA5}">
                      <a16:colId xmlns:a16="http://schemas.microsoft.com/office/drawing/2014/main" val="16634856"/>
                    </a:ext>
                  </a:extLst>
                </a:gridCol>
                <a:gridCol w="4818490">
                  <a:extLst>
                    <a:ext uri="{9D8B030D-6E8A-4147-A177-3AD203B41FA5}">
                      <a16:colId xmlns:a16="http://schemas.microsoft.com/office/drawing/2014/main" val="3948396517"/>
                    </a:ext>
                  </a:extLst>
                </a:gridCol>
                <a:gridCol w="1184745">
                  <a:extLst>
                    <a:ext uri="{9D8B030D-6E8A-4147-A177-3AD203B41FA5}">
                      <a16:colId xmlns:a16="http://schemas.microsoft.com/office/drawing/2014/main" val="3481697138"/>
                    </a:ext>
                  </a:extLst>
                </a:gridCol>
                <a:gridCol w="1749286">
                  <a:extLst>
                    <a:ext uri="{9D8B030D-6E8A-4147-A177-3AD203B41FA5}">
                      <a16:colId xmlns:a16="http://schemas.microsoft.com/office/drawing/2014/main" val="1611770877"/>
                    </a:ext>
                  </a:extLst>
                </a:gridCol>
              </a:tblGrid>
              <a:tr h="370840">
                <a:tc>
                  <a:txBody>
                    <a:bodyPr/>
                    <a:lstStyle/>
                    <a:p>
                      <a:r>
                        <a:rPr lang="en-US" sz="1400" dirty="0"/>
                        <a:t>Acronym</a:t>
                      </a:r>
                    </a:p>
                  </a:txBody>
                  <a:tcPr anchor="ctr"/>
                </a:tc>
                <a:tc>
                  <a:txBody>
                    <a:bodyPr/>
                    <a:lstStyle/>
                    <a:p>
                      <a:r>
                        <a:rPr lang="en-US" sz="1400" dirty="0"/>
                        <a:t>Contributor</a:t>
                      </a:r>
                    </a:p>
                  </a:txBody>
                  <a:tcPr anchor="ctr"/>
                </a:tc>
                <a:tc>
                  <a:txBody>
                    <a:bodyPr/>
                    <a:lstStyle/>
                    <a:p>
                      <a:r>
                        <a:rPr lang="en-US" sz="1400" dirty="0"/>
                        <a:t>Country</a:t>
                      </a:r>
                    </a:p>
                  </a:txBody>
                  <a:tcPr anchor="ctr"/>
                </a:tc>
                <a:tc>
                  <a:txBody>
                    <a:bodyPr/>
                    <a:lstStyle/>
                    <a:p>
                      <a:r>
                        <a:rPr lang="en-US" sz="1400" dirty="0"/>
                        <a:t>Contact</a:t>
                      </a:r>
                    </a:p>
                  </a:txBody>
                  <a:tcPr anchor="ctr"/>
                </a:tc>
                <a:extLst>
                  <a:ext uri="{0D108BD9-81ED-4DB2-BD59-A6C34878D82A}">
                    <a16:rowId xmlns:a16="http://schemas.microsoft.com/office/drawing/2014/main" val="3270857879"/>
                  </a:ext>
                </a:extLst>
              </a:tr>
              <a:tr h="370840">
                <a:tc>
                  <a:txBody>
                    <a:bodyPr/>
                    <a:lstStyle/>
                    <a:p>
                      <a:r>
                        <a:rPr lang="en-US" sz="1400" dirty="0"/>
                        <a:t>BOUN</a:t>
                      </a:r>
                    </a:p>
                  </a:txBody>
                  <a:tcPr anchor="ctr"/>
                </a:tc>
                <a:tc>
                  <a:txBody>
                    <a:bodyPr/>
                    <a:lstStyle/>
                    <a:p>
                      <a:r>
                        <a:rPr lang="en-US" sz="1400" dirty="0"/>
                        <a:t>Bogazici University, Istanbul</a:t>
                      </a:r>
                    </a:p>
                  </a:txBody>
                  <a:tcPr anchor="ctr"/>
                </a:tc>
                <a:tc>
                  <a:txBody>
                    <a:bodyPr/>
                    <a:lstStyle/>
                    <a:p>
                      <a:r>
                        <a:rPr lang="en-US" sz="1400" dirty="0"/>
                        <a:t>Turkey</a:t>
                      </a:r>
                    </a:p>
                  </a:txBody>
                  <a:tcPr anchor="ctr"/>
                </a:tc>
                <a:tc>
                  <a:txBody>
                    <a:bodyPr/>
                    <a:lstStyle/>
                    <a:p>
                      <a:r>
                        <a:rPr lang="en-US" sz="1400" dirty="0"/>
                        <a:t>Levent Kurnaz</a:t>
                      </a:r>
                    </a:p>
                  </a:txBody>
                  <a:tcPr anchor="ctr"/>
                </a:tc>
                <a:extLst>
                  <a:ext uri="{0D108BD9-81ED-4DB2-BD59-A6C34878D82A}">
                    <a16:rowId xmlns:a16="http://schemas.microsoft.com/office/drawing/2014/main" val="209261933"/>
                  </a:ext>
                </a:extLst>
              </a:tr>
              <a:tr h="370840">
                <a:tc>
                  <a:txBody>
                    <a:bodyPr/>
                    <a:lstStyle/>
                    <a:p>
                      <a:r>
                        <a:rPr lang="en-US" sz="1400" dirty="0"/>
                        <a:t>CLMcom</a:t>
                      </a:r>
                    </a:p>
                  </a:txBody>
                  <a:tcPr anchor="ctr"/>
                </a:tc>
                <a:tc>
                  <a:txBody>
                    <a:bodyPr/>
                    <a:lstStyle/>
                    <a:p>
                      <a:r>
                        <a:rPr lang="it-IT" sz="1400" dirty="0"/>
                        <a:t>CLM Community / Centro EuroMediterraneo sui Cambiamenti Climatici (CMCC), Capua</a:t>
                      </a:r>
                      <a:endParaRPr lang="en-US" sz="1400" dirty="0"/>
                    </a:p>
                  </a:txBody>
                  <a:tcPr anchor="ctr"/>
                </a:tc>
                <a:tc>
                  <a:txBody>
                    <a:bodyPr/>
                    <a:lstStyle/>
                    <a:p>
                      <a:r>
                        <a:rPr lang="en-US" sz="1400" dirty="0"/>
                        <a:t>Italy</a:t>
                      </a:r>
                    </a:p>
                  </a:txBody>
                  <a:tcPr anchor="ctr"/>
                </a:tc>
                <a:tc>
                  <a:txBody>
                    <a:bodyPr/>
                    <a:lstStyle/>
                    <a:p>
                      <a:r>
                        <a:rPr lang="en-US" sz="1400" dirty="0"/>
                        <a:t>Edoardo Bucchignani</a:t>
                      </a:r>
                    </a:p>
                  </a:txBody>
                  <a:tcPr anchor="ctr"/>
                </a:tc>
                <a:extLst>
                  <a:ext uri="{0D108BD9-81ED-4DB2-BD59-A6C34878D82A}">
                    <a16:rowId xmlns:a16="http://schemas.microsoft.com/office/drawing/2014/main" val="2193810364"/>
                  </a:ext>
                </a:extLst>
              </a:tr>
              <a:tr h="370840">
                <a:tc>
                  <a:txBody>
                    <a:bodyPr/>
                    <a:lstStyle/>
                    <a:p>
                      <a:r>
                        <a:rPr lang="en-US" sz="1400" dirty="0"/>
                        <a:t>GERICS</a:t>
                      </a:r>
                    </a:p>
                  </a:txBody>
                  <a:tcPr anchor="ctr"/>
                </a:tc>
                <a:tc>
                  <a:txBody>
                    <a:bodyPr/>
                    <a:lstStyle/>
                    <a:p>
                      <a:r>
                        <a:rPr lang="en-US" sz="1400" dirty="0"/>
                        <a:t>Climate Service Center, Hamburg</a:t>
                      </a:r>
                    </a:p>
                  </a:txBody>
                  <a:tcPr anchor="ctr"/>
                </a:tc>
                <a:tc>
                  <a:txBody>
                    <a:bodyPr/>
                    <a:lstStyle/>
                    <a:p>
                      <a:r>
                        <a:rPr lang="en-US" sz="1400" dirty="0"/>
                        <a:t>Germany</a:t>
                      </a:r>
                    </a:p>
                  </a:txBody>
                  <a:tcPr anchor="ctr"/>
                </a:tc>
                <a:tc>
                  <a:txBody>
                    <a:bodyPr/>
                    <a:lstStyle/>
                    <a:p>
                      <a:r>
                        <a:rPr lang="en-US" sz="1400" dirty="0"/>
                        <a:t>Andreas Haensler</a:t>
                      </a:r>
                    </a:p>
                  </a:txBody>
                  <a:tcPr anchor="ctr"/>
                </a:tc>
                <a:extLst>
                  <a:ext uri="{0D108BD9-81ED-4DB2-BD59-A6C34878D82A}">
                    <a16:rowId xmlns:a16="http://schemas.microsoft.com/office/drawing/2014/main" val="1338328667"/>
                  </a:ext>
                </a:extLst>
              </a:tr>
              <a:tr h="370840">
                <a:tc>
                  <a:txBody>
                    <a:bodyPr/>
                    <a:lstStyle/>
                    <a:p>
                      <a:r>
                        <a:rPr lang="en-US" sz="1400" dirty="0"/>
                        <a:t>CYI</a:t>
                      </a:r>
                    </a:p>
                  </a:txBody>
                  <a:tcPr anchor="ctr"/>
                </a:tc>
                <a:tc>
                  <a:txBody>
                    <a:bodyPr/>
                    <a:lstStyle/>
                    <a:p>
                      <a:r>
                        <a:rPr lang="en-US" sz="1400" dirty="0"/>
                        <a:t>Energy Environment &amp; Water Research Center (EEWRC), </a:t>
                      </a:r>
                    </a:p>
                    <a:p>
                      <a:r>
                        <a:rPr lang="en-US" sz="1400" dirty="0"/>
                        <a:t>The Cyprus Institute, Nicosia</a:t>
                      </a:r>
                    </a:p>
                  </a:txBody>
                  <a:tcPr anchor="ctr"/>
                </a:tc>
                <a:tc>
                  <a:txBody>
                    <a:bodyPr/>
                    <a:lstStyle/>
                    <a:p>
                      <a:r>
                        <a:rPr lang="en-US" sz="1400" dirty="0"/>
                        <a:t>Cyprus</a:t>
                      </a:r>
                    </a:p>
                  </a:txBody>
                  <a:tcPr anchor="ctr"/>
                </a:tc>
                <a:tc>
                  <a:txBody>
                    <a:bodyPr/>
                    <a:lstStyle/>
                    <a:p>
                      <a:r>
                        <a:rPr lang="en-US" sz="1400" dirty="0"/>
                        <a:t>George Zittis</a:t>
                      </a:r>
                    </a:p>
                  </a:txBody>
                  <a:tcPr anchor="ctr"/>
                </a:tc>
                <a:extLst>
                  <a:ext uri="{0D108BD9-81ED-4DB2-BD59-A6C34878D82A}">
                    <a16:rowId xmlns:a16="http://schemas.microsoft.com/office/drawing/2014/main" val="2640109061"/>
                  </a:ext>
                </a:extLst>
              </a:tr>
              <a:tr h="370840">
                <a:tc>
                  <a:txBody>
                    <a:bodyPr/>
                    <a:lstStyle/>
                    <a:p>
                      <a:r>
                        <a:rPr lang="en-US" sz="1400" dirty="0"/>
                        <a:t>DMN</a:t>
                      </a:r>
                    </a:p>
                  </a:txBody>
                  <a:tcPr anchor="ctr"/>
                </a:tc>
                <a:tc>
                  <a:txBody>
                    <a:bodyPr/>
                    <a:lstStyle/>
                    <a:p>
                      <a:r>
                        <a:rPr lang="fr-FR" sz="1400" dirty="0"/>
                        <a:t>Direction de la Météorologie Nationale, Casablanca</a:t>
                      </a:r>
                      <a:endParaRPr lang="en-US" sz="1400" dirty="0"/>
                    </a:p>
                  </a:txBody>
                  <a:tcPr anchor="ctr"/>
                </a:tc>
                <a:tc>
                  <a:txBody>
                    <a:bodyPr/>
                    <a:lstStyle/>
                    <a:p>
                      <a:r>
                        <a:rPr lang="en-US" sz="1400" dirty="0"/>
                        <a:t>Morocco</a:t>
                      </a:r>
                    </a:p>
                  </a:txBody>
                  <a:tcPr anchor="ctr"/>
                </a:tc>
                <a:tc>
                  <a:txBody>
                    <a:bodyPr/>
                    <a:lstStyle/>
                    <a:p>
                      <a:r>
                        <a:rPr lang="en-US" sz="1400" dirty="0"/>
                        <a:t>Fatima Driouech</a:t>
                      </a:r>
                    </a:p>
                  </a:txBody>
                  <a:tcPr anchor="ctr"/>
                </a:tc>
                <a:extLst>
                  <a:ext uri="{0D108BD9-81ED-4DB2-BD59-A6C34878D82A}">
                    <a16:rowId xmlns:a16="http://schemas.microsoft.com/office/drawing/2014/main" val="3051387078"/>
                  </a:ext>
                </a:extLst>
              </a:tr>
              <a:tr h="370840">
                <a:tc>
                  <a:txBody>
                    <a:bodyPr/>
                    <a:lstStyle/>
                    <a:p>
                      <a:r>
                        <a:rPr lang="en-US" sz="1400" dirty="0"/>
                        <a:t>ICBA</a:t>
                      </a:r>
                    </a:p>
                  </a:txBody>
                  <a:tcPr anchor="ctr"/>
                </a:tc>
                <a:tc>
                  <a:txBody>
                    <a:bodyPr/>
                    <a:lstStyle/>
                    <a:p>
                      <a:r>
                        <a:rPr lang="en-US" sz="1400" dirty="0"/>
                        <a:t>International Centre for Biosaline Agriculture, Dubai</a:t>
                      </a:r>
                    </a:p>
                  </a:txBody>
                  <a:tcPr anchor="ctr"/>
                </a:tc>
                <a:tc>
                  <a:txBody>
                    <a:bodyPr/>
                    <a:lstStyle/>
                    <a:p>
                      <a:r>
                        <a:rPr lang="en-US" sz="1400" dirty="0"/>
                        <a:t>United Arab Emirates</a:t>
                      </a:r>
                    </a:p>
                  </a:txBody>
                  <a:tcPr anchor="ctr"/>
                </a:tc>
                <a:tc>
                  <a:txBody>
                    <a:bodyPr/>
                    <a:lstStyle/>
                    <a:p>
                      <a:r>
                        <a:rPr lang="en-US" sz="1400" dirty="0"/>
                        <a:t>Rashyd Zaaboul</a:t>
                      </a:r>
                    </a:p>
                  </a:txBody>
                  <a:tcPr anchor="ctr"/>
                </a:tc>
                <a:extLst>
                  <a:ext uri="{0D108BD9-81ED-4DB2-BD59-A6C34878D82A}">
                    <a16:rowId xmlns:a16="http://schemas.microsoft.com/office/drawing/2014/main" val="4282589560"/>
                  </a:ext>
                </a:extLst>
              </a:tr>
              <a:tr h="370840">
                <a:tc>
                  <a:txBody>
                    <a:bodyPr/>
                    <a:lstStyle/>
                    <a:p>
                      <a:r>
                        <a:rPr lang="en-US" sz="1400" dirty="0"/>
                        <a:t>SMHI</a:t>
                      </a:r>
                    </a:p>
                  </a:txBody>
                  <a:tcPr anchor="ctr"/>
                </a:tc>
                <a:tc>
                  <a:txBody>
                    <a:bodyPr/>
                    <a:lstStyle/>
                    <a:p>
                      <a:r>
                        <a:rPr lang="en-US" sz="1400" dirty="0"/>
                        <a:t>Rossby Centre, Swedish Meteorological and Hydrological Institute (SMHI), Norrkoping</a:t>
                      </a:r>
                    </a:p>
                  </a:txBody>
                  <a:tcPr anchor="ctr"/>
                </a:tc>
                <a:tc>
                  <a:txBody>
                    <a:bodyPr/>
                    <a:lstStyle/>
                    <a:p>
                      <a:r>
                        <a:rPr lang="en-US" sz="1400" dirty="0"/>
                        <a:t>Sweden</a:t>
                      </a:r>
                    </a:p>
                  </a:txBody>
                  <a:tcPr anchor="ctr"/>
                </a:tc>
                <a:tc>
                  <a:txBody>
                    <a:bodyPr/>
                    <a:lstStyle/>
                    <a:p>
                      <a:r>
                        <a:rPr lang="en-US" sz="1400" dirty="0"/>
                        <a:t>Grigory Nikulin</a:t>
                      </a:r>
                    </a:p>
                  </a:txBody>
                  <a:tcPr anchor="ctr"/>
                </a:tc>
                <a:extLst>
                  <a:ext uri="{0D108BD9-81ED-4DB2-BD59-A6C34878D82A}">
                    <a16:rowId xmlns:a16="http://schemas.microsoft.com/office/drawing/2014/main" val="2961882525"/>
                  </a:ext>
                </a:extLst>
              </a:tr>
            </a:tbl>
          </a:graphicData>
        </a:graphic>
      </p:graphicFrame>
    </p:spTree>
    <p:extLst>
      <p:ext uri="{BB962C8B-B14F-4D97-AF65-F5344CB8AC3E}">
        <p14:creationId xmlns:p14="http://schemas.microsoft.com/office/powerpoint/2010/main" val="2041552983"/>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744C86-C8B9-4F94-BEBD-640B21DE0521}"/>
              </a:ext>
            </a:extLst>
          </p:cNvPr>
          <p:cNvSpPr>
            <a:spLocks noGrp="1"/>
          </p:cNvSpPr>
          <p:nvPr>
            <p:ph type="sldNum" sz="quarter" idx="4"/>
          </p:nvPr>
        </p:nvSpPr>
        <p:spPr/>
        <p:txBody>
          <a:bodyPr/>
          <a:lstStyle/>
          <a:p>
            <a:fld id="{927968B9-F71B-4241-9647-2B023690AF84}" type="slidenum">
              <a:rPr lang="en-US" smtClean="0"/>
              <a:t>8</a:t>
            </a:fld>
            <a:endParaRPr lang="en-US" dirty="0"/>
          </a:p>
        </p:txBody>
      </p:sp>
      <p:sp>
        <p:nvSpPr>
          <p:cNvPr id="4" name="Rectangle 2">
            <a:extLst>
              <a:ext uri="{FF2B5EF4-FFF2-40B4-BE49-F238E27FC236}">
                <a16:creationId xmlns:a16="http://schemas.microsoft.com/office/drawing/2014/main" id="{FDE646E6-0EEB-41A3-B64C-05DC4AFEF353}"/>
              </a:ext>
            </a:extLst>
          </p:cNvPr>
          <p:cNvSpPr txBox="1">
            <a:spLocks noChangeArrowheads="1"/>
          </p:cNvSpPr>
          <p:nvPr/>
        </p:nvSpPr>
        <p:spPr>
          <a:xfrm>
            <a:off x="0" y="235380"/>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محاكاة نطاق الشرق الأوسط وشمال أفريقيا</a:t>
            </a:r>
          </a:p>
        </p:txBody>
      </p:sp>
      <p:graphicFrame>
        <p:nvGraphicFramePr>
          <p:cNvPr id="5" name="Table 5">
            <a:extLst>
              <a:ext uri="{FF2B5EF4-FFF2-40B4-BE49-F238E27FC236}">
                <a16:creationId xmlns:a16="http://schemas.microsoft.com/office/drawing/2014/main" id="{E7EBF13B-3FF9-4ECA-921D-14F9223F9DA8}"/>
              </a:ext>
            </a:extLst>
          </p:cNvPr>
          <p:cNvGraphicFramePr>
            <a:graphicFrameLocks noGrp="1"/>
          </p:cNvGraphicFramePr>
          <p:nvPr>
            <p:extLst>
              <p:ext uri="{D42A27DB-BD31-4B8C-83A1-F6EECF244321}">
                <p14:modId xmlns:p14="http://schemas.microsoft.com/office/powerpoint/2010/main" val="3587642442"/>
              </p:ext>
            </p:extLst>
          </p:nvPr>
        </p:nvGraphicFramePr>
        <p:xfrm>
          <a:off x="246490" y="1237974"/>
          <a:ext cx="8651020" cy="5115560"/>
        </p:xfrm>
        <a:graphic>
          <a:graphicData uri="http://schemas.openxmlformats.org/drawingml/2006/table">
            <a:tbl>
              <a:tblPr firstRow="1" bandRow="1">
                <a:tableStyleId>{93296810-A885-4BE3-A3E7-6D5BEEA58F35}</a:tableStyleId>
              </a:tblPr>
              <a:tblGrid>
                <a:gridCol w="1294710">
                  <a:extLst>
                    <a:ext uri="{9D8B030D-6E8A-4147-A177-3AD203B41FA5}">
                      <a16:colId xmlns:a16="http://schemas.microsoft.com/office/drawing/2014/main" val="204696055"/>
                    </a:ext>
                  </a:extLst>
                </a:gridCol>
                <a:gridCol w="1471262">
                  <a:extLst>
                    <a:ext uri="{9D8B030D-6E8A-4147-A177-3AD203B41FA5}">
                      <a16:colId xmlns:a16="http://schemas.microsoft.com/office/drawing/2014/main" val="3594249043"/>
                    </a:ext>
                  </a:extLst>
                </a:gridCol>
                <a:gridCol w="1114265">
                  <a:extLst>
                    <a:ext uri="{9D8B030D-6E8A-4147-A177-3AD203B41FA5}">
                      <a16:colId xmlns:a16="http://schemas.microsoft.com/office/drawing/2014/main" val="1540662899"/>
                    </a:ext>
                  </a:extLst>
                </a:gridCol>
                <a:gridCol w="1383527">
                  <a:extLst>
                    <a:ext uri="{9D8B030D-6E8A-4147-A177-3AD203B41FA5}">
                      <a16:colId xmlns:a16="http://schemas.microsoft.com/office/drawing/2014/main" val="3011063506"/>
                    </a:ext>
                  </a:extLst>
                </a:gridCol>
                <a:gridCol w="2345635">
                  <a:extLst>
                    <a:ext uri="{9D8B030D-6E8A-4147-A177-3AD203B41FA5}">
                      <a16:colId xmlns:a16="http://schemas.microsoft.com/office/drawing/2014/main" val="3531339449"/>
                    </a:ext>
                  </a:extLst>
                </a:gridCol>
                <a:gridCol w="1041621">
                  <a:extLst>
                    <a:ext uri="{9D8B030D-6E8A-4147-A177-3AD203B41FA5}">
                      <a16:colId xmlns:a16="http://schemas.microsoft.com/office/drawing/2014/main" val="2823050389"/>
                    </a:ext>
                  </a:extLst>
                </a:gridCol>
              </a:tblGrid>
              <a:tr h="370840">
                <a:tc>
                  <a:txBody>
                    <a:bodyPr/>
                    <a:lstStyle/>
                    <a:p>
                      <a:r>
                        <a:rPr lang="en-US" sz="1400" dirty="0"/>
                        <a:t>Institute</a:t>
                      </a:r>
                    </a:p>
                  </a:txBody>
                  <a:tcPr anchor="ctr"/>
                </a:tc>
                <a:tc>
                  <a:txBody>
                    <a:bodyPr/>
                    <a:lstStyle/>
                    <a:p>
                      <a:r>
                        <a:rPr lang="en-US" sz="1400" dirty="0"/>
                        <a:t>RCM</a:t>
                      </a:r>
                    </a:p>
                  </a:txBody>
                  <a:tcPr anchor="ctr"/>
                </a:tc>
                <a:tc>
                  <a:txBody>
                    <a:bodyPr/>
                    <a:lstStyle/>
                    <a:p>
                      <a:r>
                        <a:rPr lang="en-US" sz="1400" dirty="0"/>
                        <a:t>Spatial resolution</a:t>
                      </a:r>
                    </a:p>
                  </a:txBody>
                  <a:tcPr anchor="ctr"/>
                </a:tc>
                <a:tc>
                  <a:txBody>
                    <a:bodyPr/>
                    <a:lstStyle/>
                    <a:p>
                      <a:r>
                        <a:rPr lang="en-US" sz="1400" dirty="0"/>
                        <a:t>Driving GCM</a:t>
                      </a:r>
                    </a:p>
                  </a:txBody>
                  <a:tcPr anchor="ctr"/>
                </a:tc>
                <a:tc>
                  <a:txBody>
                    <a:bodyPr/>
                    <a:lstStyle/>
                    <a:p>
                      <a:r>
                        <a:rPr lang="en-US" sz="1400" dirty="0"/>
                        <a:t>Driving experiments</a:t>
                      </a:r>
                    </a:p>
                  </a:txBody>
                  <a:tcPr anchor="ctr"/>
                </a:tc>
                <a:tc>
                  <a:txBody>
                    <a:bodyPr/>
                    <a:lstStyle/>
                    <a:p>
                      <a:r>
                        <a:rPr lang="en-US" sz="1400" dirty="0"/>
                        <a:t>Period</a:t>
                      </a:r>
                    </a:p>
                  </a:txBody>
                  <a:tcPr anchor="ctr"/>
                </a:tc>
                <a:extLst>
                  <a:ext uri="{0D108BD9-81ED-4DB2-BD59-A6C34878D82A}">
                    <a16:rowId xmlns:a16="http://schemas.microsoft.com/office/drawing/2014/main" val="1672825672"/>
                  </a:ext>
                </a:extLst>
              </a:tr>
              <a:tr h="370840">
                <a:tc>
                  <a:txBody>
                    <a:bodyPr/>
                    <a:lstStyle/>
                    <a:p>
                      <a:r>
                        <a:rPr lang="en-US" sz="1400" dirty="0"/>
                        <a:t>BOUN</a:t>
                      </a:r>
                    </a:p>
                  </a:txBody>
                  <a:tcPr/>
                </a:tc>
                <a:tc>
                  <a:txBody>
                    <a:bodyPr/>
                    <a:lstStyle/>
                    <a:p>
                      <a:r>
                        <a:rPr lang="en-US" sz="1400" dirty="0"/>
                        <a:t>RegCM4-4</a:t>
                      </a:r>
                    </a:p>
                  </a:txBody>
                  <a:tcPr/>
                </a:tc>
                <a:tc>
                  <a:txBody>
                    <a:bodyPr/>
                    <a:lstStyle/>
                    <a:p>
                      <a:r>
                        <a:rPr lang="en-US" sz="1400" dirty="0"/>
                        <a:t>0.44°</a:t>
                      </a:r>
                    </a:p>
                  </a:txBody>
                  <a:tcPr/>
                </a:tc>
                <a:tc>
                  <a:txBody>
                    <a:bodyPr/>
                    <a:lstStyle/>
                    <a:p>
                      <a:r>
                        <a:rPr lang="en-US" sz="1400" dirty="0"/>
                        <a:t>MPI-ESM-MR</a:t>
                      </a:r>
                    </a:p>
                  </a:txBody>
                  <a:tcPr/>
                </a:tc>
                <a:tc>
                  <a:txBody>
                    <a:bodyPr/>
                    <a:lstStyle/>
                    <a:p>
                      <a:r>
                        <a:rPr lang="en-US" sz="1400" dirty="0"/>
                        <a:t>RCP4.5 / RCP8.5</a:t>
                      </a:r>
                    </a:p>
                  </a:txBody>
                  <a:tcPr/>
                </a:tc>
                <a:tc>
                  <a:txBody>
                    <a:bodyPr/>
                    <a:lstStyle/>
                    <a:p>
                      <a:r>
                        <a:rPr lang="en-US" sz="1400" dirty="0"/>
                        <a:t>2006-2100</a:t>
                      </a:r>
                    </a:p>
                  </a:txBody>
                  <a:tcPr/>
                </a:tc>
                <a:extLst>
                  <a:ext uri="{0D108BD9-81ED-4DB2-BD59-A6C34878D82A}">
                    <a16:rowId xmlns:a16="http://schemas.microsoft.com/office/drawing/2014/main" val="118200632"/>
                  </a:ext>
                </a:extLst>
              </a:tr>
              <a:tr h="370840">
                <a:tc>
                  <a:txBody>
                    <a:bodyPr/>
                    <a:lstStyle/>
                    <a:p>
                      <a:r>
                        <a:rPr lang="en-US" sz="1400" dirty="0"/>
                        <a:t>BOUN</a:t>
                      </a:r>
                    </a:p>
                  </a:txBody>
                  <a:tcPr/>
                </a:tc>
                <a:tc>
                  <a:txBody>
                    <a:bodyPr/>
                    <a:lstStyle/>
                    <a:p>
                      <a:r>
                        <a:rPr lang="en-US" sz="1400" dirty="0"/>
                        <a:t>RegCM4-4</a:t>
                      </a:r>
                    </a:p>
                  </a:txBody>
                  <a:tcPr/>
                </a:tc>
                <a:tc>
                  <a:txBody>
                    <a:bodyPr/>
                    <a:lstStyle/>
                    <a:p>
                      <a:r>
                        <a:rPr lang="en-US" sz="1400" dirty="0"/>
                        <a:t>0.44°</a:t>
                      </a:r>
                    </a:p>
                  </a:txBody>
                  <a:tcPr/>
                </a:tc>
                <a:tc>
                  <a:txBody>
                    <a:bodyPr/>
                    <a:lstStyle/>
                    <a:p>
                      <a:r>
                        <a:rPr lang="en-US" sz="1400" dirty="0"/>
                        <a:t>HadGEM2-ES</a:t>
                      </a:r>
                    </a:p>
                  </a:txBody>
                  <a:tcPr/>
                </a:tc>
                <a:tc>
                  <a:txBody>
                    <a:bodyPr/>
                    <a:lstStyle/>
                    <a:p>
                      <a:r>
                        <a:rPr lang="en-US" sz="1400" dirty="0"/>
                        <a:t>RCP4.5 / RCP8.5</a:t>
                      </a:r>
                    </a:p>
                  </a:txBody>
                  <a:tcPr/>
                </a:tc>
                <a:tc>
                  <a:txBody>
                    <a:bodyPr/>
                    <a:lstStyle/>
                    <a:p>
                      <a:r>
                        <a:rPr lang="en-US" sz="1400" dirty="0"/>
                        <a:t>2006-2100</a:t>
                      </a:r>
                    </a:p>
                  </a:txBody>
                  <a:tcPr/>
                </a:tc>
                <a:extLst>
                  <a:ext uri="{0D108BD9-81ED-4DB2-BD59-A6C34878D82A}">
                    <a16:rowId xmlns:a16="http://schemas.microsoft.com/office/drawing/2014/main" val="426116490"/>
                  </a:ext>
                </a:extLst>
              </a:tr>
              <a:tr h="370840">
                <a:tc>
                  <a:txBody>
                    <a:bodyPr/>
                    <a:lstStyle/>
                    <a:p>
                      <a:r>
                        <a:rPr lang="en-US" sz="1400" dirty="0"/>
                        <a:t>CLMcom</a:t>
                      </a:r>
                    </a:p>
                  </a:txBody>
                  <a:tcPr/>
                </a:tc>
                <a:tc>
                  <a:txBody>
                    <a:bodyPr/>
                    <a:lstStyle/>
                    <a:p>
                      <a:r>
                        <a:rPr lang="en-US" sz="1400" dirty="0"/>
                        <a:t>CCLM4-21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0.22° / 0.44°</a:t>
                      </a:r>
                    </a:p>
                  </a:txBody>
                  <a:tcPr/>
                </a:tc>
                <a:tc>
                  <a:txBody>
                    <a:bodyPr/>
                    <a:lstStyle/>
                    <a:p>
                      <a:r>
                        <a:rPr lang="en-US" sz="1400" dirty="0"/>
                        <a:t>CMCC-CM</a:t>
                      </a:r>
                    </a:p>
                  </a:txBody>
                  <a:tcPr/>
                </a:tc>
                <a:tc>
                  <a:txBody>
                    <a:bodyPr/>
                    <a:lstStyle/>
                    <a:p>
                      <a:r>
                        <a:rPr lang="en-US" sz="1400" dirty="0"/>
                        <a:t>RCP4.5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1449636913"/>
                  </a:ext>
                </a:extLst>
              </a:tr>
              <a:tr h="370840">
                <a:tc>
                  <a:txBody>
                    <a:bodyPr/>
                    <a:lstStyle/>
                    <a:p>
                      <a:r>
                        <a:rPr lang="en-US" sz="1400" dirty="0"/>
                        <a:t>GERICS</a:t>
                      </a:r>
                    </a:p>
                  </a:txBody>
                  <a:tcPr/>
                </a:tc>
                <a:tc>
                  <a:txBody>
                    <a:bodyPr/>
                    <a:lstStyle/>
                    <a:p>
                      <a:r>
                        <a:rPr lang="en-US" sz="1400" dirty="0"/>
                        <a:t>REMO2009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0.44°</a:t>
                      </a:r>
                    </a:p>
                  </a:txBody>
                  <a:tcPr/>
                </a:tc>
                <a:tc>
                  <a:txBody>
                    <a:bodyPr/>
                    <a:lstStyle/>
                    <a:p>
                      <a:r>
                        <a:rPr lang="en-US" sz="1400" dirty="0"/>
                        <a:t>MPI-ESM-LR</a:t>
                      </a:r>
                    </a:p>
                  </a:txBody>
                  <a:tcPr/>
                </a:tc>
                <a:tc>
                  <a:txBody>
                    <a:bodyPr/>
                    <a:lstStyle/>
                    <a:p>
                      <a:r>
                        <a:rPr lang="en-US" sz="1400" dirty="0"/>
                        <a:t>RCP2.6 / RCP4.5 / 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3689830773"/>
                  </a:ext>
                </a:extLst>
              </a:tr>
              <a:tr h="370840">
                <a:tc>
                  <a:txBody>
                    <a:bodyPr/>
                    <a:lstStyle/>
                    <a:p>
                      <a:r>
                        <a:rPr lang="en-US" sz="1400" dirty="0"/>
                        <a:t>CYI</a:t>
                      </a:r>
                    </a:p>
                  </a:txBody>
                  <a:tcPr/>
                </a:tc>
                <a:tc>
                  <a:txBody>
                    <a:bodyPr/>
                    <a:lstStyle/>
                    <a:p>
                      <a:r>
                        <a:rPr lang="en-US" sz="1400" dirty="0"/>
                        <a:t>WRF351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0.44°</a:t>
                      </a:r>
                    </a:p>
                  </a:txBody>
                  <a:tcPr/>
                </a:tc>
                <a:tc>
                  <a:txBody>
                    <a:bodyPr/>
                    <a:lstStyle/>
                    <a:p>
                      <a:r>
                        <a:rPr lang="en-US" sz="1400" dirty="0"/>
                        <a:t>CESM1</a:t>
                      </a:r>
                    </a:p>
                  </a:txBody>
                  <a:tcPr/>
                </a:tc>
                <a:tc>
                  <a:txBody>
                    <a:bodyPr/>
                    <a:lstStyle/>
                    <a:p>
                      <a:r>
                        <a:rPr lang="en-US" sz="1400" dirty="0"/>
                        <a:t>RCP4.5 / 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651945255"/>
                  </a:ext>
                </a:extLst>
              </a:tr>
              <a:tr h="370840">
                <a:tc>
                  <a:txBody>
                    <a:bodyPr/>
                    <a:lstStyle/>
                    <a:p>
                      <a:r>
                        <a:rPr lang="en-US" sz="1400" dirty="0"/>
                        <a:t>DMN-MOR</a:t>
                      </a:r>
                    </a:p>
                  </a:txBody>
                  <a:tcPr/>
                </a:tc>
                <a:tc>
                  <a:txBody>
                    <a:bodyPr/>
                    <a:lstStyle/>
                    <a:p>
                      <a:r>
                        <a:rPr lang="en-US" sz="1400" dirty="0"/>
                        <a:t>ALADIN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0.44°</a:t>
                      </a:r>
                    </a:p>
                  </a:txBody>
                  <a:tcPr/>
                </a:tc>
                <a:tc>
                  <a:txBody>
                    <a:bodyPr/>
                    <a:lstStyle/>
                    <a:p>
                      <a:r>
                        <a:rPr lang="en-US" sz="1400" dirty="0"/>
                        <a:t>CNRM-CM5</a:t>
                      </a:r>
                    </a:p>
                  </a:txBody>
                  <a:tcPr/>
                </a:tc>
                <a:tc>
                  <a:txBody>
                    <a:bodyPr/>
                    <a:lstStyle/>
                    <a:p>
                      <a:r>
                        <a:rPr lang="en-US" sz="1400" dirty="0"/>
                        <a:t>RCP4.5 / 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374098371"/>
                  </a:ext>
                </a:extLst>
              </a:tr>
              <a:tr h="370840">
                <a:tc>
                  <a:txBody>
                    <a:bodyPr/>
                    <a:lstStyle/>
                    <a:p>
                      <a:r>
                        <a:rPr lang="en-US" sz="1400" dirty="0"/>
                        <a:t>ICBA</a:t>
                      </a:r>
                    </a:p>
                  </a:txBody>
                  <a:tcPr/>
                </a:tc>
                <a:tc>
                  <a:txBody>
                    <a:bodyPr/>
                    <a:lstStyle/>
                    <a:p>
                      <a:r>
                        <a:rPr lang="en-US" sz="1400" dirty="0"/>
                        <a:t>WRF36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0.44°</a:t>
                      </a:r>
                    </a:p>
                  </a:txBody>
                  <a:tcPr/>
                </a:tc>
                <a:tc>
                  <a:txBody>
                    <a:bodyPr/>
                    <a:lstStyle/>
                    <a:p>
                      <a:r>
                        <a:rPr lang="en-US" sz="1400" dirty="0"/>
                        <a:t>CESM1</a:t>
                      </a:r>
                    </a:p>
                  </a:txBody>
                  <a:tcPr/>
                </a:tc>
                <a:tc>
                  <a:txBody>
                    <a:bodyPr/>
                    <a:lstStyle/>
                    <a:p>
                      <a:r>
                        <a:rPr lang="en-US" sz="1400" dirty="0"/>
                        <a:t>RCP4.5 / 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3534100901"/>
                  </a:ext>
                </a:extLst>
              </a:tr>
              <a:tr h="370840">
                <a:tc>
                  <a:txBody>
                    <a:bodyPr/>
                    <a:lstStyle/>
                    <a:p>
                      <a:r>
                        <a:rPr lang="en-US" sz="1400" dirty="0"/>
                        <a:t>SMHI</a:t>
                      </a:r>
                    </a:p>
                  </a:txBody>
                  <a:tcPr/>
                </a:tc>
                <a:tc>
                  <a:txBody>
                    <a:bodyPr/>
                    <a:lstStyle/>
                    <a:p>
                      <a:r>
                        <a:rPr lang="en-US" sz="1400" dirty="0"/>
                        <a:t>RCA4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0.44°</a:t>
                      </a:r>
                    </a:p>
                  </a:txBody>
                  <a:tcPr/>
                </a:tc>
                <a:tc>
                  <a:txBody>
                    <a:bodyPr/>
                    <a:lstStyle/>
                    <a:p>
                      <a:r>
                        <a:rPr lang="en-US" sz="1400" dirty="0"/>
                        <a:t>CNRM-CM5</a:t>
                      </a:r>
                    </a:p>
                  </a:txBody>
                  <a:tcPr/>
                </a:tc>
                <a:tc>
                  <a:txBody>
                    <a:bodyPr/>
                    <a:lstStyle/>
                    <a:p>
                      <a:r>
                        <a:rPr lang="en-US" sz="1400" dirty="0"/>
                        <a:t>RCP4.5 / 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2501615083"/>
                  </a:ext>
                </a:extLst>
              </a:tr>
              <a:tr h="370840">
                <a:tc>
                  <a:txBody>
                    <a:bodyPr/>
                    <a:lstStyle/>
                    <a:p>
                      <a:r>
                        <a:rPr lang="en-US" sz="1400" dirty="0"/>
                        <a:t>SMHI</a:t>
                      </a:r>
                    </a:p>
                  </a:txBody>
                  <a:tcPr/>
                </a:tc>
                <a:tc>
                  <a:txBody>
                    <a:bodyPr/>
                    <a:lstStyle/>
                    <a:p>
                      <a:r>
                        <a:rPr lang="en-US" sz="1400" dirty="0"/>
                        <a:t>RCA4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0.44°</a:t>
                      </a:r>
                    </a:p>
                  </a:txBody>
                  <a:tcPr/>
                </a:tc>
                <a:tc>
                  <a:txBody>
                    <a:bodyPr/>
                    <a:lstStyle/>
                    <a:p>
                      <a:r>
                        <a:rPr lang="en-US" sz="1400" dirty="0"/>
                        <a:t>EC-EARTH</a:t>
                      </a:r>
                    </a:p>
                  </a:txBody>
                  <a:tcPr/>
                </a:tc>
                <a:tc>
                  <a:txBody>
                    <a:bodyPr/>
                    <a:lstStyle/>
                    <a:p>
                      <a:r>
                        <a:rPr lang="en-US" sz="1400" dirty="0"/>
                        <a:t>RCP2.6 / RCP4.5 / 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2247423788"/>
                  </a:ext>
                </a:extLst>
              </a:tr>
              <a:tr h="370840">
                <a:tc>
                  <a:txBody>
                    <a:bodyPr/>
                    <a:lstStyle/>
                    <a:p>
                      <a:r>
                        <a:rPr lang="en-US" sz="1400" dirty="0"/>
                        <a:t>SHMI</a:t>
                      </a:r>
                    </a:p>
                  </a:txBody>
                  <a:tcPr/>
                </a:tc>
                <a:tc>
                  <a:txBody>
                    <a:bodyPr/>
                    <a:lstStyle/>
                    <a:p>
                      <a:r>
                        <a:rPr lang="en-US" sz="1400" dirty="0"/>
                        <a:t>RCA4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0.22°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EC-EARTH</a:t>
                      </a:r>
                    </a:p>
                  </a:txBody>
                  <a:tcPr/>
                </a:tc>
                <a:tc>
                  <a:txBody>
                    <a:bodyPr/>
                    <a:lstStyle/>
                    <a:p>
                      <a:r>
                        <a:rPr lang="en-US" sz="1400" dirty="0"/>
                        <a:t>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1331397138"/>
                  </a:ext>
                </a:extLst>
              </a:tr>
              <a:tr h="370840">
                <a:tc>
                  <a:txBody>
                    <a:bodyPr/>
                    <a:lstStyle/>
                    <a:p>
                      <a:r>
                        <a:rPr lang="en-US" sz="1400" dirty="0"/>
                        <a:t>SHMI</a:t>
                      </a:r>
                    </a:p>
                  </a:txBody>
                  <a:tcPr/>
                </a:tc>
                <a:tc>
                  <a:txBody>
                    <a:bodyPr/>
                    <a:lstStyle/>
                    <a:p>
                      <a:r>
                        <a:rPr lang="en-US" sz="1400" dirty="0"/>
                        <a:t>RCP4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0.44°</a:t>
                      </a:r>
                    </a:p>
                  </a:txBody>
                  <a:tcPr/>
                </a:tc>
                <a:tc>
                  <a:txBody>
                    <a:bodyPr/>
                    <a:lstStyle/>
                    <a:p>
                      <a:r>
                        <a:rPr lang="en-US" sz="1400" dirty="0"/>
                        <a:t>GFDL-ESM2M</a:t>
                      </a:r>
                    </a:p>
                  </a:txBody>
                  <a:tcPr/>
                </a:tc>
                <a:tc>
                  <a:txBody>
                    <a:bodyPr/>
                    <a:lstStyle/>
                    <a:p>
                      <a:r>
                        <a:rPr lang="en-US" sz="1400" dirty="0"/>
                        <a:t>RCP4.5 / 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4185710050"/>
                  </a:ext>
                </a:extLst>
              </a:tr>
              <a:tr h="370840">
                <a:tc>
                  <a:txBody>
                    <a:bodyPr/>
                    <a:lstStyle/>
                    <a:p>
                      <a:r>
                        <a:rPr lang="en-US" sz="1400" dirty="0"/>
                        <a:t>SHMI</a:t>
                      </a:r>
                    </a:p>
                  </a:txBody>
                  <a:tcPr/>
                </a:tc>
                <a:tc>
                  <a:txBody>
                    <a:bodyPr/>
                    <a:lstStyle/>
                    <a:p>
                      <a:r>
                        <a:rPr lang="en-US" sz="1400" dirty="0"/>
                        <a:t>RCP4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0.22°</a:t>
                      </a:r>
                    </a:p>
                  </a:txBody>
                  <a:tcPr/>
                </a:tc>
                <a:tc>
                  <a:txBody>
                    <a:bodyPr/>
                    <a:lstStyle/>
                    <a:p>
                      <a:r>
                        <a:rPr lang="en-US" sz="1400" dirty="0"/>
                        <a:t>GFDL-ESM2M</a:t>
                      </a:r>
                    </a:p>
                  </a:txBody>
                  <a:tcPr/>
                </a:tc>
                <a:tc>
                  <a:txBody>
                    <a:bodyPr/>
                    <a:lstStyle/>
                    <a:p>
                      <a:r>
                        <a:rPr lang="en-US" sz="1400" dirty="0"/>
                        <a:t>RCP8.5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2006-2100</a:t>
                      </a:r>
                    </a:p>
                  </a:txBody>
                  <a:tcPr/>
                </a:tc>
                <a:extLst>
                  <a:ext uri="{0D108BD9-81ED-4DB2-BD59-A6C34878D82A}">
                    <a16:rowId xmlns:a16="http://schemas.microsoft.com/office/drawing/2014/main" val="1548413110"/>
                  </a:ext>
                </a:extLst>
              </a:tr>
            </a:tbl>
          </a:graphicData>
        </a:graphic>
      </p:graphicFrame>
      <p:sp>
        <p:nvSpPr>
          <p:cNvPr id="7" name="Rectangle 6">
            <a:extLst>
              <a:ext uri="{FF2B5EF4-FFF2-40B4-BE49-F238E27FC236}">
                <a16:creationId xmlns:a16="http://schemas.microsoft.com/office/drawing/2014/main" id="{76C4C534-EB0E-4AC1-8D05-C3008CC5CC13}"/>
              </a:ext>
            </a:extLst>
          </p:cNvPr>
          <p:cNvSpPr/>
          <p:nvPr/>
        </p:nvSpPr>
        <p:spPr>
          <a:xfrm>
            <a:off x="222637" y="1757238"/>
            <a:ext cx="8666921" cy="73947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4678ACC-4F95-41B7-8EA5-B456C8A2E8C3}"/>
              </a:ext>
            </a:extLst>
          </p:cNvPr>
          <p:cNvSpPr/>
          <p:nvPr/>
        </p:nvSpPr>
        <p:spPr>
          <a:xfrm>
            <a:off x="222637" y="4361290"/>
            <a:ext cx="8666921" cy="184492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EEE3FFC-62CB-4346-B61C-FCC7DC802225}"/>
              </a:ext>
            </a:extLst>
          </p:cNvPr>
          <p:cNvSpPr txBox="1"/>
          <p:nvPr/>
        </p:nvSpPr>
        <p:spPr>
          <a:xfrm>
            <a:off x="1304015" y="6362979"/>
            <a:ext cx="1688283" cy="369332"/>
          </a:xfrm>
          <a:prstGeom prst="rect">
            <a:avLst/>
          </a:prstGeom>
          <a:noFill/>
        </p:spPr>
        <p:txBody>
          <a:bodyPr wrap="none" rtlCol="0">
            <a:spAutoFit/>
          </a:bodyPr>
          <a:lstStyle/>
          <a:p>
            <a:r>
              <a:rPr lang="en-US" dirty="0"/>
              <a:t>Based on CMIP5</a:t>
            </a:r>
          </a:p>
        </p:txBody>
      </p:sp>
    </p:spTree>
    <p:extLst>
      <p:ext uri="{BB962C8B-B14F-4D97-AF65-F5344CB8AC3E}">
        <p14:creationId xmlns:p14="http://schemas.microsoft.com/office/powerpoint/2010/main" val="611186252"/>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744C86-C8B9-4F94-BEBD-640B21DE0521}"/>
              </a:ext>
            </a:extLst>
          </p:cNvPr>
          <p:cNvSpPr>
            <a:spLocks noGrp="1"/>
          </p:cNvSpPr>
          <p:nvPr>
            <p:ph type="sldNum" sz="quarter" idx="4"/>
          </p:nvPr>
        </p:nvSpPr>
        <p:spPr/>
        <p:txBody>
          <a:bodyPr/>
          <a:lstStyle/>
          <a:p>
            <a:fld id="{927968B9-F71B-4241-9647-2B023690AF84}" type="slidenum">
              <a:rPr lang="en-US" smtClean="0"/>
              <a:t>9</a:t>
            </a:fld>
            <a:endParaRPr lang="en-US" dirty="0"/>
          </a:p>
        </p:txBody>
      </p:sp>
      <p:sp>
        <p:nvSpPr>
          <p:cNvPr id="4" name="Rectangle 2">
            <a:extLst>
              <a:ext uri="{FF2B5EF4-FFF2-40B4-BE49-F238E27FC236}">
                <a16:creationId xmlns:a16="http://schemas.microsoft.com/office/drawing/2014/main" id="{FDE646E6-0EEB-41A3-B64C-05DC4AFEF353}"/>
              </a:ext>
            </a:extLst>
          </p:cNvPr>
          <p:cNvSpPr txBox="1">
            <a:spLocks noChangeArrowheads="1"/>
          </p:cNvSpPr>
          <p:nvPr/>
        </p:nvSpPr>
        <p:spPr>
          <a:xfrm>
            <a:off x="0" y="235380"/>
            <a:ext cx="9144000" cy="5944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a:defRPr/>
            </a:pPr>
            <a:r>
              <a:rPr lang="ar-SY" sz="3600" b="1" dirty="0">
                <a:solidFill>
                  <a:schemeClr val="bg1"/>
                </a:solidFill>
                <a:cs typeface="Arial" pitchFamily="34" charset="0"/>
              </a:rPr>
              <a:t>قريباً: </a:t>
            </a:r>
            <a:r>
              <a:rPr lang="en-US" sz="3600" b="1" dirty="0">
                <a:solidFill>
                  <a:schemeClr val="bg1"/>
                </a:solidFill>
                <a:cs typeface="Arial" pitchFamily="34" charset="0"/>
              </a:rPr>
              <a:t>CMIP6</a:t>
            </a:r>
          </a:p>
        </p:txBody>
      </p:sp>
      <p:sp>
        <p:nvSpPr>
          <p:cNvPr id="10" name="Arrow: Bent 9">
            <a:extLst>
              <a:ext uri="{FF2B5EF4-FFF2-40B4-BE49-F238E27FC236}">
                <a16:creationId xmlns:a16="http://schemas.microsoft.com/office/drawing/2014/main" id="{D8B8FEBA-0165-4D9E-A589-DD3262C0DA49}"/>
              </a:ext>
            </a:extLst>
          </p:cNvPr>
          <p:cNvSpPr/>
          <p:nvPr/>
        </p:nvSpPr>
        <p:spPr>
          <a:xfrm rot="16200000">
            <a:off x="4135161" y="4252256"/>
            <a:ext cx="813816" cy="868680"/>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Arrow: Bent 10">
            <a:extLst>
              <a:ext uri="{FF2B5EF4-FFF2-40B4-BE49-F238E27FC236}">
                <a16:creationId xmlns:a16="http://schemas.microsoft.com/office/drawing/2014/main" id="{9D2542E1-E01F-4A7E-B6DC-3AB88E014B3E}"/>
              </a:ext>
            </a:extLst>
          </p:cNvPr>
          <p:cNvSpPr/>
          <p:nvPr/>
        </p:nvSpPr>
        <p:spPr>
          <a:xfrm rot="5400000" flipH="1">
            <a:off x="4939569" y="4252256"/>
            <a:ext cx="813816" cy="868680"/>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TextBox 11">
            <a:extLst>
              <a:ext uri="{FF2B5EF4-FFF2-40B4-BE49-F238E27FC236}">
                <a16:creationId xmlns:a16="http://schemas.microsoft.com/office/drawing/2014/main" id="{5E548E09-EE83-42B1-9DAD-F193D1B48046}"/>
              </a:ext>
            </a:extLst>
          </p:cNvPr>
          <p:cNvSpPr txBox="1"/>
          <p:nvPr/>
        </p:nvSpPr>
        <p:spPr>
          <a:xfrm>
            <a:off x="2990128" y="5600567"/>
            <a:ext cx="3972562" cy="369332"/>
          </a:xfrm>
          <a:prstGeom prst="rect">
            <a:avLst/>
          </a:prstGeom>
          <a:noFill/>
        </p:spPr>
        <p:txBody>
          <a:bodyPr wrap="none" rtlCol="0">
            <a:spAutoFit/>
          </a:bodyPr>
          <a:lstStyle/>
          <a:p>
            <a:pPr algn="r" rtl="1"/>
            <a:r>
              <a:rPr lang="ar-SY" dirty="0"/>
              <a:t>تمثل "</a:t>
            </a:r>
            <a:r>
              <a:rPr lang="en-US" dirty="0"/>
              <a:t>SSP" </a:t>
            </a:r>
            <a:r>
              <a:rPr lang="ar-SY" dirty="0"/>
              <a:t>مسارات اجتماعية واقتصادية مشتركة</a:t>
            </a:r>
          </a:p>
        </p:txBody>
      </p:sp>
      <p:sp>
        <p:nvSpPr>
          <p:cNvPr id="13" name="Rectangle 12">
            <a:extLst>
              <a:ext uri="{FF2B5EF4-FFF2-40B4-BE49-F238E27FC236}">
                <a16:creationId xmlns:a16="http://schemas.microsoft.com/office/drawing/2014/main" id="{30FBD36D-C758-47D8-83D3-2DF88CD4268A}"/>
              </a:ext>
            </a:extLst>
          </p:cNvPr>
          <p:cNvSpPr/>
          <p:nvPr/>
        </p:nvSpPr>
        <p:spPr>
          <a:xfrm>
            <a:off x="4912137" y="4908839"/>
            <a:ext cx="113087" cy="4480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721E45E-5217-41A1-B326-64C7F8B4FD5F}"/>
              </a:ext>
            </a:extLst>
          </p:cNvPr>
          <p:cNvSpPr/>
          <p:nvPr/>
        </p:nvSpPr>
        <p:spPr>
          <a:xfrm>
            <a:off x="1301262" y="1335843"/>
            <a:ext cx="5526807" cy="2499402"/>
          </a:xfrm>
          <a:prstGeom prst="rect">
            <a:avLst/>
          </a:prstGeom>
        </p:spPr>
        <p:txBody>
          <a:bodyPr wrap="square">
            <a:spAutoFit/>
          </a:bodyPr>
          <a:lstStyle/>
          <a:p>
            <a:pPr algn="r" rtl="1">
              <a:lnSpc>
                <a:spcPct val="150000"/>
              </a:lnSpc>
            </a:pPr>
            <a:r>
              <a:rPr lang="ar-SY" dirty="0"/>
              <a:t>في الحد الأدنى ، يجب مراعاة التالي لمخرجات النمذجة المناخية</a:t>
            </a:r>
          </a:p>
          <a:p>
            <a:pPr algn="r" rtl="1">
              <a:lnSpc>
                <a:spcPct val="150000"/>
              </a:lnSpc>
            </a:pPr>
            <a:r>
              <a:rPr lang="ar-SY" dirty="0"/>
              <a:t> </a:t>
            </a:r>
          </a:p>
          <a:p>
            <a:pPr marL="285750" indent="-285750" algn="r" rtl="1">
              <a:lnSpc>
                <a:spcPct val="200000"/>
              </a:lnSpc>
              <a:buFont typeface="Arial" panose="020B0604020202020204" pitchFamily="34" charset="0"/>
              <a:buChar char="•"/>
            </a:pPr>
            <a:r>
              <a:rPr lang="ar-SY" dirty="0"/>
              <a:t>1 مخرج تاريخي للنمذجة (1950-2014)</a:t>
            </a:r>
          </a:p>
          <a:p>
            <a:pPr marL="285750" indent="-285750" algn="r" rtl="1">
              <a:lnSpc>
                <a:spcPct val="200000"/>
              </a:lnSpc>
              <a:buFont typeface="Arial" panose="020B0604020202020204" pitchFamily="34" charset="0"/>
              <a:buChar char="•"/>
            </a:pPr>
            <a:r>
              <a:rPr lang="ar-SY" dirty="0"/>
              <a:t>1 مخرج مسقط للنمذجة (2015-2100)</a:t>
            </a:r>
          </a:p>
          <a:p>
            <a:pPr marL="285750" indent="-285750" algn="r" rtl="1">
              <a:lnSpc>
                <a:spcPct val="200000"/>
              </a:lnSpc>
              <a:buFont typeface="Arial" panose="020B0604020202020204" pitchFamily="34" charset="0"/>
              <a:buChar char="•"/>
            </a:pPr>
            <a:r>
              <a:rPr lang="ar-SY" dirty="0"/>
              <a:t>2 إسقاطات: </a:t>
            </a:r>
            <a:r>
              <a:rPr lang="en-US" dirty="0"/>
              <a:t>SSP5-8.5 </a:t>
            </a:r>
            <a:r>
              <a:rPr lang="ar-SY" dirty="0"/>
              <a:t>و </a:t>
            </a:r>
            <a:r>
              <a:rPr lang="en-US" dirty="0"/>
              <a:t>SSP1-2.6</a:t>
            </a:r>
          </a:p>
        </p:txBody>
      </p:sp>
    </p:spTree>
    <p:extLst>
      <p:ext uri="{BB962C8B-B14F-4D97-AF65-F5344CB8AC3E}">
        <p14:creationId xmlns:p14="http://schemas.microsoft.com/office/powerpoint/2010/main" val="1740761904"/>
      </p:ext>
    </p:extLst>
  </p:cSld>
  <p:clrMapOvr>
    <a:masterClrMapping/>
  </p:clrMapOvr>
  <mc:AlternateContent xmlns:mc="http://schemas.openxmlformats.org/markup-compatibility/2006" xmlns:p14="http://schemas.microsoft.com/office/powerpoint/2010/main">
    <mc:Choice Requires="p14">
      <p:transition p14:dur="40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Lst>
  </p:timing>
</p:sld>
</file>

<file path=ppt/theme/theme1.xml><?xml version="1.0" encoding="utf-8"?>
<a:theme xmlns:a="http://schemas.openxmlformats.org/drawingml/2006/main" name="Office Theme">
  <a:themeElements>
    <a:clrScheme name="Custom 8">
      <a:dk1>
        <a:srgbClr val="171616"/>
      </a:dk1>
      <a:lt1>
        <a:srgbClr val="FFFFFF"/>
      </a:lt1>
      <a:dk2>
        <a:srgbClr val="FF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Roboto Condensed"/>
        <a:ea typeface=""/>
        <a:cs typeface=""/>
      </a:majorFont>
      <a:minorFont>
        <a:latin typeface="Roboto Condense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CCAR Presentation Template" id="{31F49906-55B9-475B-A49C-C0FCA57ED651}" vid="{F9FEAD0F-1F83-46B6-AC0E-F1C9526565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7BB85821AD28E42AF394A5F0A8FF81D" ma:contentTypeVersion="2" ma:contentTypeDescription="Create a new document." ma:contentTypeScope="" ma:versionID="1da8968842b94fb1eb1dcf238253f696">
  <xsd:schema xmlns:xsd="http://www.w3.org/2001/XMLSchema" xmlns:xs="http://www.w3.org/2001/XMLSchema" xmlns:p="http://schemas.microsoft.com/office/2006/metadata/properties" xmlns:ns2="7bba3246-fd62-4763-bdaf-da5222aa464c" targetNamespace="http://schemas.microsoft.com/office/2006/metadata/properties" ma:root="true" ma:fieldsID="c88dd0697bfa69ce3afa3b5085410493" ns2:_="">
    <xsd:import namespace="7bba3246-fd62-4763-bdaf-da5222aa464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a3246-fd62-4763-bdaf-da5222aa46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1A6FEA-9FE5-4450-B9AF-66831BCCAE6E}">
  <ds:schemaRefs>
    <ds:schemaRef ds:uri="http://schemas.microsoft.com/office/infopath/2007/PartnerControls"/>
    <ds:schemaRef ds:uri="http://www.w3.org/XML/1998/namespace"/>
    <ds:schemaRef ds:uri="http://schemas.microsoft.com/office/2006/metadata/properties"/>
    <ds:schemaRef ds:uri="http://purl.org/dc/dcmitype/"/>
    <ds:schemaRef ds:uri="http://schemas.microsoft.com/office/2006/documentManagement/types"/>
    <ds:schemaRef ds:uri="7bba3246-fd62-4763-bdaf-da5222aa464c"/>
    <ds:schemaRef ds:uri="http://purl.org/dc/elements/1.1/"/>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BC551573-FC5B-4760-9D0C-4AF74EE8BB74}">
  <ds:schemaRefs>
    <ds:schemaRef ds:uri="7bba3246-fd62-4763-bdaf-da5222aa46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FC70027-2ECF-4B5B-85DC-EAF76E712E3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5397</TotalTime>
  <Words>4417</Words>
  <Application>Microsoft Office PowerPoint</Application>
  <PresentationFormat>On-screen Show (4:3)</PresentationFormat>
  <Paragraphs>1292</Paragraphs>
  <Slides>56</Slides>
  <Notes>56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Arial</vt:lpstr>
      <vt:lpstr>Calibri</vt:lpstr>
      <vt:lpstr>Courier New</vt:lpstr>
      <vt:lpstr>DINOT</vt:lpstr>
      <vt:lpstr>Roboto Condensed</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المركز الإقليمي للمعرفة - بوابة بيانات ريكار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مواد إضافية:   مخرجات النمذجة الهيدرولوجية الإقليمية</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Marlene T</dc:creator>
  <cp:lastModifiedBy>Hiam Ashkar</cp:lastModifiedBy>
  <cp:revision>440</cp:revision>
  <cp:lastPrinted>2020-07-20T07:36:02Z</cp:lastPrinted>
  <dcterms:created xsi:type="dcterms:W3CDTF">2017-09-12T11:02:16Z</dcterms:created>
  <dcterms:modified xsi:type="dcterms:W3CDTF">2020-08-13T11:51:37Z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0x01010017BB85821AD28E42AF394A5F0A8FF81D</vt:lpwstr>
  </property>
</Properties>
</file>