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3" r:id="rId5"/>
  </p:sldMasterIdLst>
  <p:notesMasterIdLst>
    <p:notesMasterId r:id="rId53"/>
  </p:notesMasterIdLst>
  <p:handoutMasterIdLst>
    <p:handoutMasterId r:id="rId54"/>
  </p:handoutMasterIdLst>
  <p:sldIdLst>
    <p:sldId id="256" r:id="rId6"/>
    <p:sldId id="727" r:id="rId7"/>
    <p:sldId id="852" r:id="rId8"/>
    <p:sldId id="855" r:id="rId9"/>
    <p:sldId id="854" r:id="rId10"/>
    <p:sldId id="856" r:id="rId11"/>
    <p:sldId id="857" r:id="rId12"/>
    <p:sldId id="858" r:id="rId13"/>
    <p:sldId id="859" r:id="rId14"/>
    <p:sldId id="860" r:id="rId15"/>
    <p:sldId id="861" r:id="rId16"/>
    <p:sldId id="862" r:id="rId17"/>
    <p:sldId id="863" r:id="rId18"/>
    <p:sldId id="864" r:id="rId19"/>
    <p:sldId id="865" r:id="rId20"/>
    <p:sldId id="866" r:id="rId21"/>
    <p:sldId id="867" r:id="rId22"/>
    <p:sldId id="868" r:id="rId23"/>
    <p:sldId id="888" r:id="rId24"/>
    <p:sldId id="869" r:id="rId25"/>
    <p:sldId id="870" r:id="rId26"/>
    <p:sldId id="871" r:id="rId27"/>
    <p:sldId id="872" r:id="rId28"/>
    <p:sldId id="873" r:id="rId29"/>
    <p:sldId id="889" r:id="rId30"/>
    <p:sldId id="874" r:id="rId31"/>
    <p:sldId id="875" r:id="rId32"/>
    <p:sldId id="876" r:id="rId33"/>
    <p:sldId id="877" r:id="rId34"/>
    <p:sldId id="878" r:id="rId35"/>
    <p:sldId id="879" r:id="rId36"/>
    <p:sldId id="880" r:id="rId37"/>
    <p:sldId id="881" r:id="rId38"/>
    <p:sldId id="882" r:id="rId39"/>
    <p:sldId id="883" r:id="rId40"/>
    <p:sldId id="884" r:id="rId41"/>
    <p:sldId id="885" r:id="rId42"/>
    <p:sldId id="886" r:id="rId43"/>
    <p:sldId id="890" r:id="rId44"/>
    <p:sldId id="887" r:id="rId45"/>
    <p:sldId id="891" r:id="rId46"/>
    <p:sldId id="892" r:id="rId47"/>
    <p:sldId id="893" r:id="rId48"/>
    <p:sldId id="894" r:id="rId49"/>
    <p:sldId id="895" r:id="rId50"/>
    <p:sldId id="896" r:id="rId51"/>
    <p:sldId id="89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E2C1F3B-8B86-4175-953C-4EEA75D058F5}">
          <p14:sldIdLst>
            <p14:sldId id="256"/>
            <p14:sldId id="727"/>
            <p14:sldId id="852"/>
            <p14:sldId id="855"/>
            <p14:sldId id="854"/>
            <p14:sldId id="856"/>
            <p14:sldId id="857"/>
            <p14:sldId id="858"/>
            <p14:sldId id="859"/>
            <p14:sldId id="860"/>
            <p14:sldId id="861"/>
            <p14:sldId id="862"/>
            <p14:sldId id="863"/>
            <p14:sldId id="864"/>
            <p14:sldId id="865"/>
            <p14:sldId id="866"/>
            <p14:sldId id="867"/>
            <p14:sldId id="868"/>
            <p14:sldId id="888"/>
            <p14:sldId id="869"/>
            <p14:sldId id="870"/>
            <p14:sldId id="871"/>
            <p14:sldId id="872"/>
            <p14:sldId id="873"/>
            <p14:sldId id="889"/>
            <p14:sldId id="874"/>
            <p14:sldId id="875"/>
            <p14:sldId id="876"/>
            <p14:sldId id="877"/>
            <p14:sldId id="878"/>
            <p14:sldId id="879"/>
            <p14:sldId id="880"/>
            <p14:sldId id="881"/>
            <p14:sldId id="882"/>
            <p14:sldId id="883"/>
            <p14:sldId id="884"/>
            <p14:sldId id="885"/>
            <p14:sldId id="886"/>
            <p14:sldId id="890"/>
            <p14:sldId id="887"/>
            <p14:sldId id="891"/>
            <p14:sldId id="892"/>
            <p14:sldId id="893"/>
            <p14:sldId id="894"/>
            <p14:sldId id="895"/>
            <p14:sldId id="896"/>
            <p14:sldId id="8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CCCC"/>
    <a:srgbClr val="4472C4"/>
    <a:srgbClr val="2E75B6"/>
    <a:srgbClr val="44578C"/>
    <a:srgbClr val="44789D"/>
    <a:srgbClr val="009900"/>
    <a:srgbClr val="F69200"/>
    <a:srgbClr val="F8F8F8"/>
    <a:srgbClr val="E09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61104" autoAdjust="0"/>
  </p:normalViewPr>
  <p:slideViewPr>
    <p:cSldViewPr snapToGrid="0">
      <p:cViewPr varScale="1">
        <p:scale>
          <a:sx n="52" d="100"/>
          <a:sy n="52" d="100"/>
        </p:scale>
        <p:origin x="2342" y="-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4080" y="10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1403CC-AFB9-4F1D-84CA-6775E421F9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96A55-CB7B-4A0B-BC5A-BAE36AE65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CC227-497A-4280-A8D7-B3F7CB00B4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www.riccar.org www.unescwa.org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47EAF-4A44-4B07-AEB1-47ACA40287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DEC95-F320-4C14-A6CB-6F3188CDBA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8395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www.riccar.org 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A2BB7-44E0-432B-87C8-060107797D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5112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tccdi.pacificclimate.org/software.shtml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b="1" dirty="0"/>
              <a:t>المبادرة الإقليمية لتقييم أثر تغيّر المناخ على الموارد المائية وقابلية تأثر القطاعات الاجتماعية والاقتصادية في المنطقة العربية (ريكار) </a:t>
            </a:r>
            <a:endParaRPr lang="en-US" dirty="0"/>
          </a:p>
          <a:p>
            <a:pPr algn="r" rtl="1"/>
            <a:r>
              <a:rPr lang="ar-SA" b="1" dirty="0"/>
              <a:t> </a:t>
            </a:r>
            <a:endParaRPr lang="en-US" dirty="0"/>
          </a:p>
          <a:p>
            <a:pPr algn="r" rtl="1"/>
            <a:r>
              <a:rPr lang="ar-SA" dirty="0"/>
              <a:t>سلسلة ندوات ريكار عبر الانترنت حول تحليل تغير المناخ باستخدام أدوات نظم المعلومات الجغرافية</a:t>
            </a:r>
            <a:endParaRPr lang="en-US" dirty="0"/>
          </a:p>
          <a:p>
            <a:pPr algn="r" rtl="1"/>
            <a:r>
              <a:rPr lang="en-US" b="1" dirty="0"/>
              <a:t> </a:t>
            </a:r>
            <a:endParaRPr lang="en-US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الوحدة  </a:t>
            </a:r>
            <a:r>
              <a:rPr lang="en-US" dirty="0"/>
              <a:t>4</a:t>
            </a:r>
            <a:r>
              <a:rPr lang="ar-SA" dirty="0"/>
              <a:t>: إنشاء مجموعة لإسقاطات النمذجة المناخية الإقليمية باستخدام نظم المعلومات الجغرافية ومؤشرات الظواهر المناخية المتطرفة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E123FA6-445F-4109-ADB1-2E49A7EFA66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A6ADCE0-4C53-41F0-BF60-375EF221DFA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3FC2AF-1739-43BB-A294-0983848BE6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458200"/>
            <a:ext cx="2971800" cy="684213"/>
          </a:xfrm>
        </p:spPr>
        <p:txBody>
          <a:bodyPr/>
          <a:lstStyle/>
          <a:p>
            <a:r>
              <a:rPr lang="en-US" dirty="0"/>
              <a:t>www.riccar.org</a:t>
            </a:r>
          </a:p>
          <a:p>
            <a:r>
              <a:rPr lang="en-US" dirty="0"/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52949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لماذا تقديم النتائج كمجموعة؟</a:t>
            </a:r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ابتداء من التسعينات، أصبحت الاختلافات في مخرجات النمذجة المناخية الإقليمية واضحة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من الصعب تقييم السلوكيات المنهجية للنماذج وتفسير النتائج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دعوة لمشاريع المقارنة بين النماذج باستخدام نفس بروتوكول المحاكاة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وصف تغير المناخ بشكل صحيح وتقليل عدم اليقين</a:t>
            </a:r>
            <a:endParaRPr lang="en-US" dirty="0"/>
          </a:p>
          <a:p>
            <a:pPr algn="r" rtl="1"/>
            <a:r>
              <a:rPr lang="en-US" dirty="0"/>
              <a:t> 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يمكن أن تشمل أوجه عدم اليقين في مخرجات النمذجة</a:t>
            </a:r>
            <a:r>
              <a:rPr lang="en-US" dirty="0"/>
              <a:t>:</a:t>
            </a:r>
            <a:r>
              <a:rPr lang="ar-LB" dirty="0"/>
              <a:t> عدم اليقين في السيناريو (</a:t>
            </a:r>
            <a:r>
              <a:rPr lang="en-US" dirty="0"/>
              <a:t>RCPs</a:t>
            </a:r>
            <a:r>
              <a:rPr lang="ar-LB" dirty="0"/>
              <a:t>) ، وتقلبات المناخ الداخلية ، وافتراضات النماذج المختلفة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31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LB" b="1" dirty="0"/>
              <a:t>كيف ينبغي استخدام المجموعة؟</a:t>
            </a:r>
            <a:endParaRPr lang="en-US" b="1" dirty="0"/>
          </a:p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يوصى باستخدام أكبر مجموعة نموذجية ممكنة لتقييم وتطبيق مخرجات النمذجة المناخية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الحد الأدنى هو 3 عناصر لمجموعة اسقاطات نموذجية ولكن فقط 1 سيناريو</a:t>
            </a:r>
            <a:r>
              <a:rPr lang="en-US" dirty="0"/>
              <a:t>RCP </a:t>
            </a:r>
            <a:r>
              <a:rPr lang="ar-LB" dirty="0"/>
              <a:t> </a:t>
            </a:r>
            <a:r>
              <a:rPr lang="en-US" dirty="0"/>
              <a:t>) </a:t>
            </a:r>
            <a:r>
              <a:rPr lang="ar-LB" dirty="0"/>
              <a:t>مجموعة متعددة النماذج)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في ريكار تم استخدام مجموعة اسقاطات تحتوي على ثلاثة عناصر كما هو مبين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يتم</a:t>
            </a:r>
            <a:r>
              <a:rPr lang="en-US" dirty="0"/>
              <a:t> </a:t>
            </a:r>
            <a:r>
              <a:rPr lang="ar-LB" dirty="0"/>
              <a:t>تقييم متوسط جميع عناصر المجموعة</a:t>
            </a:r>
            <a:r>
              <a:rPr lang="en-US" dirty="0"/>
              <a:t> </a:t>
            </a:r>
            <a:r>
              <a:rPr lang="ar-LB" dirty="0"/>
              <a:t>على مدى فترة ممتدة (أي 20 أو 30 سنة)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تمثل مجموعات ريكار متوسطًا لمدة 20 عامًا.  يمكن أن تكون النتائج سنوية أو موسمية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67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كيف ينبغي استخدام المجموعة؟</a:t>
            </a:r>
            <a:endParaRPr lang="en-US" b="1" dirty="0"/>
          </a:p>
          <a:p>
            <a:pPr algn="r" rtl="1"/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مخرجات النمذجة لنطاق المشرق متوقعة</a:t>
            </a:r>
            <a:r>
              <a:rPr lang="en-US" dirty="0"/>
              <a:t> </a:t>
            </a:r>
            <a:r>
              <a:rPr lang="ar-DZ" dirty="0"/>
              <a:t>ابتداء </a:t>
            </a:r>
            <a:r>
              <a:rPr lang="ar-DZ" noProof="0" dirty="0"/>
              <a:t>من أوائل عام 2021</a:t>
            </a:r>
            <a:endParaRPr lang="en-US" noProof="0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سيتم تحديد النماذج المناخية العالمية المحركة.  </a:t>
            </a:r>
            <a:r>
              <a:rPr lang="ar-DZ" noProof="0" dirty="0"/>
              <a:t>واحد منهم سيكون EC-EARTH</a:t>
            </a:r>
            <a:endParaRPr lang="en-US" noProof="0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سيشمل </a:t>
            </a:r>
            <a:r>
              <a:rPr lang="ar-DZ" noProof="0" dirty="0"/>
              <a:t>نطاق المشرق القادم </a:t>
            </a:r>
            <a:r>
              <a:rPr lang="ar-DZ" dirty="0"/>
              <a:t>ستة عناصر في المجموعة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وسيستخدم النموذج المناخي الإقليمي</a:t>
            </a:r>
            <a:r>
              <a:rPr lang="en-US" dirty="0"/>
              <a:t> </a:t>
            </a:r>
            <a:r>
              <a:rPr lang="ar-DZ" dirty="0"/>
              <a:t>ALADIN</a:t>
            </a:r>
            <a:r>
              <a:rPr lang="en-US" dirty="0"/>
              <a:t> </a:t>
            </a:r>
            <a:r>
              <a:rPr lang="ar-DZ" dirty="0"/>
              <a:t> </a:t>
            </a:r>
            <a:r>
              <a:rPr lang="ar-DZ" noProof="0" dirty="0"/>
              <a:t>(</a:t>
            </a:r>
            <a:r>
              <a:rPr lang="ar-DZ" dirty="0"/>
              <a:t>مجال محدود، تطويع ديناميكي، تطوير دولي) الذي وضعه المركز الوطني لأبحاث الأرصاد الجوية</a:t>
            </a:r>
            <a:r>
              <a:rPr lang="en-US" dirty="0"/>
              <a:t> </a:t>
            </a:r>
            <a:r>
              <a:rPr lang="ar-DZ" dirty="0"/>
              <a:t>CNRM</a:t>
            </a:r>
            <a:r>
              <a:rPr lang="en-US" dirty="0"/>
              <a:t> </a:t>
            </a:r>
            <a:r>
              <a:rPr lang="ar-DZ" noProof="0" dirty="0"/>
              <a:t> </a:t>
            </a:r>
            <a:endParaRPr lang="en-US" noProof="0" dirty="0"/>
          </a:p>
          <a:p>
            <a:pPr algn="r" rtl="1"/>
            <a:endParaRPr lang="en-US" noProof="0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</a:t>
            </a:r>
            <a:r>
              <a:rPr lang="ar-DZ" noProof="0" dirty="0"/>
              <a:t>ستخدم ALADIN حاليا من قبل معاهد من اتحاد ALADIN-HIRLAM تحت اسم </a:t>
            </a:r>
            <a:r>
              <a:rPr lang="ar-DZ" dirty="0"/>
              <a:t>HCLIM-ALADIN (المعهد السويدي للأرصاد الجوية والهيدرولوجية)</a:t>
            </a:r>
            <a:endParaRPr lang="ar-DZ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78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51251"/>
            <a:ext cx="5486400" cy="4051005"/>
          </a:xfrm>
        </p:spPr>
        <p:txBody>
          <a:bodyPr/>
          <a:lstStyle/>
          <a:p>
            <a:pPr algn="r" rtl="1"/>
            <a:r>
              <a:rPr lang="ar-LB" b="1" dirty="0"/>
              <a:t>كيف ينبغي استخدام المجموعة؟</a:t>
            </a:r>
            <a:endParaRPr lang="en-US" b="1" dirty="0"/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يمكن استخدام </a:t>
            </a:r>
            <a:r>
              <a:rPr lang="ar-LB" dirty="0"/>
              <a:t>عدة نماذج مناخية عالمية ونماذج مناخية إقليمية</a:t>
            </a:r>
            <a:endParaRPr lang="en-US" dirty="0"/>
          </a:p>
          <a:p>
            <a:pPr algn="r" rtl="1"/>
            <a:r>
              <a:rPr lang="ar-LB" dirty="0"/>
              <a:t> 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على سبيل المثال، بالنسبة لل</a:t>
            </a:r>
            <a:r>
              <a:rPr lang="ar-LB" dirty="0"/>
              <a:t>نطاق العربي</a:t>
            </a:r>
            <a:r>
              <a:rPr lang="en-US" b="0" dirty="0"/>
              <a:t>، </a:t>
            </a:r>
            <a:r>
              <a:rPr lang="ar-LB" b="0" dirty="0"/>
              <a:t>هناك </a:t>
            </a:r>
            <a:r>
              <a:rPr lang="ar-LB" dirty="0"/>
              <a:t>مخرجات اسقاطات النمذجة المناخية الاقليمية</a:t>
            </a:r>
            <a:r>
              <a:rPr lang="en-US" dirty="0"/>
              <a:t> ،</a:t>
            </a:r>
            <a:r>
              <a:rPr lang="ar-LB" dirty="0"/>
              <a:t> متاحة </a:t>
            </a:r>
            <a:r>
              <a:rPr lang="ar-DZ" b="0" dirty="0"/>
              <a:t>من CORDEX/ESGF  </a:t>
            </a:r>
            <a:r>
              <a:rPr lang="ar-LB" b="0" dirty="0"/>
              <a:t>تشمل </a:t>
            </a:r>
            <a:r>
              <a:rPr lang="en-US" b="0" dirty="0"/>
              <a:t>GCM/RCM)</a:t>
            </a:r>
            <a:r>
              <a:rPr lang="ar-LB" b="0" dirty="0"/>
              <a:t>)</a:t>
            </a:r>
            <a:r>
              <a:rPr lang="en-US" b="0" dirty="0"/>
              <a:t>:</a:t>
            </a:r>
            <a:r>
              <a:rPr lang="ar-LB" b="0" dirty="0"/>
              <a:t> </a:t>
            </a:r>
            <a:endParaRPr lang="en-US" b="0" dirty="0"/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en-US" b="0" dirty="0"/>
              <a:t>CNRM-CM5</a:t>
            </a:r>
            <a:r>
              <a:rPr lang="en-US" dirty="0"/>
              <a:t>/RCA4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LB" b="0" dirty="0"/>
              <a:t> </a:t>
            </a:r>
            <a:r>
              <a:rPr lang="en-US" b="0" dirty="0"/>
              <a:t>EC-EARTH/RCA4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en-US" b="0" dirty="0"/>
              <a:t>GFDL-ESM2M/RCA4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en-US" b="0" dirty="0"/>
              <a:t> MPI-ESM-MR/RegCM4.3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en-US" b="0" dirty="0"/>
              <a:t>HadGEM2-ES/RegCM4.3</a:t>
            </a:r>
            <a:endParaRPr lang="en-US" dirty="0"/>
          </a:p>
          <a:p>
            <a:pPr algn="r" rtl="1"/>
            <a:r>
              <a:rPr lang="ar-LB" b="0" dirty="0"/>
              <a:t>ويمكن استخدام جميع مخرجات النمذجة الخمسة لإنشاء مجموعة.</a:t>
            </a:r>
            <a:endParaRPr lang="en-US" b="0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يجب أن يكون السيناريو </a:t>
            </a:r>
            <a:r>
              <a:rPr lang="en-US" b="0" dirty="0"/>
              <a:t>  RCP</a:t>
            </a:r>
            <a:r>
              <a:rPr lang="ar-LB" dirty="0"/>
              <a:t>نفسه لجميع عناصر </a:t>
            </a:r>
            <a:r>
              <a:rPr lang="ar-LB" b="0" dirty="0"/>
              <a:t>المجموعة </a:t>
            </a:r>
            <a:endParaRPr lang="en-US" b="0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ينبغي أن تكون الدقة المكانية نفسها لجميع عناصر المجموعة </a:t>
            </a:r>
            <a:r>
              <a:rPr lang="ar-LB" b="0" dirty="0"/>
              <a:t>(أي 50 كم / </a:t>
            </a:r>
            <a:r>
              <a:rPr lang="ar-LB" dirty="0"/>
              <a:t>0.44 درجة للكل)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يجب أن تكون الدقة الزمنية نفسها لجميع عناصر المجموعة </a:t>
            </a:r>
            <a:r>
              <a:rPr lang="ar-LB" b="0" dirty="0"/>
              <a:t>(</a:t>
            </a:r>
            <a:r>
              <a:rPr lang="ar-LB" dirty="0"/>
              <a:t>أي يومي </a:t>
            </a:r>
            <a:r>
              <a:rPr lang="ar-LB" b="0" dirty="0"/>
              <a:t>أو </a:t>
            </a:r>
            <a:r>
              <a:rPr lang="ar-LB" dirty="0"/>
              <a:t>شهري للكل)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يجب أن يكون نطاق النمذجة هو نفسه (</a:t>
            </a:r>
            <a:r>
              <a:rPr lang="ar-LB" dirty="0"/>
              <a:t>أي النطاق </a:t>
            </a:r>
            <a:r>
              <a:rPr lang="ar-LB" b="0" dirty="0"/>
              <a:t>العربي</a:t>
            </a:r>
            <a:r>
              <a:rPr lang="ar-LB" dirty="0"/>
              <a:t> للكل</a:t>
            </a:r>
            <a:r>
              <a:rPr lang="ar-LB" b="0" dirty="0"/>
              <a:t>) بحيث تكون شروط الحدود متطابقة</a:t>
            </a:r>
            <a:endParaRPr lang="en-US" b="0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لا تخلط البيانات </a:t>
            </a:r>
            <a:r>
              <a:rPr lang="ar-LB" dirty="0"/>
              <a:t>المصححة الانحياز </a:t>
            </a:r>
            <a:r>
              <a:rPr lang="ar-LB" b="0" dirty="0"/>
              <a:t>مع </a:t>
            </a:r>
            <a:r>
              <a:rPr lang="ar-LB" dirty="0"/>
              <a:t>مخرجات النمذجة المناخية الإقليمية</a:t>
            </a:r>
            <a:r>
              <a:rPr lang="en-US" b="0" dirty="0"/>
              <a:t> </a:t>
            </a:r>
            <a:r>
              <a:rPr lang="ar-LB" dirty="0"/>
              <a:t>الأولية (غير مصححة الانحياز)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56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r" rtl="1"/>
            <a:r>
              <a:rPr lang="ar-LB" b="1" dirty="0"/>
              <a:t>مجموعات مخرجات ريكار</a:t>
            </a:r>
            <a:endParaRPr lang="en-US" b="1" dirty="0"/>
          </a:p>
          <a:p>
            <a:pPr lvl="0" algn="r" rtl="1"/>
            <a:endParaRPr lang="en-US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تستند مجموعات ريكار</a:t>
            </a:r>
            <a:r>
              <a:rPr lang="en-US" dirty="0"/>
              <a:t> </a:t>
            </a:r>
            <a:r>
              <a:rPr lang="ar-LB" dirty="0"/>
              <a:t>إلى متوسط  3 مخرجات نمذجة لأربع فترات زمنية مختلفة (لمدة 20 عامًا) </a:t>
            </a:r>
            <a:r>
              <a:rPr lang="ar-LB" dirty="0" err="1"/>
              <a:t>لسيناريوهين</a:t>
            </a:r>
            <a:r>
              <a:rPr lang="ar-DZ" dirty="0"/>
              <a:t>RCP م</a:t>
            </a:r>
            <a:r>
              <a:rPr lang="ar-LB" dirty="0" err="1"/>
              <a:t>ختلفين</a:t>
            </a:r>
            <a:r>
              <a:rPr lang="ar-LB" dirty="0"/>
              <a:t> </a:t>
            </a:r>
            <a:endParaRPr lang="en-US" dirty="0"/>
          </a:p>
          <a:p>
            <a:pPr lvl="0" algn="r" rtl="1"/>
            <a:endParaRPr lang="en-US" dirty="0"/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SA" dirty="0"/>
              <a:t>ثلاثة نماذج:</a:t>
            </a:r>
            <a:r>
              <a:rPr lang="en-US" dirty="0"/>
              <a:t>CNRM-CM5, EC-EARTH, GFDL-ESM2M 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SA" dirty="0"/>
              <a:t>مسار </a:t>
            </a:r>
            <a:r>
              <a:rPr lang="ar-S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التركيز النموذجي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RCP 4.5 –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S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مسار التركيز النموذجي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RCP 8.5 –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SA" dirty="0"/>
              <a:t>الفترات الزمنية 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ar-S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الفترة المرجعية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(1986-2005) </a:t>
            </a:r>
            <a:r>
              <a:rPr lang="ar-S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فترة قرب القرن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(2016-2035) </a:t>
            </a:r>
            <a:r>
              <a:rPr lang="ar-S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S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فترة منتصف القرن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(2046-2065) </a:t>
            </a:r>
            <a:r>
              <a:rPr lang="ar-SA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فترة نهاية القرن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(2081-2100) </a:t>
            </a: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متوفرة بتنسيق بيانات نقطية </a:t>
            </a:r>
            <a:r>
              <a:rPr lang="ar-D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ar-D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raster</a:t>
            </a:r>
            <a:r>
              <a:rPr lang="ar-D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 بوابة بيانات المركز الإقليمي للمعرفة </a:t>
            </a:r>
            <a:r>
              <a:rPr lang="ar-L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لريكار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7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</a:t>
            </a:r>
            <a:endParaRPr lang="en-US" b="1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يجب إنشاء المجموعات غير المتوفرة على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المركز الإقليمي للمعرفة </a:t>
            </a:r>
            <a:r>
              <a:rPr lang="ar-LB" dirty="0"/>
              <a:t>يدويًا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استناداً إلى البيانات السنوية أو الموسمية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dirty="0"/>
              <a:t>3</a:t>
            </a:r>
            <a:r>
              <a:rPr lang="ar-LB" dirty="0"/>
              <a:t> مخرجات نموذجية على الأقل، فترة 20 سنة (أي "2030"، استنادا إلى الفترة </a:t>
            </a:r>
            <a:r>
              <a:rPr lang="en-US" dirty="0"/>
              <a:t>2021-2040</a:t>
            </a:r>
            <a:r>
              <a:rPr lang="ar-LB" dirty="0"/>
              <a:t>)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56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ar-LB" dirty="0"/>
              <a:t>1. استخراج الشريحة الزمنية لكل طبقة نقطية</a:t>
            </a:r>
            <a:r>
              <a:rPr lang="en-US" dirty="0"/>
              <a:t> (raster layer) </a:t>
            </a:r>
          </a:p>
          <a:p>
            <a:pPr algn="r" rtl="1"/>
            <a:r>
              <a:rPr lang="en-US" dirty="0"/>
              <a:t> .a </a:t>
            </a:r>
            <a:r>
              <a:rPr lang="ar-LB" dirty="0"/>
              <a:t>إنشاء طبقة بيانات نقطية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نوقش </a:t>
            </a:r>
            <a:r>
              <a:rPr lang="en-US" dirty="0"/>
              <a:t>"</a:t>
            </a:r>
            <a:r>
              <a:rPr lang="ar-DZ" dirty="0"/>
              <a:t>إنشاء طبقة بيانات نقطية </a:t>
            </a:r>
            <a:r>
              <a:rPr lang="ar-DZ" dirty="0" err="1"/>
              <a:t>NetCDF</a:t>
            </a:r>
            <a:r>
              <a:rPr lang="ar-DZ" dirty="0"/>
              <a:t> </a:t>
            </a:r>
            <a:r>
              <a:rPr lang="en-US" dirty="0"/>
              <a:t>" </a:t>
            </a:r>
            <a:r>
              <a:rPr lang="ar-DZ" dirty="0"/>
              <a:t> خلال الوحدة </a:t>
            </a:r>
            <a:r>
              <a:rPr lang="en-US" dirty="0"/>
              <a:t>2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دليل ريكار التدريبي حول استخدام نظم المعلومات الجغرافية لتحليل بيانات تغير المناخ القسم 3.2.2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32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ar-LB" dirty="0"/>
              <a:t>1. استخراج الشريحة الزمنية لكل طبقة نقطية</a:t>
            </a:r>
            <a:endParaRPr lang="en-US" dirty="0"/>
          </a:p>
          <a:p>
            <a:pPr algn="r" rtl="1"/>
            <a:r>
              <a:rPr lang="en-US" dirty="0"/>
              <a:t>.b </a:t>
            </a:r>
            <a:r>
              <a:rPr lang="ar-LB" dirty="0"/>
              <a:t>فتح خصائص الطبقة وتحديد الزمن لنطاق البعد</a:t>
            </a:r>
            <a:endParaRPr lang="en-US" dirty="0"/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بعد تحديد الزمن باعتباره  نطاق البعد ، سيتحول حقل قيم الأبعاد إلى بياض</a:t>
            </a:r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75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ar-LB" dirty="0"/>
              <a:t>1. استخراج الشريحة الزمنية لكل طبقة نقطية</a:t>
            </a:r>
            <a:endParaRPr lang="en-US" dirty="0"/>
          </a:p>
          <a:p>
            <a:pPr algn="r" rtl="1"/>
            <a:r>
              <a:rPr lang="en-US" dirty="0"/>
              <a:t> .c </a:t>
            </a:r>
            <a:r>
              <a:rPr lang="ar-LB" dirty="0"/>
              <a:t>حفظ كملف طبقة</a:t>
            </a:r>
            <a:endParaRPr lang="en-US" dirty="0"/>
          </a:p>
          <a:p>
            <a:pPr algn="r" rtl="1"/>
            <a:endParaRPr lang="en-US" dirty="0"/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يجب حفظ</a:t>
            </a:r>
            <a:r>
              <a:rPr lang="en-US" dirty="0"/>
              <a:t> </a:t>
            </a:r>
            <a:r>
              <a:rPr lang="ar-DZ" dirty="0"/>
              <a:t>ملف الطبقة في الموقع المحدد من قبل المستخدم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60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55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b="1" dirty="0"/>
              <a:t>سلسلة ندوات ريكار عبر الانترنت</a:t>
            </a:r>
            <a:endParaRPr lang="en-US" b="1" dirty="0"/>
          </a:p>
          <a:p>
            <a:pPr algn="r" rtl="1"/>
            <a:endParaRPr lang="en-US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الوحدة 1 – تقديم مجموعات بيانات ريكار الناتجة عن النمذجة المناخية الإقليمية و النمذجة الهيدرولوجية الإقليمية</a:t>
            </a:r>
            <a:endParaRPr lang="en-US" dirty="0"/>
          </a:p>
          <a:p>
            <a:pPr lvl="0" algn="r" rtl="1"/>
            <a:endParaRPr lang="en-US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الوحدة 2- عرض مجموعات بيانات النمذجة المناخية الإقليمية بصيغة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 </a:t>
            </a:r>
            <a:r>
              <a:rPr lang="ar-SA" dirty="0"/>
              <a:t>في نظم المعلومات الجغرافية</a:t>
            </a:r>
            <a:endParaRPr lang="en-US" dirty="0"/>
          </a:p>
          <a:p>
            <a:pPr lvl="0" algn="r" rtl="1"/>
            <a:endParaRPr lang="en-US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الوحدة 3- استخراج البيانات الجدولية من الملفات المناخية بصيغة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SA" dirty="0"/>
              <a:t>لاستخدامها في النماذج والتطبيقات الأخرى</a:t>
            </a:r>
            <a:endParaRPr lang="en-US" dirty="0"/>
          </a:p>
          <a:p>
            <a:pPr lvl="0" algn="r" rtl="1"/>
            <a:endParaRPr lang="en-US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b="1" dirty="0"/>
              <a:t>الوحدة 4- إنشاء مجموعة لإسقاطات النمذجة المناخية الإقليمية باستخدام نظم المعلومات الجغرافية ومؤشرات الظواهر المناخية المتطرفة</a:t>
            </a:r>
            <a:endParaRPr lang="en-US" b="1" dirty="0"/>
          </a:p>
          <a:p>
            <a:pPr lvl="0" algn="r" rtl="1"/>
            <a:endParaRPr lang="en-US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الوحدة 5- الوصول إلى مجموعات البيانات المناخية العالمية والإقليمية والمنصات ذات الصلة</a:t>
            </a:r>
            <a:endParaRPr lang="en-US" dirty="0"/>
          </a:p>
          <a:p>
            <a:pPr lvl="0"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الوحدة 6- منهجية التقييم المتكامل لقابلية التأثر المتبعة في ريكار</a:t>
            </a:r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29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ar-LB" dirty="0"/>
              <a:t>1. استخراج الشريحة الزمنية لكل طبقة نقطية</a:t>
            </a:r>
            <a:endParaRPr lang="en-US" dirty="0"/>
          </a:p>
          <a:p>
            <a:pPr algn="r" rtl="1"/>
            <a:r>
              <a:rPr lang="en-US" dirty="0"/>
              <a:t> .d </a:t>
            </a:r>
            <a:r>
              <a:rPr lang="ar-LB" dirty="0"/>
              <a:t>تنزيل أداة </a:t>
            </a:r>
            <a:r>
              <a:rPr lang="en-US" dirty="0" err="1"/>
              <a:t>NetCDF</a:t>
            </a:r>
            <a:r>
              <a:rPr lang="en-US" dirty="0"/>
              <a:t> Time Slice to Raster</a:t>
            </a:r>
            <a:r>
              <a:rPr lang="ar-LB" dirty="0"/>
              <a:t> واستخدامها</a:t>
            </a:r>
            <a:endParaRPr lang="en-US" dirty="0"/>
          </a:p>
          <a:p>
            <a:pPr algn="r" rtl="1"/>
            <a:r>
              <a:rPr lang="en-US" dirty="0"/>
              <a:t>  </a:t>
            </a:r>
            <a:r>
              <a:rPr lang="ar-LB" dirty="0"/>
              <a:t>يمكن تنزيلها عبر </a:t>
            </a:r>
            <a:r>
              <a:rPr lang="en-US" dirty="0"/>
              <a:t>https://support.esri.com/en/technical-article/000011318   </a:t>
            </a:r>
          </a:p>
          <a:p>
            <a:pPr algn="r" rtl="1"/>
            <a:r>
              <a:rPr lang="en-US" dirty="0"/>
              <a:t> </a:t>
            </a:r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سيؤدي استخدام </a:t>
            </a:r>
            <a:r>
              <a:rPr lang="ar-DZ" dirty="0" err="1"/>
              <a:t>NetCDF_time_slice_to_Raster</a:t>
            </a:r>
            <a:r>
              <a:rPr lang="ar-DZ" dirty="0"/>
              <a:t> إلى تصدير كل شريحة زمنية تلقائيًا من ملف طبقة </a:t>
            </a:r>
            <a:r>
              <a:rPr lang="ar-DZ" dirty="0" err="1"/>
              <a:t>NetCDF</a:t>
            </a:r>
            <a:r>
              <a:rPr lang="ar-DZ" dirty="0"/>
              <a:t> بمثابة بيانات نقطية واحدة (.</a:t>
            </a:r>
            <a:r>
              <a:rPr lang="ar-DZ" dirty="0" err="1"/>
              <a:t>tif</a:t>
            </a:r>
            <a:r>
              <a:rPr lang="ar-DZ" dirty="0"/>
              <a:t>).</a:t>
            </a:r>
            <a:endParaRPr lang="en-US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يجب حفظ</a:t>
            </a:r>
            <a:r>
              <a:rPr lang="en-US" dirty="0"/>
              <a:t> </a:t>
            </a:r>
            <a:r>
              <a:rPr lang="ar-DZ" dirty="0"/>
              <a:t>ملف الطبقة في الموقع المحدد من قبل المستخدم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69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ar-LB" dirty="0"/>
              <a:t>1. استخراج الشريحة الزمنية لكل طبقة نقطية</a:t>
            </a:r>
            <a:endParaRPr lang="en-US" dirty="0"/>
          </a:p>
          <a:p>
            <a:pPr algn="r" rtl="1"/>
            <a:r>
              <a:rPr lang="en-US" dirty="0"/>
              <a:t>.e </a:t>
            </a:r>
            <a:r>
              <a:rPr lang="ar-LB" dirty="0"/>
              <a:t>فتح الأداة من الموقع المحدد من قبل المستخدم في </a:t>
            </a:r>
            <a:r>
              <a:rPr lang="en-US" dirty="0"/>
              <a:t>ArcCatalog</a:t>
            </a:r>
          </a:p>
          <a:p>
            <a:pPr algn="r" rtl="1"/>
            <a:r>
              <a:rPr lang="en-US" dirty="0"/>
              <a:t> </a:t>
            </a:r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قد توجد أداة </a:t>
            </a:r>
            <a:r>
              <a:rPr lang="en-US" dirty="0" err="1"/>
              <a:t>NetCDF</a:t>
            </a:r>
            <a:r>
              <a:rPr lang="en-US" dirty="0"/>
              <a:t> Time Slice to Raster </a:t>
            </a:r>
            <a:r>
              <a:rPr lang="ar-DZ" dirty="0"/>
              <a:t>في دليل فرعي تحت الموقع المحدد من قبل المستخدم</a:t>
            </a:r>
            <a:endParaRPr lang="en-US" dirty="0"/>
          </a:p>
          <a:p>
            <a:pPr rtl="1"/>
            <a:r>
              <a:rPr lang="en-US" sz="1100" dirty="0" err="1"/>
              <a:t>NetCDF_time_slice_export.gdb</a:t>
            </a:r>
            <a:r>
              <a:rPr lang="en-US" sz="1100" dirty="0"/>
              <a:t> &gt; </a:t>
            </a:r>
            <a:r>
              <a:rPr lang="en-US" sz="1100" dirty="0" err="1"/>
              <a:t>NetCDF_Time_Slice_Export</a:t>
            </a:r>
            <a:r>
              <a:rPr lang="en-US" sz="1100" dirty="0"/>
              <a:t> &gt; </a:t>
            </a:r>
            <a:r>
              <a:rPr lang="en-US" sz="1100" dirty="0" err="1"/>
              <a:t>NetCDF_time_slice_export</a:t>
            </a:r>
            <a:endParaRPr lang="en-US" sz="1100" dirty="0"/>
          </a:p>
          <a:p>
            <a:pPr algn="r" rtl="1"/>
            <a:endParaRPr lang="ar-DZ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62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ar-LB" dirty="0"/>
              <a:t>1. استخراج الشريحة الزمنية لكل طبقة نقطية</a:t>
            </a:r>
            <a:endParaRPr lang="en-US" dirty="0"/>
          </a:p>
          <a:p>
            <a:pPr algn="r" rtl="1"/>
            <a:r>
              <a:rPr lang="en-US" dirty="0"/>
              <a:t> .f </a:t>
            </a:r>
            <a:r>
              <a:rPr lang="ar-LB" dirty="0"/>
              <a:t>إدخال طبقة </a:t>
            </a:r>
            <a:r>
              <a:rPr lang="en-US" dirty="0" err="1"/>
              <a:t>NetCDF</a:t>
            </a:r>
            <a:r>
              <a:rPr lang="ar-LB" dirty="0"/>
              <a:t>ومجلد الإخراج المعرف من قبل المستخدم</a:t>
            </a:r>
            <a:endParaRPr lang="en-US" dirty="0"/>
          </a:p>
          <a:p>
            <a:pPr algn="r" rtl="1"/>
            <a:endParaRPr lang="en-US" b="1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حدد طبقة الإدخال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DZ" dirty="0"/>
              <a:t>كما تم حفظها أثناء الخطوة 1. </a:t>
            </a:r>
            <a:r>
              <a:rPr lang="en-US" dirty="0"/>
              <a:t>c</a:t>
            </a:r>
            <a:r>
              <a:rPr lang="ar-DZ" dirty="0"/>
              <a:t>.</a:t>
            </a:r>
            <a:endParaRPr lang="en-US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يجب أن يكون مجلد الإخراج معرف من قبل المستخدم </a:t>
            </a:r>
            <a:r>
              <a:rPr lang="ar-DZ" dirty="0" err="1"/>
              <a:t>بإسم</a:t>
            </a:r>
            <a:r>
              <a:rPr lang="ar-DZ" dirty="0"/>
              <a:t> فريد لكل ملف </a:t>
            </a:r>
            <a:r>
              <a:rPr lang="en-US" dirty="0" err="1"/>
              <a:t>NetCDF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بمجرد الانتهاء ، حدد موافق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0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ar-LB" dirty="0"/>
              <a:t>1. استخراج الشريحة الزمنية لكل طبقة نقطية</a:t>
            </a:r>
            <a:endParaRPr lang="en-US" dirty="0"/>
          </a:p>
          <a:p>
            <a:pPr algn="r" rtl="1"/>
            <a:r>
              <a:rPr lang="en-US" dirty="0"/>
              <a:t>.g</a:t>
            </a:r>
            <a:r>
              <a:rPr lang="ar-DZ" dirty="0"/>
              <a:t>تنفيذ الأداة</a:t>
            </a:r>
          </a:p>
          <a:p>
            <a:pPr algn="r" rtl="1"/>
            <a:endParaRPr lang="en-US" b="1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عند تنفيذ أداة </a:t>
            </a:r>
            <a:r>
              <a:rPr lang="ar-DZ" dirty="0" err="1"/>
              <a:t>NetCDF</a:t>
            </a:r>
            <a:r>
              <a:rPr lang="ar-DZ" dirty="0"/>
              <a:t> </a:t>
            </a:r>
            <a:r>
              <a:rPr lang="ar-DZ" dirty="0" err="1"/>
              <a:t>Time</a:t>
            </a:r>
            <a:r>
              <a:rPr lang="ar-DZ" dirty="0"/>
              <a:t> </a:t>
            </a:r>
            <a:r>
              <a:rPr lang="ar-DZ" dirty="0" err="1"/>
              <a:t>Slice</a:t>
            </a:r>
            <a:r>
              <a:rPr lang="ar-DZ" dirty="0"/>
              <a:t> </a:t>
            </a:r>
            <a:r>
              <a:rPr lang="ar-DZ" dirty="0" err="1"/>
              <a:t>to</a:t>
            </a:r>
            <a:r>
              <a:rPr lang="ar-DZ" dirty="0"/>
              <a:t> </a:t>
            </a:r>
            <a:r>
              <a:rPr lang="ar-DZ" dirty="0" err="1"/>
              <a:t>Raster</a:t>
            </a:r>
            <a:r>
              <a:rPr lang="ar-DZ" dirty="0"/>
              <a:t> ، سيتم تسمية ملفات .</a:t>
            </a:r>
            <a:r>
              <a:rPr lang="ar-DZ" dirty="0" err="1"/>
              <a:t>tif</a:t>
            </a:r>
            <a:r>
              <a:rPr lang="ar-DZ" dirty="0"/>
              <a:t> تلقائيًا </a:t>
            </a:r>
            <a:r>
              <a:rPr lang="en-US" dirty="0"/>
              <a:t>.Band_ (number) </a:t>
            </a:r>
            <a:r>
              <a:rPr lang="ar-DZ" dirty="0"/>
              <a:t>ستكون الأرقام مرتبة ترتيبًا زمنيًا من 1 إلى n ، حيث n هو عدد الشرائح الزمنية.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بالنسبة للتساقطات والحرارة اليومية ، سيكون لكل ملف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DZ" dirty="0" err="1"/>
              <a:t>لريكار</a:t>
            </a:r>
            <a:r>
              <a:rPr lang="ar-DZ" dirty="0"/>
              <a:t> 365 شريحة  زمنية (أو 366 خلال سنوات كبيسة) ، تمثل كل يوم من أيام السنة. بالنسبة لمؤشرات الظواهر المناخية المتطرفة، هناك 150 شريحة زمنية ، واحدة لكل سنة (</a:t>
            </a:r>
            <a:r>
              <a:rPr lang="en-US" dirty="0"/>
              <a:t>1951- 2100</a:t>
            </a:r>
            <a:r>
              <a:rPr lang="ar-DZ" dirty="0"/>
              <a:t>).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خطأ شائع: إذا كان مخرج </a:t>
            </a:r>
            <a:r>
              <a:rPr lang="ar-DZ" dirty="0" err="1"/>
              <a:t>NetCDF</a:t>
            </a:r>
            <a:r>
              <a:rPr lang="ar-DZ" dirty="0"/>
              <a:t> </a:t>
            </a:r>
            <a:r>
              <a:rPr lang="ar-DZ" dirty="0" err="1"/>
              <a:t>Time</a:t>
            </a:r>
            <a:r>
              <a:rPr lang="ar-DZ" dirty="0"/>
              <a:t> </a:t>
            </a:r>
            <a:r>
              <a:rPr lang="ar-DZ" dirty="0" err="1"/>
              <a:t>Slice</a:t>
            </a:r>
            <a:r>
              <a:rPr lang="ar-DZ" dirty="0"/>
              <a:t> </a:t>
            </a:r>
            <a:r>
              <a:rPr lang="ar-DZ" dirty="0" err="1"/>
              <a:t>to</a:t>
            </a:r>
            <a:r>
              <a:rPr lang="ar-DZ" dirty="0"/>
              <a:t> </a:t>
            </a:r>
            <a:r>
              <a:rPr lang="ar-DZ" dirty="0" err="1"/>
              <a:t>Raster</a:t>
            </a:r>
            <a:r>
              <a:rPr lang="ar-DZ" dirty="0"/>
              <a:t> عبارة عن ملف واحد فقط (</a:t>
            </a:r>
            <a:r>
              <a:rPr lang="en-US" dirty="0"/>
              <a:t>Band_1.tif</a:t>
            </a:r>
            <a:r>
              <a:rPr lang="ar-DZ" dirty="0"/>
              <a:t>) ، فهذا يعني أن المستخدم لم يحدد الوقت باعتباره نطاق البعد (الخطوة 1.</a:t>
            </a:r>
            <a:r>
              <a:rPr lang="en-US" dirty="0"/>
              <a:t>b</a:t>
            </a:r>
            <a:r>
              <a:rPr lang="ar-DZ" dirty="0"/>
              <a:t>) قبل الحفظ كملف طبقة (الخطوة 1. </a:t>
            </a:r>
            <a:r>
              <a:rPr lang="en-US" dirty="0"/>
              <a:t>c</a:t>
            </a:r>
            <a:r>
              <a:rPr lang="ar-DZ" dirty="0"/>
              <a:t> ).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لاحظ أن تنفيذ الأداة قد يستغرق عدة دقائق حسب سرعة الكمبيوتر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39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en-US" dirty="0"/>
              <a:t>2</a:t>
            </a:r>
            <a:r>
              <a:rPr lang="ar-LB" dirty="0"/>
              <a:t>. حساب الإسقاطات السنوية (أو الموسمية)</a:t>
            </a:r>
            <a:endParaRPr lang="en-US" dirty="0"/>
          </a:p>
          <a:p>
            <a:pPr algn="r" rtl="1"/>
            <a:r>
              <a:rPr lang="en-US" dirty="0"/>
              <a:t>.a</a:t>
            </a:r>
            <a:r>
              <a:rPr lang="ar-DZ" dirty="0"/>
              <a:t> ملف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DZ" dirty="0"/>
              <a:t>واحد (نموذج واحد ، سيناريو RCP  واحد)</a:t>
            </a:r>
            <a:endParaRPr lang="en-US" b="1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توجد أداة إحصائيات الخلية ضمن أدوات</a:t>
            </a:r>
            <a:r>
              <a:rPr lang="en-US" dirty="0"/>
              <a:t>&lt; Spatial Analyst </a:t>
            </a:r>
            <a:r>
              <a:rPr lang="ar-DZ" dirty="0"/>
              <a:t> </a:t>
            </a:r>
            <a:r>
              <a:rPr lang="en-US" dirty="0"/>
              <a:t> </a:t>
            </a:r>
            <a:r>
              <a:rPr lang="ar-LB" dirty="0"/>
              <a:t>محلي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 تتطلب الأداة تنشيط ملحق ال</a:t>
            </a:r>
            <a:r>
              <a:rPr lang="en-US" dirty="0"/>
              <a:t>Spatial Analyst ، </a:t>
            </a:r>
            <a:r>
              <a:rPr lang="ar-DZ" dirty="0"/>
              <a:t>المتاح في </a:t>
            </a:r>
            <a:r>
              <a:rPr lang="en-US" dirty="0"/>
              <a:t> ArcMap </a:t>
            </a:r>
            <a:r>
              <a:rPr lang="ar-DZ" dirty="0"/>
              <a:t>ضمن تخصيص&gt; ملحقات، أي</a:t>
            </a:r>
            <a:r>
              <a:rPr lang="en-US" dirty="0"/>
              <a:t> Customize &gt; Extensions</a:t>
            </a:r>
            <a:endParaRPr lang="ar-D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62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57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en-US" dirty="0"/>
              <a:t>2</a:t>
            </a:r>
            <a:r>
              <a:rPr lang="ar-LB" dirty="0"/>
              <a:t>. حساب الإسقاطات السنوية (أو الموسمية)</a:t>
            </a:r>
            <a:endParaRPr lang="en-US" dirty="0"/>
          </a:p>
          <a:p>
            <a:pPr algn="r" rtl="1"/>
            <a:r>
              <a:rPr lang="en-US" dirty="0"/>
              <a:t>.a</a:t>
            </a:r>
            <a:r>
              <a:rPr lang="ar-DZ" dirty="0"/>
              <a:t> ملف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DZ" dirty="0"/>
              <a:t>واحد (نموذج واحد ، سيناريو RCP  واحد)</a:t>
            </a:r>
            <a:endParaRPr lang="en-US" b="1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حدد الملفات النقطية</a:t>
            </a:r>
            <a:r>
              <a:rPr lang="en-US" dirty="0"/>
              <a:t> </a:t>
            </a:r>
            <a:r>
              <a:rPr lang="ar-DZ" dirty="0"/>
              <a:t>في موقع "البيانات النقطية المدخلة أو القيام الثابتة"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370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 typeface="Arial" panose="020B0604020202020204" pitchFamily="34" charset="0"/>
              <a:buNone/>
            </a:pPr>
            <a:r>
              <a:rPr lang="ar-LB" b="1" dirty="0"/>
              <a:t>أيام تقويمية وما يقابلها من مخرجات نطاق البيانات النقطية</a:t>
            </a:r>
            <a:endParaRPr lang="en-US" b="1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b="1" dirty="0"/>
              <a:t> </a:t>
            </a:r>
            <a:r>
              <a:rPr lang="ar-DZ" dirty="0" err="1"/>
              <a:t>Days</a:t>
            </a:r>
            <a:r>
              <a:rPr lang="en-US" dirty="0"/>
              <a:t> </a:t>
            </a:r>
            <a:r>
              <a:rPr lang="ar-DZ" dirty="0"/>
              <a:t>=</a:t>
            </a:r>
            <a:r>
              <a:rPr lang="en-US" dirty="0"/>
              <a:t> </a:t>
            </a:r>
            <a:r>
              <a:rPr lang="ar-DZ" dirty="0"/>
              <a:t>الأيام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dirty="0"/>
              <a:t> Output raster</a:t>
            </a:r>
            <a:r>
              <a:rPr lang="ar-DZ" dirty="0"/>
              <a:t>=</a:t>
            </a:r>
            <a:r>
              <a:rPr lang="en-US" dirty="0"/>
              <a:t> </a:t>
            </a:r>
            <a:r>
              <a:rPr lang="ar-LB" dirty="0"/>
              <a:t>مخرج نطاق البيانات النقطية</a:t>
            </a: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الجدول على اليسار مخصص للسنوات التقويمية العادية والجدول على اليمين للسنوات الكبيسة (مع 29 فبراير ، أي 2020 ، 2024 ، 2028)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13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en-US" dirty="0"/>
              <a:t>2</a:t>
            </a:r>
            <a:r>
              <a:rPr lang="ar-LB" dirty="0"/>
              <a:t>. حساب الإسقاطات السنوية (أو الموسمية)</a:t>
            </a:r>
            <a:endParaRPr lang="en-US" dirty="0"/>
          </a:p>
          <a:p>
            <a:pPr algn="r" rtl="1"/>
            <a:r>
              <a:rPr lang="en-US" dirty="0"/>
              <a:t>.a</a:t>
            </a:r>
            <a:r>
              <a:rPr lang="ar-DZ" dirty="0"/>
              <a:t> ملف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DZ" dirty="0"/>
              <a:t>واحد (نموذج واحد ، سيناريو RCP  واحد)</a:t>
            </a:r>
            <a:endParaRPr lang="en-US" b="1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لا يتم سرد الملفات النقطية في الترتيب الزمني. وبسبب ذلك، يمكن أن يكون مملاً تحديد نطاقات نقطية مناسبة (أي لشهر يناير)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13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تأكد من تحديد ملف نقطي كامل. سيكون هناك 5 ملفات لكل بيانات نقطية </a:t>
            </a:r>
            <a:r>
              <a:rPr lang="ar-DZ" noProof="0" dirty="0"/>
              <a:t>(.</a:t>
            </a:r>
            <a:r>
              <a:rPr lang="ar-DZ" noProof="0" dirty="0" err="1"/>
              <a:t>tif</a:t>
            </a:r>
            <a:r>
              <a:rPr lang="ar-DZ" noProof="0" dirty="0"/>
              <a:t> و .tif.aux.xml و .</a:t>
            </a:r>
            <a:r>
              <a:rPr lang="ar-DZ" noProof="0" dirty="0" err="1"/>
              <a:t>tif.ovr</a:t>
            </a:r>
            <a:r>
              <a:rPr lang="ar-DZ" noProof="0" dirty="0"/>
              <a:t> و .tif.xml و .</a:t>
            </a:r>
            <a:r>
              <a:rPr lang="ar-DZ" noProof="0" dirty="0" err="1"/>
              <a:t>tfw</a:t>
            </a:r>
            <a:r>
              <a:rPr lang="ar-DZ" noProof="0" dirty="0"/>
              <a:t>)</a:t>
            </a:r>
            <a:endParaRPr lang="en-US" noProof="0" dirty="0"/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en-US" noProof="0" dirty="0"/>
              <a:t> 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noProof="0" dirty="0"/>
              <a:t>بدلاً من ذلك، يمكن أيضاً استخدام  سحب/ إسقاط ملفات البيانات النقطية</a:t>
            </a:r>
            <a:endParaRPr lang="en-US" noProof="0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noProof="0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noProof="0" dirty="0"/>
              <a:t>بعد الانتهاء من ذلك ، قد تحصل على رسالة تحذير تشير إلى "واحد أو أكثر من العناصر المسقطة كانت غير صحيحة و لن يتم اضافتها إلى عناصر". تجاهل هذه الرسالة. هذا لأنه تم تحديد جميع الملفات الخمسة لكل بيانات نقطية ، ولكن ليست جميعها  ضرورية لتنفيذ الأداة.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2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r" rtl="1"/>
            <a:r>
              <a:rPr lang="ar-SA" b="1" dirty="0">
                <a:latin typeface="Arial" panose="020B0604020202020204" pitchFamily="34" charset="0"/>
              </a:rPr>
              <a:t>الوحدة </a:t>
            </a:r>
            <a:r>
              <a:rPr lang="en-US" b="1" dirty="0"/>
              <a:t>4</a:t>
            </a:r>
            <a:r>
              <a:rPr lang="ar-SA" b="1" dirty="0"/>
              <a:t>: المحتويات </a:t>
            </a:r>
            <a:endParaRPr lang="ar-SA" b="1" dirty="0">
              <a:latin typeface="Arial" panose="020B0604020202020204" pitchFamily="34" charset="0"/>
            </a:endParaRPr>
          </a:p>
          <a:p>
            <a:pPr lvl="1" algn="r" rtl="1"/>
            <a:endParaRPr lang="ar-SA" dirty="0">
              <a:latin typeface="Arial" panose="020B0604020202020204" pitchFamily="34" charset="0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فوائد التحليل كمجموعة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كيفية إنشاء مجموعة نمذجة مناخية إقليمية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RCM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في نظم المعلومات الجغرافية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algn="r" rtl="1">
              <a:buFont typeface="Arial" panose="020B0604020202020204" pitchFamily="34" charset="0"/>
              <a:buChar char="•"/>
            </a:pPr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مؤشرات الظواهر المناخية المتطرفة في ريكار وتطبيقاتها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</p:spPr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81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Output raster file name is user-defined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en-US" dirty="0"/>
              <a:t>2</a:t>
            </a:r>
            <a:r>
              <a:rPr lang="ar-LB" dirty="0"/>
              <a:t>. حساب الإسقاطات السنوية (أو الموسمية)</a:t>
            </a:r>
            <a:endParaRPr lang="en-US" dirty="0"/>
          </a:p>
          <a:p>
            <a:pPr algn="r" rtl="1"/>
            <a:r>
              <a:rPr lang="en-US" dirty="0"/>
              <a:t>.a</a:t>
            </a:r>
            <a:r>
              <a:rPr lang="ar-DZ" dirty="0"/>
              <a:t> ملف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DZ" dirty="0"/>
              <a:t>واحد (نموذج واحد ، سيناريو RCP  واحد)</a:t>
            </a:r>
            <a:endParaRPr lang="en-US" b="1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 err="1"/>
              <a:t>Overlay</a:t>
            </a:r>
            <a:r>
              <a:rPr lang="ar-DZ" dirty="0"/>
              <a:t> </a:t>
            </a:r>
            <a:r>
              <a:rPr lang="ar-DZ" dirty="0" err="1"/>
              <a:t>statistic</a:t>
            </a:r>
            <a:r>
              <a:rPr lang="ar-DZ" dirty="0"/>
              <a:t>= إحصائية التراكب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اسم ملف البيانات النقطية معرف من قبل المستخدم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933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إحصائيات الخلية: إحصائية التراكب</a:t>
            </a:r>
            <a:endParaRPr lang="en-US" b="1" dirty="0"/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المتوسط يمثل</a:t>
            </a:r>
            <a:r>
              <a:rPr lang="en-US" dirty="0"/>
              <a:t> </a:t>
            </a:r>
            <a:r>
              <a:rPr lang="ar-LB" dirty="0"/>
              <a:t>إحصائية التراكب الافتراضية</a:t>
            </a:r>
            <a:endParaRPr lang="en-US" dirty="0"/>
          </a:p>
          <a:p>
            <a:pPr algn="r" rtl="1"/>
            <a:endParaRPr lang="ar-LB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بالنسبة لبيانات درجة الحرارة ، لا تتضمن وحدات القياس الزمن (درجة مئوية)</a:t>
            </a:r>
            <a:endParaRPr lang="en-US" dirty="0"/>
          </a:p>
          <a:p>
            <a:pPr algn="r" rtl="1"/>
            <a:endParaRPr lang="ar-LB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بالنسبة إلى التساقطات، يعتبر الزمن (ملم / يوم)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LB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سيؤدي تحديد المتوسط </a:t>
            </a:r>
            <a:r>
              <a:rPr lang="ar-DZ" noProof="0" dirty="0"/>
              <a:t>MEAN </a:t>
            </a:r>
            <a:r>
              <a:rPr lang="ar-LB" dirty="0"/>
              <a:t>كإحصائية التراكب لدرجة الحرارة إلى حساب متوسط درجة الحرارة لجميع البيانات النقطية المحددة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إذا تم تحديد المتوسط كإحصائية التراكب للتساقطات ، فستبلغ النتيجة متوسط التساقطات بالملم / يوم (لأن ملف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LB" dirty="0"/>
              <a:t>والبيانات النقطية</a:t>
            </a:r>
            <a:r>
              <a:rPr lang="en-US" dirty="0"/>
              <a:t> </a:t>
            </a:r>
            <a:r>
              <a:rPr lang="ar-LB" dirty="0"/>
              <a:t>هي بيانات يومية)</a:t>
            </a:r>
            <a:endParaRPr lang="en-US" dirty="0"/>
          </a:p>
          <a:p>
            <a:pPr algn="r" rtl="1"/>
            <a:endParaRPr lang="en-US" b="1" dirty="0"/>
          </a:p>
          <a:p>
            <a:pPr algn="r" rtl="1"/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431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إحصائيات الخلية: إحصائية التراكب</a:t>
            </a:r>
            <a:endParaRPr lang="en-US" b="1" dirty="0"/>
          </a:p>
          <a:p>
            <a:pPr algn="r" rtl="1"/>
            <a:endParaRPr lang="ar-LB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بالنسبة إلى التساقطات، من الشائع الإبلاغ عن الوحدات بالملم / الشهر أو ملم / السنة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حدد المجموع </a:t>
            </a:r>
            <a:r>
              <a:rPr lang="en-US" dirty="0"/>
              <a:t> SUM</a:t>
            </a:r>
            <a:r>
              <a:rPr lang="ar-LB" dirty="0"/>
              <a:t>كإحصائية التراكب لجمع البيانات الشهرية أو البيانات السنوية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34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إحصائيات الخلية: إحصائية التراكب</a:t>
            </a:r>
            <a:endParaRPr lang="en-US" b="1" dirty="0"/>
          </a:p>
          <a:p>
            <a:pPr algn="r" rtl="1"/>
            <a:endParaRPr lang="ar-LB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حساب المعدل السنوي للتساقطات الشهرية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للعثور على المعدل السنوي (أو الموسمي) للتساقطات الشهرية، حدد القيم الشهرية كبيانات نقطية مدخلة</a:t>
            </a:r>
            <a:r>
              <a:rPr lang="en-US" dirty="0"/>
              <a:t> </a:t>
            </a:r>
            <a:r>
              <a:rPr lang="ar-LB" dirty="0"/>
              <a:t>ومتوسط</a:t>
            </a:r>
            <a:r>
              <a:rPr lang="ar-DZ" dirty="0"/>
              <a:t>   </a:t>
            </a:r>
            <a:r>
              <a:rPr lang="en-US" dirty="0"/>
              <a:t> </a:t>
            </a:r>
            <a:r>
              <a:rPr lang="ar-DZ" noProof="0" dirty="0"/>
              <a:t>MEAN</a:t>
            </a:r>
            <a:r>
              <a:rPr lang="ar-DZ" dirty="0"/>
              <a:t>ك</a:t>
            </a:r>
            <a:r>
              <a:rPr lang="ar-LB" dirty="0"/>
              <a:t>إحصائية التراكب 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في حالة الإبلاغ عن إجمالي التساقطات السنوية، تم إكمال ذلك في الخطوة السابقة ، باستخدام </a:t>
            </a:r>
            <a:r>
              <a:rPr lang="ar-DZ" noProof="0" dirty="0"/>
              <a:t>المجموع SUM </a:t>
            </a:r>
            <a:r>
              <a:rPr lang="ar-DZ" dirty="0"/>
              <a:t>ك</a:t>
            </a:r>
            <a:r>
              <a:rPr lang="ar-LB" dirty="0"/>
              <a:t>إحصائية التراكب ، وتحديد جميع ملفات البيانات النقطية 365 (أو 366).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412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 typeface="Arial" panose="020B0604020202020204" pitchFamily="34" charset="0"/>
              <a:buNone/>
            </a:pPr>
            <a:r>
              <a:rPr lang="ar-LB" b="1" dirty="0"/>
              <a:t>تمرين: حساب التساقطات الموسمية (تشرين الأول/أكتوبر</a:t>
            </a:r>
            <a:r>
              <a:rPr lang="en-US" b="1" dirty="0"/>
              <a:t>-</a:t>
            </a:r>
            <a:r>
              <a:rPr lang="ar-LB" b="1" dirty="0"/>
              <a:t>آذار/مارس)</a:t>
            </a:r>
            <a:endParaRPr lang="en-US" b="1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en-US" dirty="0"/>
              <a:t>.1</a:t>
            </a:r>
            <a:r>
              <a:rPr lang="ar-LB" dirty="0"/>
              <a:t>البيانات: </a:t>
            </a:r>
            <a:r>
              <a:rPr lang="en-US" dirty="0"/>
              <a:t>EC-EARTH، RCP8.5، 2030، )</a:t>
            </a:r>
            <a:r>
              <a:rPr lang="ar-LB" dirty="0"/>
              <a:t>مجموعة البيانات المستخرجة)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en-US" dirty="0"/>
              <a:t>.2</a:t>
            </a:r>
            <a:r>
              <a:rPr lang="ar-LB" dirty="0"/>
              <a:t>استخرج 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LB" dirty="0"/>
              <a:t>إلى البيانات النقطية باستخدام الأداة</a:t>
            </a:r>
            <a:r>
              <a:rPr lang="en-US" dirty="0"/>
              <a:t> </a:t>
            </a:r>
            <a:r>
              <a:rPr lang="en-US" dirty="0" err="1"/>
              <a:t>NetCDF</a:t>
            </a:r>
            <a:r>
              <a:rPr lang="en-US" dirty="0"/>
              <a:t> to raster </a:t>
            </a:r>
            <a:endParaRPr lang="ar-LB" dirty="0"/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en-US" dirty="0"/>
              <a:t>.3</a:t>
            </a:r>
            <a:r>
              <a:rPr lang="ar-LB" dirty="0"/>
              <a:t>مجموع </a:t>
            </a:r>
            <a:r>
              <a:rPr lang="ar-LB" b="0" dirty="0"/>
              <a:t>التساقطات</a:t>
            </a:r>
            <a:r>
              <a:rPr lang="en-US" b="0" dirty="0"/>
              <a:t> </a:t>
            </a:r>
            <a:r>
              <a:rPr lang="ar-LB" b="0" dirty="0"/>
              <a:t>الشهري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en-US" b="0" dirty="0"/>
              <a:t>.4</a:t>
            </a:r>
            <a:r>
              <a:rPr lang="ar-LB" b="0" dirty="0"/>
              <a:t>حساب متوسط التساقطات</a:t>
            </a:r>
            <a:r>
              <a:rPr lang="en-US" b="0" dirty="0"/>
              <a:t> </a:t>
            </a:r>
            <a:r>
              <a:rPr lang="ar-LB" dirty="0"/>
              <a:t>الشهري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لاحظ أن أكتوبر-مارس يحسب على أنه يناير-مارس 2030 وأكتوبر-ديسمبر 2030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LB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ستكون النتيجة كما هو موضح عند الانتهاء (إضافة مخطط الألوان وخريطة الخلفية اختيارية) 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يجب أن تتراوح النتائج من 0 إلى 119.72 ملم / شهر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النتائج لكل شهر:</a:t>
            </a:r>
            <a:endParaRPr lang="en-US" dirty="0"/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LB" dirty="0"/>
              <a:t> أكتوبر: </a:t>
            </a:r>
            <a:r>
              <a:rPr lang="en-US" noProof="0" dirty="0"/>
              <a:t>0 - 197.8</a:t>
            </a:r>
            <a:r>
              <a:rPr lang="ar-LB" dirty="0"/>
              <a:t> ؛ نوفمبر: </a:t>
            </a:r>
            <a:r>
              <a:rPr lang="en-US" noProof="0" dirty="0"/>
              <a:t>0 - 135.28</a:t>
            </a:r>
            <a:r>
              <a:rPr lang="ar-LB" dirty="0"/>
              <a:t> ؛ ديسمبر:</a:t>
            </a:r>
            <a:r>
              <a:rPr lang="en-US" noProof="0" dirty="0"/>
              <a:t> 0 - 354.92</a:t>
            </a:r>
            <a:r>
              <a:rPr lang="ar-LB" dirty="0"/>
              <a:t> ؛ يناير: </a:t>
            </a:r>
            <a:r>
              <a:rPr lang="en-US" noProof="0" dirty="0"/>
              <a:t>0 - 47.01</a:t>
            </a:r>
            <a:r>
              <a:rPr lang="ar-LB" dirty="0"/>
              <a:t> ؛ فبراير: </a:t>
            </a:r>
            <a:r>
              <a:rPr lang="en-US" noProof="0" dirty="0"/>
              <a:t>0 - 167.81</a:t>
            </a:r>
            <a:r>
              <a:rPr lang="ar-LB" dirty="0"/>
              <a:t> ؛ مارس: 128.43 ملم / شهر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955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en-US" dirty="0"/>
              <a:t>2</a:t>
            </a:r>
            <a:r>
              <a:rPr lang="ar-LB" dirty="0"/>
              <a:t>. حساب الإسقاطات السنوية (أو الموسمية)</a:t>
            </a:r>
            <a:endParaRPr lang="en-US" dirty="0"/>
          </a:p>
          <a:p>
            <a:pPr algn="r" rtl="1"/>
            <a:r>
              <a:rPr lang="en-US" dirty="0"/>
              <a:t>.b</a:t>
            </a:r>
            <a:r>
              <a:rPr lang="ar-DZ" dirty="0"/>
              <a:t> كرر لملفات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ar-DZ" dirty="0"/>
              <a:t>المتبقية في المجموعة (جميع النماذج ، سيناريو </a:t>
            </a:r>
            <a:r>
              <a:rPr lang="en-US" dirty="0"/>
              <a:t>RCP </a:t>
            </a:r>
            <a:r>
              <a:rPr lang="ar-DZ" dirty="0"/>
              <a:t>واحد)</a:t>
            </a:r>
            <a:endParaRPr lang="en-US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النماذج المعروضة هي </a:t>
            </a:r>
            <a:r>
              <a:rPr lang="en-US" dirty="0"/>
              <a:t> GCMs / RCM </a:t>
            </a:r>
            <a:r>
              <a:rPr lang="ar-LB" dirty="0"/>
              <a:t>في ريكار</a:t>
            </a:r>
            <a:r>
              <a:rPr lang="ar-DZ" dirty="0"/>
              <a:t>.</a:t>
            </a:r>
            <a:r>
              <a:rPr lang="en-US" dirty="0"/>
              <a:t> </a:t>
            </a:r>
            <a:r>
              <a:rPr lang="ar-DZ" dirty="0"/>
              <a:t>لاحظ أن المجموعات يمكن أن تتكون من أي مجموعة </a:t>
            </a:r>
            <a:r>
              <a:rPr lang="en-US" dirty="0"/>
              <a:t> GCM / RCM  </a:t>
            </a:r>
            <a:r>
              <a:rPr lang="ar-DZ" dirty="0"/>
              <a:t>طالما أن النطاق ، الدقة المكانية ، سيناريو </a:t>
            </a:r>
            <a:r>
              <a:rPr lang="en-US" dirty="0"/>
              <a:t>RCP ، </a:t>
            </a:r>
            <a:r>
              <a:rPr lang="ar-DZ" dirty="0"/>
              <a:t>وتصحيح الانحياز (أو عدم تصحيح الانحياز) هي نفسها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تمثل الدوائر الأصغر متوسط التساقطات (أو درجة الحرارة) لسنة واحدة لكل </a:t>
            </a:r>
            <a:r>
              <a:rPr lang="en-US" dirty="0"/>
              <a:t>GCM / RCM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263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en-US" dirty="0"/>
              <a:t>2</a:t>
            </a:r>
            <a:r>
              <a:rPr lang="ar-LB" dirty="0"/>
              <a:t>. حساب الإسقاطات السنوية (أو الموسمية)</a:t>
            </a:r>
            <a:endParaRPr lang="en-US" dirty="0"/>
          </a:p>
          <a:p>
            <a:pPr algn="r" rtl="1"/>
            <a:r>
              <a:rPr lang="en-US" dirty="0"/>
              <a:t>.c</a:t>
            </a:r>
            <a:r>
              <a:rPr lang="ar-DZ" dirty="0"/>
              <a:t> حساب المتوسط لجميع النماذج في المجموعة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65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en-US" dirty="0"/>
              <a:t>3</a:t>
            </a:r>
            <a:r>
              <a:rPr lang="ar-LB" dirty="0"/>
              <a:t>. مقارنة بالفترة المرجعية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كثيرا ما يتم الإبلاغ عن إسقاطات المجموعة كتغير في القيمة لقياس تغير المناخ ، مقارنة بفترة مرجعية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الفترة المرجعية المستخدمة في </a:t>
            </a:r>
            <a:r>
              <a:rPr lang="ar-LB" dirty="0"/>
              <a:t>ريكار</a:t>
            </a:r>
            <a:r>
              <a:rPr lang="en-US" dirty="0"/>
              <a:t> </a:t>
            </a:r>
            <a:r>
              <a:rPr lang="ar-DZ" dirty="0"/>
              <a:t>هي </a:t>
            </a:r>
            <a:r>
              <a:rPr lang="en-US" noProof="0" dirty="0"/>
              <a:t>1986-2005</a:t>
            </a:r>
            <a:r>
              <a:rPr lang="ar-DZ" dirty="0"/>
              <a:t> ، محددة من قبل </a:t>
            </a:r>
            <a:r>
              <a:rPr lang="ar-LB" dirty="0"/>
              <a:t>تقرير التقييم الخامس للهيئة الحكومية الدولية المعنية بتغير المناخ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الشكل الموضح مأخوذ من تقرير </a:t>
            </a:r>
            <a:r>
              <a:rPr lang="ar-LB" dirty="0"/>
              <a:t>ريكار</a:t>
            </a:r>
            <a:r>
              <a:rPr lang="en-US" dirty="0"/>
              <a:t> </a:t>
            </a:r>
            <a:r>
              <a:rPr lang="ar-DZ" dirty="0"/>
              <a:t>العربي حول</a:t>
            </a:r>
            <a:r>
              <a:rPr lang="en-US" dirty="0"/>
              <a:t> </a:t>
            </a:r>
            <a:r>
              <a:rPr lang="ar-DZ" dirty="0"/>
              <a:t>تقييم تغير المناخ - التقرير الرئيسي ، الشكل 21 ، </a:t>
            </a:r>
            <a:r>
              <a:rPr lang="en-US" dirty="0"/>
              <a:t> RCP8.5 </a:t>
            </a:r>
            <a:r>
              <a:rPr lang="ar-DZ" dirty="0"/>
              <a:t>الذي يظهر متوسط التغير في معدل التساقطات السنوية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296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en-US" dirty="0"/>
              <a:t>3</a:t>
            </a:r>
            <a:r>
              <a:rPr lang="ar-LB" dirty="0"/>
              <a:t>. مقارنة بالفترة المرجعية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لمقارنة القيم المسقطة بالفترة المرجعية ، استخدم حاسبة البيانات النقطية </a:t>
            </a:r>
            <a:r>
              <a:rPr lang="en-US" dirty="0"/>
              <a:t> Raster Calculator</a:t>
            </a:r>
            <a:r>
              <a:rPr lang="ar-DZ" dirty="0"/>
              <a:t>الموجودة ضمن أدوات </a:t>
            </a:r>
            <a:r>
              <a:rPr lang="en-US" dirty="0"/>
              <a:t>Spatial Analyst</a:t>
            </a:r>
            <a:r>
              <a:rPr lang="ar-DZ" dirty="0"/>
              <a:t>&gt; خريطة مفاهيم الجبر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لاحظ أن الملحق المكاني </a:t>
            </a:r>
            <a:r>
              <a:rPr lang="en-US" dirty="0"/>
              <a:t>Spatial Analyst</a:t>
            </a:r>
            <a:r>
              <a:rPr lang="ar-DZ" dirty="0"/>
              <a:t>يجب أن يكون نشطًا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220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3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4137" y="4343400"/>
            <a:ext cx="5728063" cy="4114800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النماذج المناخية العالمية المحركة من المرحلة الخامسة من مشروع المقارنة بين النماذج المناخية المتقارنة (CMIP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ar-S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المستخدمة في ريكار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نموذج المركز الوطني لأبحاث الأرصاد الجوية - النموذج المناخي 5 (</a:t>
            </a:r>
            <a:r>
              <a:rPr lang="en-US" dirty="0"/>
              <a:t>CNRM-CM5</a:t>
            </a:r>
            <a:r>
              <a:rPr lang="ar-SA" dirty="0"/>
              <a:t>) 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SA" dirty="0"/>
              <a:t>مركز النمذجة: فرنسا، الدقة (خط الطول x خط العرض): </a:t>
            </a:r>
            <a:r>
              <a:rPr lang="en-US" dirty="0"/>
              <a:t>1.41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x 1.40</a:t>
            </a:r>
            <a:r>
              <a:rPr lang="en-US" dirty="0">
                <a:sym typeface="Symbol" panose="05050102010706020507" pitchFamily="18" charset="2"/>
              </a:rPr>
              <a:t></a:t>
            </a: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نموذج نظام الأرض القائم على أنظمة نماذج المركز الأوروبي للتنبؤات الجوية المتوسطة المدى (EC-EARTH) 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SA" dirty="0"/>
              <a:t>مركز النمذجة: هولندا / أيرلندا، الدقة (خط الطول x خط العرض): </a:t>
            </a:r>
            <a:r>
              <a:rPr lang="en-US" dirty="0"/>
              <a:t>1.13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x 1.13</a:t>
            </a:r>
            <a:r>
              <a:rPr lang="en-US" dirty="0">
                <a:sym typeface="Symbol" panose="05050102010706020507" pitchFamily="18" charset="2"/>
              </a:rPr>
              <a:t></a:t>
            </a: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SA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نموذج نظام الأرض 2 الذي وضعه مختبر ديناميكيات السوائل الجيوفيزيائية (</a:t>
            </a:r>
            <a:r>
              <a:rPr lang="en-US" dirty="0"/>
              <a:t>GFDL-ESM2M</a:t>
            </a:r>
            <a:r>
              <a:rPr lang="ar-SA" dirty="0"/>
              <a:t>) </a:t>
            </a:r>
          </a:p>
          <a:p>
            <a:pPr marL="628650" lvl="1" indent="-171450" algn="r" rtl="1">
              <a:buFont typeface="Courier New" panose="02070309020205020404" pitchFamily="49" charset="0"/>
              <a:buChar char="o"/>
            </a:pPr>
            <a:r>
              <a:rPr lang="ar-SA" dirty="0"/>
              <a:t>مركز النمذجة: الولايات المتحدة الأمريكية، الدقة (خط الطول x خط العرض): </a:t>
            </a:r>
            <a:r>
              <a:rPr lang="en-US" dirty="0"/>
              <a:t>2.50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x 2.02</a:t>
            </a:r>
            <a:r>
              <a:rPr lang="en-US" dirty="0">
                <a:sym typeface="Symbol" panose="05050102010706020507" pitchFamily="18" charset="2"/>
              </a:rPr>
              <a:t></a:t>
            </a:r>
            <a:endParaRPr lang="ar-DZ" dirty="0"/>
          </a:p>
          <a:p>
            <a:pPr algn="r" rtl="1"/>
            <a:r>
              <a:rPr lang="en-US" dirty="0"/>
              <a:t> 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en-US" dirty="0"/>
          </a:p>
          <a:p>
            <a:pPr algn="r" rtl="1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2971800" cy="457200"/>
          </a:xfrm>
        </p:spPr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755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b="1" dirty="0"/>
              <a:t>إنشاء مجموعة في نظم المعلومات الجغرافية</a:t>
            </a:r>
            <a:endParaRPr lang="en-US" b="1" dirty="0"/>
          </a:p>
          <a:p>
            <a:pPr algn="r" rtl="1"/>
            <a:endParaRPr lang="en-US" b="1" dirty="0"/>
          </a:p>
          <a:p>
            <a:pPr algn="r" rtl="1"/>
            <a:r>
              <a:rPr lang="en-US" dirty="0"/>
              <a:t>3</a:t>
            </a:r>
            <a:r>
              <a:rPr lang="ar-LB" dirty="0"/>
              <a:t>. مقارنة بالفترة المرجعية</a:t>
            </a:r>
            <a:endParaRPr lang="en-US" dirty="0"/>
          </a:p>
          <a:p>
            <a:pPr marL="0" indent="0" algn="r" rtl="1">
              <a:buFont typeface="Arial" panose="020B0604020202020204" pitchFamily="34" charset="0"/>
              <a:buNone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لاحظ أنه يجب إضافة ملفات البيانات النقطية إلى مشروع </a:t>
            </a:r>
            <a:r>
              <a:rPr lang="en-US" dirty="0"/>
              <a:t> ArcMap  </a:t>
            </a:r>
            <a:r>
              <a:rPr lang="ar-DZ" dirty="0"/>
              <a:t>لاستخدامها في حاسبة البيانات النقطية (كما هو موضح في الطبقات والمتغيرات)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اطرح قيمة الفترة المرجعية من القيمة المسقطة لحساب التغير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يوصى بتوفير مخرجات نقطية محددة من قبل المستخدم بدلاً من ترك الاسم الافتراضي للمساعدة في تسهيل الوصول المستقبلي لملف البيانات النقطية. لاحظ أن </a:t>
            </a:r>
            <a:r>
              <a:rPr lang="en-US" dirty="0"/>
              <a:t> ArcMap </a:t>
            </a:r>
            <a:r>
              <a:rPr lang="ar-DZ" dirty="0"/>
              <a:t>غالبًا ما يحد من عدد الأحرف في اسم الملف (كما هو موضح في “</a:t>
            </a:r>
            <a:r>
              <a:rPr lang="en-US" dirty="0"/>
              <a:t>change</a:t>
            </a:r>
            <a:r>
              <a:rPr lang="ar-DZ" dirty="0"/>
              <a:t>" في المثال)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159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888736" cy="4114800"/>
          </a:xfrm>
        </p:spPr>
        <p:txBody>
          <a:bodyPr/>
          <a:lstStyle/>
          <a:p>
            <a:pPr algn="r" rtl="1"/>
            <a:r>
              <a:rPr lang="ar-LB" b="1" dirty="0"/>
              <a:t>مؤشرات الظواهر المناخية المتطرفة</a:t>
            </a:r>
            <a:endParaRPr lang="en-US" b="1" dirty="0"/>
          </a:p>
          <a:p>
            <a:pPr algn="r" rtl="1"/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dirty="0"/>
              <a:t>قامت ريكار بدراسة مؤشرات تم اختيارها من قائمة من 27 مؤشّراً وضعتها فرقة الخبراء التابعة للمنظمة العالمية</a:t>
            </a:r>
            <a:r>
              <a:rPr lang="en-US" dirty="0"/>
              <a:t> </a:t>
            </a:r>
            <a:r>
              <a:rPr lang="ar-SA" dirty="0"/>
              <a:t>للأرصاد الجوية المعنية بكشف تغيّر المناخ ومؤشراته</a:t>
            </a:r>
            <a:r>
              <a:rPr lang="en-US" dirty="0"/>
              <a:t>  .ETCCDI </a:t>
            </a:r>
            <a:r>
              <a:rPr lang="ar-SA" dirty="0"/>
              <a:t>وتمت دراسة مؤشرين إقليميين إضافيين خاصَّين بالمنطقة اعتُبرا أكثر أهمية لبحث حدود درجات الحرارة في المنطقة العربية الحارة أصلاً،</a:t>
            </a:r>
            <a:r>
              <a:rPr lang="en-US" dirty="0"/>
              <a:t> </a:t>
            </a:r>
            <a:r>
              <a:rPr lang="ar-LB" dirty="0"/>
              <a:t>كالعدد</a:t>
            </a:r>
            <a:r>
              <a:rPr lang="ar-SA" dirty="0"/>
              <a:t> السنوي للأيام التي تربو فيها درجة الحرارة القصوى اليومية على</a:t>
            </a:r>
            <a:r>
              <a:rPr lang="en-US" dirty="0"/>
              <a:t> 40 </a:t>
            </a:r>
            <a:r>
              <a:rPr lang="ar-SA" dirty="0"/>
              <a:t>درجة مئوية</a:t>
            </a:r>
            <a:r>
              <a:rPr lang="en-US" dirty="0"/>
              <a:t> SU40 </a:t>
            </a:r>
            <a:r>
              <a:rPr lang="ar-LB" dirty="0"/>
              <a:t>أو</a:t>
            </a:r>
            <a:r>
              <a:rPr lang="en-US" dirty="0"/>
              <a:t> </a:t>
            </a:r>
            <a:r>
              <a:rPr lang="ar-SA" dirty="0"/>
              <a:t>الطول الأقصى لفترات الجفاف</a:t>
            </a:r>
            <a:r>
              <a:rPr lang="en-US" dirty="0"/>
              <a:t> CDD </a:t>
            </a:r>
            <a:r>
              <a:rPr lang="ar-SA" dirty="0"/>
              <a:t>بحسب ما هو مبين في الجدول</a:t>
            </a:r>
            <a:r>
              <a:rPr lang="en-US" dirty="0"/>
              <a:t>.</a:t>
            </a:r>
            <a:r>
              <a:rPr lang="en-US" b="1" dirty="0"/>
              <a:t> 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تم استخدام المؤشرات السبعة المميزة لـ</a:t>
            </a:r>
            <a:r>
              <a:rPr lang="ar-SA" dirty="0"/>
              <a:t>ريكار</a:t>
            </a:r>
            <a:r>
              <a:rPr lang="en-US" dirty="0"/>
              <a:t> ، </a:t>
            </a:r>
            <a:r>
              <a:rPr lang="ar-LB" dirty="0"/>
              <a:t>بالإضافة إلى </a:t>
            </a:r>
            <a:r>
              <a:rPr lang="en-US" dirty="0"/>
              <a:t>SU35 </a:t>
            </a:r>
            <a:r>
              <a:rPr lang="ar-LB" dirty="0"/>
              <a:t>و </a:t>
            </a:r>
            <a:r>
              <a:rPr lang="en-US" dirty="0"/>
              <a:t>SU40. </a:t>
            </a:r>
            <a:r>
              <a:rPr lang="ar-LB" dirty="0"/>
              <a:t>لاحظ أن اسم المؤشر قد يختلف قليلاً.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يمكن حساب المؤشرات من ملفات </a:t>
            </a:r>
            <a:r>
              <a:rPr lang="ar-DZ" dirty="0" err="1"/>
              <a:t>NetCDF</a:t>
            </a:r>
            <a:r>
              <a:rPr lang="ar-DZ" dirty="0"/>
              <a:t> باستخدام CDO أو من بيانات السلاسل الزمنية (.</a:t>
            </a:r>
            <a:r>
              <a:rPr lang="ar-DZ" dirty="0" err="1"/>
              <a:t>txt</a:t>
            </a:r>
            <a:r>
              <a:rPr lang="ar-DZ" dirty="0"/>
              <a:t>) لموقع نقطة واحدة باستخدام </a:t>
            </a:r>
            <a:r>
              <a:rPr lang="ar-DZ" dirty="0" err="1"/>
              <a:t>RClimDex</a:t>
            </a:r>
            <a:r>
              <a:rPr lang="ar-DZ" dirty="0"/>
              <a:t> (</a:t>
            </a:r>
            <a:r>
              <a:rPr lang="ar-DZ" dirty="0">
                <a:hlinkClick r:id="rId3"/>
              </a:rPr>
              <a:t>http://etccdi.pacificclimate.org/software.shtml</a:t>
            </a:r>
            <a:r>
              <a:rPr lang="ar-DZ" dirty="0"/>
              <a:t>)</a:t>
            </a: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D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471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1200" b="1" dirty="0">
                <a:cs typeface="+mn-cs"/>
              </a:rPr>
              <a:t>لماذا تعتبر مؤشرات الظواهر المناخية المتطرفة</a:t>
            </a:r>
            <a:r>
              <a:rPr lang="en-US" sz="1200" b="1" dirty="0">
                <a:cs typeface="+mn-cs"/>
              </a:rPr>
              <a:t> </a:t>
            </a:r>
            <a:r>
              <a:rPr lang="ar-LB" sz="1200" b="1" dirty="0">
                <a:cs typeface="+mn-cs"/>
              </a:rPr>
              <a:t>مهمة؟</a:t>
            </a:r>
            <a:endParaRPr lang="en-US" sz="1200" b="1" dirty="0"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LB" sz="1200" b="1" dirty="0">
              <a:cs typeface="+mn-cs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LB" sz="1200" b="0" dirty="0">
                <a:cs typeface="+mn-cs"/>
              </a:rPr>
              <a:t>في الأعلى: متوسط التغير في معدل التساقطات السنوية</a:t>
            </a:r>
            <a:r>
              <a:rPr lang="en-US" sz="1200" b="0" dirty="0">
                <a:cs typeface="+mn-cs"/>
              </a:rPr>
              <a:t> </a:t>
            </a:r>
            <a:r>
              <a:rPr lang="ar-LB" sz="1200" b="0" dirty="0">
                <a:cs typeface="+mn-cs"/>
              </a:rPr>
              <a:t>لمنتصف القرن </a:t>
            </a:r>
            <a:r>
              <a:rPr lang="en-US" sz="1200" b="0" dirty="0">
                <a:cs typeface="Arial" pitchFamily="34" charset="0"/>
              </a:rPr>
              <a:t>RCP 8.5</a:t>
            </a: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dirty="0">
              <a:cs typeface="Arial" pitchFamily="34" charset="0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LB" sz="1200" b="0" dirty="0">
                <a:cs typeface="+mn-cs"/>
              </a:rPr>
              <a:t>في </a:t>
            </a:r>
            <a:r>
              <a:rPr lang="ar-LB" dirty="0"/>
              <a:t>الأسفل</a:t>
            </a:r>
            <a:r>
              <a:rPr lang="ar-LB" sz="1200" b="0" dirty="0">
                <a:cs typeface="+mn-cs"/>
              </a:rPr>
              <a:t>: مؤشر الشدة اليومية البسيط</a:t>
            </a:r>
            <a:r>
              <a:rPr lang="en-US" sz="1200" b="0" dirty="0">
                <a:cs typeface="+mn-cs"/>
              </a:rPr>
              <a:t> SDII</a:t>
            </a:r>
            <a:r>
              <a:rPr lang="en-US" sz="1200" b="0" dirty="0">
                <a:cs typeface="Arial" pitchFamily="34" charset="0"/>
              </a:rPr>
              <a:t> </a:t>
            </a:r>
            <a:r>
              <a:rPr lang="ar-LB" sz="1200" b="0" dirty="0">
                <a:cs typeface="+mn-cs"/>
              </a:rPr>
              <a:t>لمنتصف القرن </a:t>
            </a:r>
            <a:r>
              <a:rPr lang="en-US" sz="1200" b="0" dirty="0">
                <a:cs typeface="Arial" pitchFamily="34" charset="0"/>
              </a:rPr>
              <a:t>RCP 8.5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dirty="0">
              <a:cs typeface="Arial" pitchFamily="34" charset="0"/>
            </a:endParaRPr>
          </a:p>
          <a:p>
            <a:pPr marL="171450" marR="0" lvl="0" indent="-1714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LB" sz="1200" b="0" dirty="0">
                <a:cs typeface="+mn-cs"/>
              </a:rPr>
              <a:t>تنخفض التساقطات</a:t>
            </a:r>
            <a:r>
              <a:rPr lang="en-US" sz="1200" b="0" dirty="0">
                <a:cs typeface="+mn-cs"/>
              </a:rPr>
              <a:t> </a:t>
            </a:r>
            <a:r>
              <a:rPr lang="ar-LB" sz="1200" b="0" dirty="0"/>
              <a:t>(أو تزيد قليلاً) بينما تزداد شدتها</a:t>
            </a:r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359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1200" b="1" dirty="0">
                <a:cs typeface="+mn-cs"/>
              </a:rPr>
              <a:t>لماذا تعتبر مؤشرات الظواهر المناخية المتطرفة</a:t>
            </a:r>
            <a:r>
              <a:rPr lang="en-US" sz="1200" b="1" dirty="0">
                <a:cs typeface="+mn-cs"/>
              </a:rPr>
              <a:t> </a:t>
            </a:r>
            <a:r>
              <a:rPr lang="ar-LB" sz="1200" b="1" dirty="0">
                <a:cs typeface="+mn-cs"/>
              </a:rPr>
              <a:t>مهمة؟</a:t>
            </a:r>
            <a:endParaRPr lang="en-US" sz="1200" b="1" dirty="0"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في الأعلى: </a:t>
            </a:r>
            <a:r>
              <a:rPr lang="ar-LB" sz="1200" b="0" dirty="0">
                <a:cs typeface="+mn-cs"/>
              </a:rPr>
              <a:t>متوسط التغير في </a:t>
            </a:r>
            <a:r>
              <a:rPr lang="ar-LB" dirty="0"/>
              <a:t>درجات الحرارة السنوية لمنتصف القرن </a:t>
            </a:r>
            <a:r>
              <a:rPr lang="en-US" dirty="0"/>
              <a:t>RCP 8.5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في الأسفل: عدد الأيام الحارة جداً</a:t>
            </a:r>
            <a:r>
              <a:rPr lang="en-US" dirty="0"/>
              <a:t>  SU40 </a:t>
            </a:r>
            <a:r>
              <a:rPr lang="ar-LB" dirty="0"/>
              <a:t>في منتصف القرن </a:t>
            </a:r>
            <a:r>
              <a:rPr lang="en-US" dirty="0"/>
              <a:t>RCP 8.5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تزداد درجات الحرارة بحيث تزيد احتمالية موجات الحرارة الشديدة (&gt; 40 درجة مئوية)</a:t>
            </a:r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594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1200" b="1" dirty="0">
                <a:cs typeface="+mn-cs"/>
              </a:rPr>
              <a:t>لماذا تعتبر مؤشرات الظواهر المناخية المتطرفة</a:t>
            </a:r>
            <a:r>
              <a:rPr lang="en-US" sz="1200" b="1" dirty="0">
                <a:cs typeface="+mn-cs"/>
              </a:rPr>
              <a:t> </a:t>
            </a:r>
            <a:r>
              <a:rPr lang="ar-LB" sz="1200" b="1" dirty="0">
                <a:cs typeface="+mn-cs"/>
              </a:rPr>
              <a:t>مهمة؟</a:t>
            </a:r>
            <a:endParaRPr lang="en-US" sz="1200" b="1" dirty="0"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يمكن أن تحجب المعدلات الشهرية (أو السنوية) معلومات مهمة حول "التطرف" والتي يمكن أن تكون مفيدة لتطبيقات حسب القطاع</a:t>
            </a:r>
            <a:endParaRPr lang="en-US" b="0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endParaRPr lang="ar-LB" b="0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وبالتالي فإن استخدام مؤشرات </a:t>
            </a:r>
            <a:r>
              <a:rPr lang="ar-LB" sz="1200" b="0" dirty="0">
                <a:cs typeface="+mn-cs"/>
              </a:rPr>
              <a:t>الظواهر المناخية المتطرفة</a:t>
            </a:r>
            <a:r>
              <a:rPr lang="en-US" sz="1200" b="0" dirty="0">
                <a:cs typeface="+mn-cs"/>
              </a:rPr>
              <a:t> </a:t>
            </a:r>
            <a:r>
              <a:rPr lang="ar-LB" b="0" dirty="0"/>
              <a:t>يمكن أن يساعد في التخفيف والتكيف والحد من المخاطر وتخطيط السياسات</a:t>
            </a:r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772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defRPr/>
            </a:pPr>
            <a:r>
              <a:rPr lang="ar-LB" sz="1200" b="1" dirty="0">
                <a:cs typeface="+mn-cs"/>
              </a:rPr>
              <a:t>التطبيقات المحتملة: مؤشرات الظواهر المناخية المتطرفة</a:t>
            </a:r>
            <a:r>
              <a:rPr lang="en-US" sz="1200" b="1" dirty="0">
                <a:cs typeface="+mn-cs"/>
              </a:rPr>
              <a:t> </a:t>
            </a:r>
            <a:r>
              <a:rPr lang="ar-LB" sz="1200" b="1" dirty="0">
                <a:cs typeface="+mn-cs"/>
              </a:rPr>
              <a:t>لدرجات الحرارة</a:t>
            </a:r>
            <a:endParaRPr lang="en-US" sz="1200" b="1" dirty="0">
              <a:cs typeface="+mn-cs"/>
            </a:endParaRPr>
          </a:p>
          <a:p>
            <a:pPr algn="r" rtl="1">
              <a:defRPr/>
            </a:pPr>
            <a:endParaRPr lang="ar-LB" sz="1200" b="1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>
                <a:cs typeface="+mn-cs"/>
              </a:rPr>
              <a:t>مدة موجة الحر</a:t>
            </a:r>
            <a:endParaRPr lang="en-US" sz="1200" b="0" dirty="0">
              <a:cs typeface="+mn-cs"/>
            </a:endParaRPr>
          </a:p>
          <a:p>
            <a:pPr marL="0" indent="0" algn="r" rtl="1">
              <a:buFont typeface="Arial" panose="020B0604020202020204" pitchFamily="34" charset="0"/>
              <a:buNone/>
              <a:defRPr/>
            </a:pPr>
            <a:endParaRPr lang="ar-LB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>
                <a:cs typeface="+mn-cs"/>
              </a:rPr>
              <a:t>الأمراض المتعلقة بالحرارة</a:t>
            </a:r>
            <a:endParaRPr lang="en-US" sz="1200" b="0" dirty="0">
              <a:cs typeface="+mn-cs"/>
            </a:endParaRPr>
          </a:p>
          <a:p>
            <a:pPr marL="0" indent="0" algn="r" rtl="1">
              <a:buFont typeface="Arial" panose="020B0604020202020204" pitchFamily="34" charset="0"/>
              <a:buNone/>
              <a:defRPr/>
            </a:pPr>
            <a:endParaRPr lang="ar-LB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>
                <a:cs typeface="+mn-cs"/>
              </a:rPr>
              <a:t>خطر الحريق</a:t>
            </a:r>
            <a:endParaRPr lang="en-US" sz="1200" b="0" dirty="0">
              <a:cs typeface="+mn-cs"/>
            </a:endParaRPr>
          </a:p>
          <a:p>
            <a:pPr marL="0" indent="0" algn="r" rtl="1">
              <a:buFont typeface="Arial" panose="020B0604020202020204" pitchFamily="34" charset="0"/>
              <a:buNone/>
              <a:defRPr/>
            </a:pPr>
            <a:endParaRPr lang="ar-LB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>
                <a:cs typeface="+mn-cs"/>
              </a:rPr>
              <a:t>انخفاض الإنتاجية الزراعية</a:t>
            </a:r>
            <a:endParaRPr lang="en-US" sz="1200" b="0" dirty="0">
              <a:cs typeface="+mn-cs"/>
            </a:endParaRPr>
          </a:p>
          <a:p>
            <a:pPr marL="0" indent="0" algn="r" rtl="1">
              <a:buFont typeface="Arial" panose="020B0604020202020204" pitchFamily="34" charset="0"/>
              <a:buNone/>
              <a:defRPr/>
            </a:pPr>
            <a:endParaRPr lang="ar-LB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/>
              <a:t>الإجهاد الحراري للثروة الحيوانية</a:t>
            </a:r>
            <a:endParaRPr lang="ar-SA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607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1200" b="1" dirty="0">
                <a:cs typeface="+mn-cs"/>
              </a:rPr>
              <a:t>التطبيقات المحتملة: مؤشرات الظواهر المناخية المتطرفة</a:t>
            </a:r>
            <a:r>
              <a:rPr lang="en-US" sz="1200" b="1" dirty="0">
                <a:cs typeface="+mn-cs"/>
              </a:rPr>
              <a:t> </a:t>
            </a:r>
            <a:r>
              <a:rPr lang="ar-LB" sz="1200" b="1" dirty="0">
                <a:cs typeface="+mn-cs"/>
              </a:rPr>
              <a:t>للتساقطات</a:t>
            </a:r>
            <a:endParaRPr lang="en-US" sz="1200" b="1" dirty="0">
              <a:cs typeface="+mn-cs"/>
            </a:endParaRPr>
          </a:p>
          <a:p>
            <a:pPr algn="r" rtl="1">
              <a:defRPr/>
            </a:pPr>
            <a:endParaRPr lang="ar-LB" sz="1200" b="1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>
                <a:cs typeface="+mn-cs"/>
              </a:rPr>
              <a:t>أمطار غزيرة وفيضانات شديدة</a:t>
            </a:r>
            <a:endParaRPr lang="en-US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endParaRPr lang="ar-LB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>
                <a:cs typeface="+mn-cs"/>
              </a:rPr>
              <a:t>الجفاف الزراعي</a:t>
            </a:r>
            <a:endParaRPr lang="en-US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endParaRPr lang="ar-LB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>
                <a:cs typeface="+mn-cs"/>
              </a:rPr>
              <a:t>إزالة الغابات</a:t>
            </a:r>
            <a:endParaRPr lang="en-US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endParaRPr lang="ar-LB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>
                <a:cs typeface="+mn-cs"/>
              </a:rPr>
              <a:t>مخاطر الفيضانات والتحضر</a:t>
            </a:r>
            <a:endParaRPr lang="en-US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endParaRPr lang="ar-LB" sz="1200" b="0" dirty="0">
              <a:cs typeface="+mn-cs"/>
            </a:endParaRPr>
          </a:p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200" b="0" dirty="0"/>
              <a:t>ندرة المياه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RICCAR Webinar Series – Module 4 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22 July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236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LB" sz="1800" b="1" dirty="0">
                <a:latin typeface="Arial" pitchFamily="34" charset="0"/>
                <a:cs typeface="+mn-cs"/>
              </a:rPr>
              <a:t>شكراً</a:t>
            </a:r>
            <a:br>
              <a:rPr lang="en-US" sz="1000" b="1" dirty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A2BB7-44E0-432B-87C8-060107797D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62691-7E1A-42ED-9D6B-ACAF10B8C5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July 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0C30073-8998-4E5F-8E36-F0780641E07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RICCAR Webinar Series – Module 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141DA30-0C14-4D3E-93CF-0839BEE500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www.riccar.org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www.unescwa.org</a:t>
            </a:r>
          </a:p>
        </p:txBody>
      </p:sp>
    </p:spTree>
    <p:extLst>
      <p:ext uri="{BB962C8B-B14F-4D97-AF65-F5344CB8AC3E}">
        <p14:creationId xmlns:p14="http://schemas.microsoft.com/office/powerpoint/2010/main" val="3034220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من النماذج المناخية العالمية المحركة إلى النماذج المناخية الاقليمية (ريكار)</a:t>
            </a:r>
          </a:p>
          <a:p>
            <a:pPr algn="r" rtl="1"/>
            <a:endParaRPr lang="ar-DZ" dirty="0"/>
          </a:p>
          <a:p>
            <a:pPr algn="r" rtl="1"/>
            <a:r>
              <a:rPr lang="ar-DZ" dirty="0"/>
              <a:t>يتم تقليص نطاق النماذج المناخية العالمية المحركة إلى نموذج مركز روسبي الإقليمي للغلاف الجوي الرابع   (</a:t>
            </a:r>
            <a:r>
              <a:rPr lang="en-US" dirty="0"/>
              <a:t>RCA4</a:t>
            </a:r>
            <a:r>
              <a:rPr lang="ar-DZ" dirty="0"/>
              <a:t>) الذي أعده المركز السويدي للأرصاد الجوية والهيدرولوجية</a:t>
            </a:r>
          </a:p>
          <a:p>
            <a:pPr algn="r" rtl="1"/>
            <a:endParaRPr lang="ar-DZ" dirty="0"/>
          </a:p>
          <a:p>
            <a:pPr algn="r" rtl="1"/>
            <a:endParaRPr lang="ar-D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35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الاختلافات في مخرجات النمذجة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تُظهر الخرائط </a:t>
            </a:r>
            <a:r>
              <a:rPr lang="ar-D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متوسط الحرارة الموسمية لحزيران/يونيو وتموز/يوليو وآب/أغسطس (JJA) </a:t>
            </a:r>
            <a:r>
              <a:rPr lang="ar-DZ" dirty="0"/>
              <a:t>لفترة</a:t>
            </a:r>
            <a:endParaRPr lang="en-US" dirty="0"/>
          </a:p>
          <a:p>
            <a:pPr algn="r" rtl="1"/>
            <a:r>
              <a:rPr lang="ar-DZ" dirty="0"/>
              <a:t> </a:t>
            </a:r>
            <a:r>
              <a:rPr lang="en-US" dirty="0"/>
              <a:t>1980-2004</a:t>
            </a:r>
            <a:endParaRPr lang="ar-D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تُظهر الخرائط اختلافات في مخرجات النمذجة استناداً إلى 3 نماذج مناخية عالمية محركة مختلفة </a:t>
            </a:r>
            <a:endParaRPr lang="en-US" dirty="0"/>
          </a:p>
          <a:p>
            <a:pPr algn="r" rtl="1"/>
            <a:r>
              <a:rPr lang="ar-DZ" dirty="0"/>
              <a:t>(</a:t>
            </a:r>
            <a:r>
              <a:rPr lang="en-US" dirty="0"/>
              <a:t>CNRM-CM5</a:t>
            </a:r>
            <a:r>
              <a:rPr lang="ar-DZ" dirty="0"/>
              <a:t>- و EC-EARTH </a:t>
            </a:r>
            <a:r>
              <a:rPr lang="ar-DZ" dirty="0" err="1"/>
              <a:t>وGFDL</a:t>
            </a:r>
            <a:r>
              <a:rPr lang="ar-DZ" dirty="0"/>
              <a:t>-ESM</a:t>
            </a:r>
            <a:r>
              <a:rPr lang="en-US" dirty="0"/>
              <a:t>2M</a:t>
            </a:r>
            <a:r>
              <a:rPr lang="ar-DZ" dirty="0"/>
              <a:t> </a:t>
            </a:r>
            <a:r>
              <a:rPr lang="en-US" dirty="0"/>
              <a:t>(</a:t>
            </a:r>
            <a:r>
              <a:rPr lang="ar-DZ" dirty="0"/>
              <a:t> تم تقليصها باستخدام نفس النموذج المناخي الإقليمي (</a:t>
            </a:r>
            <a:r>
              <a:rPr lang="en-US" dirty="0"/>
              <a:t>RCA4</a:t>
            </a:r>
            <a:r>
              <a:rPr lang="ar-DZ" dirty="0"/>
              <a:t>).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الاختلافات هي الأكثر وضوحا في شرق شمال أفريقيا وأفريقيا جنوب الصحراء الكبرى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وتوجد معلومات إضافية في مذكرة ريكار التقنية من المعهد السويدي للأرصاد الجوية والهيدرولوجية حول تطبيقات النمذجة المناخية الإقليمية والنمذجة الهيدرولوجية الإقليمية في المنطقة العربية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8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الاختلافات في مخرجات النمذجة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تُظهر الخرائط متوسط الحرارة الموسمية ل</a:t>
            </a:r>
            <a:r>
              <a:rPr lang="ar-LB" dirty="0"/>
              <a:t>كانون الأول/ديسمبر وكانون الثاني/يناير وشباط/فبراير </a:t>
            </a:r>
            <a:r>
              <a:rPr lang="ar-DZ" dirty="0"/>
              <a:t>(</a:t>
            </a:r>
            <a:r>
              <a:rPr lang="en-US" dirty="0"/>
              <a:t>DJF</a:t>
            </a:r>
            <a:r>
              <a:rPr lang="ar-DZ" dirty="0"/>
              <a:t>) لفترة </a:t>
            </a:r>
            <a:r>
              <a:rPr lang="en-US" dirty="0"/>
              <a:t>1980-2004</a:t>
            </a:r>
            <a:endParaRPr lang="ar-DZ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تُظهر الخرائط اختلافات في مخرجات النمذجة استناداً إلى 3 نماذج مناخية عالمية محركة مختلفة </a:t>
            </a:r>
            <a:endParaRPr lang="en-US" dirty="0"/>
          </a:p>
          <a:p>
            <a:pPr algn="r" rtl="1"/>
            <a:r>
              <a:rPr lang="ar-DZ" dirty="0"/>
              <a:t>(</a:t>
            </a:r>
            <a:r>
              <a:rPr lang="en-US" dirty="0"/>
              <a:t>CNRM-CM5</a:t>
            </a:r>
            <a:r>
              <a:rPr lang="ar-DZ" dirty="0"/>
              <a:t>- و EC-EARTH </a:t>
            </a:r>
            <a:r>
              <a:rPr lang="ar-DZ" dirty="0" err="1"/>
              <a:t>وGFDL</a:t>
            </a:r>
            <a:r>
              <a:rPr lang="ar-DZ" dirty="0"/>
              <a:t>-ESM</a:t>
            </a:r>
            <a:r>
              <a:rPr lang="en-US" dirty="0"/>
              <a:t>2M</a:t>
            </a:r>
            <a:r>
              <a:rPr lang="ar-DZ" dirty="0"/>
              <a:t> </a:t>
            </a:r>
            <a:r>
              <a:rPr lang="en-US" dirty="0"/>
              <a:t>(</a:t>
            </a:r>
            <a:r>
              <a:rPr lang="ar-DZ" dirty="0"/>
              <a:t> تم تقليصها باستخدام نفس النموذج المناخي الإقليمي (</a:t>
            </a:r>
            <a:r>
              <a:rPr lang="en-US" dirty="0"/>
              <a:t>RCA4</a:t>
            </a:r>
            <a:r>
              <a:rPr lang="ar-DZ" dirty="0"/>
              <a:t>).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الاختلافات هي الأكثر وضوحا في أفريقيا جنوب الصحراء الكبرى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وتوجد معلومات إضافية في مذكرة ريكار التقنية من المعهد السويدي للأرصاد الجوية والهيدرولوجية حول تطبيقات النمذجة المناخية الإقليمية والنمذجة الهيدرولوجية الإقليمية في المنطقة العربية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63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لاختلافات في مخرجات النمذجة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تُظهر الخرائط متوسط التساقطات الموسمية لحزيران/يونيو وتموز/يوليو وآب/أغسطس (JJA) لفترة</a:t>
            </a:r>
            <a:endParaRPr lang="en-US" dirty="0"/>
          </a:p>
          <a:p>
            <a:pPr algn="r" rtl="1"/>
            <a:r>
              <a:rPr lang="ar-DZ" dirty="0"/>
              <a:t> </a:t>
            </a:r>
            <a:r>
              <a:rPr lang="en-US" dirty="0"/>
              <a:t>1980-2004</a:t>
            </a:r>
            <a:endParaRPr lang="ar-DZ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تُظهر الخرائط اختلافات في مخرجات النمذجة استناداً إلى 3 نماذج مناخية عالمية محركة مختلفة </a:t>
            </a:r>
            <a:endParaRPr lang="en-US" dirty="0"/>
          </a:p>
          <a:p>
            <a:pPr algn="r" rtl="1"/>
            <a:r>
              <a:rPr lang="ar-DZ" dirty="0"/>
              <a:t>(</a:t>
            </a:r>
            <a:r>
              <a:rPr lang="en-US" dirty="0"/>
              <a:t>CNRM-CM5</a:t>
            </a:r>
            <a:r>
              <a:rPr lang="ar-DZ" dirty="0"/>
              <a:t>- و EC-EARTH </a:t>
            </a:r>
            <a:r>
              <a:rPr lang="ar-DZ" dirty="0" err="1"/>
              <a:t>وGFDL</a:t>
            </a:r>
            <a:r>
              <a:rPr lang="ar-DZ" dirty="0"/>
              <a:t>-ESM</a:t>
            </a:r>
            <a:r>
              <a:rPr lang="en-US" dirty="0"/>
              <a:t>2M</a:t>
            </a:r>
            <a:r>
              <a:rPr lang="ar-DZ" dirty="0"/>
              <a:t> </a:t>
            </a:r>
            <a:r>
              <a:rPr lang="en-US" dirty="0"/>
              <a:t>(</a:t>
            </a:r>
            <a:r>
              <a:rPr lang="ar-DZ" dirty="0"/>
              <a:t> تم تقليصها باستخدام نفس النموذج المناخي الإقليمي (</a:t>
            </a:r>
            <a:r>
              <a:rPr lang="en-US" dirty="0"/>
              <a:t>RCA4</a:t>
            </a:r>
            <a:r>
              <a:rPr lang="ar-DZ" dirty="0"/>
              <a:t>).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الاختلافات هي الأكثر وضوحا في المشرق والساحل الغربي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وتوجد معلومات إضافية في مذكرة ريكار التقنية من المعهد السويدي للأرصاد الجوية والهيدرولوجية حول تطبيقات النمذجة المناخية الإقليمية والنمذجة الهيدرولوجية الإقليمية في المنطقة العربية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85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DZ" b="1" dirty="0"/>
              <a:t>لاختلافات في مخرجات النمذجة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تُظهر الخرائط متوسط التساقطات الموسمية ل</a:t>
            </a:r>
            <a:r>
              <a:rPr lang="ar-LB" dirty="0"/>
              <a:t>كانون الأول/ديسمبر وكانون الثاني/يناير وشباط/فبراير </a:t>
            </a:r>
            <a:r>
              <a:rPr lang="ar-DZ" dirty="0"/>
              <a:t>(</a:t>
            </a:r>
            <a:r>
              <a:rPr lang="en-US" dirty="0"/>
              <a:t>DJF</a:t>
            </a:r>
            <a:r>
              <a:rPr lang="ar-DZ" dirty="0"/>
              <a:t>) لفترة </a:t>
            </a:r>
            <a:r>
              <a:rPr lang="en-US" dirty="0"/>
              <a:t>1980-2004</a:t>
            </a:r>
            <a:endParaRPr lang="ar-DZ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تُظهر الخرائط اختلافات في مخرجات النمذجة استناداً إلى 3 نماذج مناخية عالمية محركة مختلفة </a:t>
            </a:r>
            <a:endParaRPr lang="en-US" dirty="0"/>
          </a:p>
          <a:p>
            <a:pPr algn="r" rtl="1"/>
            <a:r>
              <a:rPr lang="ar-DZ" dirty="0"/>
              <a:t>(</a:t>
            </a:r>
            <a:r>
              <a:rPr lang="en-US" dirty="0"/>
              <a:t>CNRM-CM5</a:t>
            </a:r>
            <a:r>
              <a:rPr lang="ar-DZ" dirty="0"/>
              <a:t>- و EC-EARTH </a:t>
            </a:r>
            <a:r>
              <a:rPr lang="ar-DZ" dirty="0" err="1"/>
              <a:t>وGFDL</a:t>
            </a:r>
            <a:r>
              <a:rPr lang="ar-DZ" dirty="0"/>
              <a:t>-ESM</a:t>
            </a:r>
            <a:r>
              <a:rPr lang="en-US" dirty="0"/>
              <a:t>2M</a:t>
            </a:r>
            <a:r>
              <a:rPr lang="ar-DZ" dirty="0"/>
              <a:t> </a:t>
            </a:r>
            <a:r>
              <a:rPr lang="en-US" dirty="0"/>
              <a:t>(</a:t>
            </a:r>
            <a:r>
              <a:rPr lang="ar-DZ" dirty="0"/>
              <a:t> تم تقليصها باستخدام نفس النموذج المناخي الإقليمي (</a:t>
            </a:r>
            <a:r>
              <a:rPr lang="en-US" dirty="0"/>
              <a:t>RCA4</a:t>
            </a:r>
            <a:r>
              <a:rPr lang="ar-DZ" dirty="0"/>
              <a:t>).</a:t>
            </a:r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الاختلافات هي الأكثر وضوحا في القرن الافريقي</a:t>
            </a:r>
            <a:endParaRPr lang="en-US" dirty="0"/>
          </a:p>
          <a:p>
            <a:pPr algn="r" rtl="1"/>
            <a:endParaRPr lang="ar-DZ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dirty="0"/>
              <a:t>وتوجد معلومات إضافية في مذكرة ريكار التقنية من المعهد السويدي للأرصاد الجوية والهيدرولوجية حول تطبيقات النمذجة المناخية الإقليمية والنمذجة الهيدرولوجية الإقليمية في المنطقة العربية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RICCAR Webinar Series – Module 4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22 July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www.riccar.org </a:t>
            </a:r>
          </a:p>
          <a:p>
            <a:r>
              <a:rPr lang="en-US" dirty="0"/>
              <a:t>www.unescwa.org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A2BB7-44E0-432B-87C8-060107797D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4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06773" y="461913"/>
            <a:ext cx="4581426" cy="7320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" y="141241"/>
            <a:ext cx="1421650" cy="13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4973"/>
            <a:ext cx="9144000" cy="942680"/>
          </a:xfrm>
          <a:prstGeom prst="rect">
            <a:avLst/>
          </a:prstGeom>
          <a:gradFill>
            <a:gsLst>
              <a:gs pos="71000">
                <a:srgbClr val="CE934B"/>
              </a:gs>
              <a:gs pos="81000">
                <a:srgbClr val="BA8F57"/>
              </a:gs>
              <a:gs pos="91000">
                <a:srgbClr val="8C8672"/>
              </a:gs>
              <a:gs pos="0">
                <a:srgbClr val="E09641"/>
              </a:gs>
              <a:gs pos="100000">
                <a:srgbClr val="44789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7005"/>
            <a:ext cx="1101028" cy="10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8439192" y="6421470"/>
            <a:ext cx="612732" cy="323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800" b="1">
                <a:solidFill>
                  <a:srgbClr val="0070C0"/>
                </a:solidFill>
                <a:latin typeface="Verdana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B5E6D8-6549-452C-8723-1BBB59627638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80" y="0"/>
            <a:ext cx="7724820" cy="762000"/>
          </a:xfrm>
        </p:spPr>
        <p:txBody>
          <a:bodyPr wrap="square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6038" y="6513546"/>
            <a:ext cx="1165188" cy="323850"/>
          </a:xfrm>
          <a:ln/>
        </p:spPr>
        <p:txBody>
          <a:bodyPr lIns="0" tIns="0" rIns="0" bIns="0" anchor="ctr" anchorCtr="0"/>
          <a:lstStyle>
            <a:lvl1pPr algn="l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May 11, 2011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257264" y="6513546"/>
            <a:ext cx="7181928" cy="323850"/>
          </a:xfrm>
          <a:ln/>
        </p:spPr>
        <p:txBody>
          <a:bodyPr lIns="0" tIns="0" rIns="0" bIns="0" anchor="ctr" anchorCtr="0"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85230" y="6513546"/>
            <a:ext cx="612732" cy="323850"/>
          </a:xfrm>
          <a:solidFill>
            <a:schemeClr val="bg1"/>
          </a:solidFill>
          <a:ln/>
        </p:spPr>
        <p:txBody>
          <a:bodyPr lIns="0" tIns="0" rIns="0" bIns="0" anchor="ctr" anchorCtr="0"/>
          <a:lstStyle>
            <a:lvl1pPr>
              <a:defRPr sz="1800" b="1">
                <a:solidFill>
                  <a:srgbClr val="0070C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53B5E6D8-6549-452C-8723-1BBB596276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76396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3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81937-F793-4ECD-BC44-ABCFC3FAF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>
          <a:xfrm>
            <a:off x="476690" y="6204446"/>
            <a:ext cx="8193338" cy="1440"/>
          </a:xfrm>
          <a:prstGeom prst="line">
            <a:avLst/>
          </a:prstGeom>
          <a:ln w="19050" cap="flat" cmpd="sng" algn="ctr">
            <a:solidFill>
              <a:srgbClr val="AEAEA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7"/>
          <p:cNvCxnSpPr/>
          <p:nvPr userDrawn="1"/>
        </p:nvCxnSpPr>
        <p:spPr>
          <a:xfrm>
            <a:off x="476690" y="963058"/>
            <a:ext cx="8193338" cy="1439"/>
          </a:xfrm>
          <a:prstGeom prst="line">
            <a:avLst/>
          </a:prstGeom>
          <a:ln w="19050" cap="flat" cmpd="sng" algn="ctr">
            <a:solidFill>
              <a:srgbClr val="AEAEA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 8" descr="logo_kle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277" y="319580"/>
            <a:ext cx="461750" cy="5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2"/>
          <p:cNvSpPr txBox="1">
            <a:spLocks/>
          </p:cNvSpPr>
          <p:nvPr userDrawn="1"/>
        </p:nvSpPr>
        <p:spPr>
          <a:xfrm>
            <a:off x="7821224" y="6393028"/>
            <a:ext cx="856952" cy="254799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r" defTabSz="521437" rtl="0" eaLnBrk="1" latinLnBrk="0" hangingPunct="1">
              <a:defRPr sz="1200" kern="1200">
                <a:solidFill>
                  <a:srgbClr val="4B4B4B"/>
                </a:solidFill>
                <a:latin typeface="DINOT"/>
                <a:ea typeface="+mn-ea"/>
                <a:cs typeface="DINOT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D549951-2D2B-441F-8710-A0F239CCA1A8}" type="slidenum">
              <a:rPr lang="de-DE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431261"/>
            <a:ext cx="7640620" cy="453706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1141" y="1311428"/>
            <a:ext cx="8006646" cy="458207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4332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06773" y="461913"/>
            <a:ext cx="4581426" cy="7320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0" y="6559549"/>
            <a:ext cx="9144000" cy="349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dirty="0"/>
              <a:t>High</a:t>
            </a:r>
            <a:r>
              <a:rPr lang="en-US" sz="1100" baseline="0" dirty="0"/>
              <a:t> Level Conference on Climate Change Assessment and Adaptation in the Arab Region – Beirut, Lebanon – 26-28 September 2017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5" y="141241"/>
            <a:ext cx="1421650" cy="13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9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4973"/>
            <a:ext cx="9144000" cy="942680"/>
          </a:xfrm>
          <a:prstGeom prst="rect">
            <a:avLst/>
          </a:prstGeom>
          <a:gradFill>
            <a:gsLst>
              <a:gs pos="71000">
                <a:srgbClr val="CE934B"/>
              </a:gs>
              <a:gs pos="81000">
                <a:srgbClr val="BA8F57"/>
              </a:gs>
              <a:gs pos="91000">
                <a:srgbClr val="8C8672"/>
              </a:gs>
              <a:gs pos="0">
                <a:srgbClr val="E09641"/>
              </a:gs>
              <a:gs pos="100000">
                <a:srgbClr val="44789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92875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7005"/>
            <a:ext cx="1101028" cy="10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897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0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71" r:id="rId5"/>
    <p:sldLayoutId id="2147483672" r:id="rId6"/>
  </p:sldLayoutIdLst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897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68B9-F71B-4241-9647-2B023690A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1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esri.com/en/technical-article/00001131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esri.com/en/technical-article/00001131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3050" y="182107"/>
            <a:ext cx="760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500"/>
              </a:lnSpc>
            </a:pPr>
            <a:r>
              <a:rPr lang="ar-SY" sz="1900" b="1" kern="0" spc="-80" dirty="0">
                <a:solidFill>
                  <a:srgbClr val="FFFFFF"/>
                </a:solidFill>
                <a:latin typeface="+mj-lt"/>
                <a:cs typeface="Arial" pitchFamily="34" charset="0"/>
              </a:rPr>
              <a:t>المبادرة الإقليمية لتقييم أثر تغيّر المناخ على الموارد المائية وقابلية تأثر القطاعات الاجتماعية والاقتصادية في المنطقة العربية (ريكار)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DA0323-4538-402A-960D-8B9E04D0B580}"/>
              </a:ext>
            </a:extLst>
          </p:cNvPr>
          <p:cNvSpPr/>
          <p:nvPr/>
        </p:nvSpPr>
        <p:spPr>
          <a:xfrm>
            <a:off x="-546521" y="5984378"/>
            <a:ext cx="9690521" cy="138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300"/>
              </a:spcAft>
            </a:pPr>
            <a:r>
              <a:rPr lang="ar-SY" sz="1400" b="1" dirty="0"/>
              <a:t>الوحدة الرابعة: إنشاء مجموعة لإسقاطات النمذجة المناخية الإقليمية باستخدام نظم المعلومات الجغرافية ومؤشرات الظواهر المناخية المتطرفة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805D5A-F9BC-492A-A14B-CE97D2DD6364}"/>
              </a:ext>
            </a:extLst>
          </p:cNvPr>
          <p:cNvSpPr/>
          <p:nvPr/>
        </p:nvSpPr>
        <p:spPr>
          <a:xfrm>
            <a:off x="1220996" y="1054147"/>
            <a:ext cx="8126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Y" sz="2300" b="1" kern="0" dirty="0">
                <a:solidFill>
                  <a:srgbClr val="FFFFFF"/>
                </a:solidFill>
                <a:cs typeface="Arial" pitchFamily="34" charset="0"/>
              </a:rPr>
              <a:t>سلسلة ندوات ريكار عبر الانترنت حول تحليل تغير المناخ باستخدام أدوات نظم المعلومات الجغرافية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5AEE8-C074-462B-B502-7A2236298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903" y="4989227"/>
            <a:ext cx="1127858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BF1CD-27A5-4D9B-B101-141F8547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89B0DEA-B795-45F1-8FDA-3CCE330C1D62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لماذا تقديم النتائج كمجموعة؟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50E0D2-6180-408E-BE8E-50BCDA900B87}"/>
              </a:ext>
            </a:extLst>
          </p:cNvPr>
          <p:cNvSpPr/>
          <p:nvPr/>
        </p:nvSpPr>
        <p:spPr>
          <a:xfrm>
            <a:off x="85872" y="1151385"/>
            <a:ext cx="3108960" cy="1280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sz="2000" dirty="0"/>
              <a:t>ابتداء من التسعينات، أصبحت الاختلافات في مخرجات النمذجة المناخية الإقليمية واضحة</a:t>
            </a:r>
            <a:endParaRPr lang="en-US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1FCF2DD-C911-426E-94C9-E9BD1B7D1C38}"/>
              </a:ext>
            </a:extLst>
          </p:cNvPr>
          <p:cNvSpPr/>
          <p:nvPr/>
        </p:nvSpPr>
        <p:spPr>
          <a:xfrm>
            <a:off x="1863090" y="2535936"/>
            <a:ext cx="3108960" cy="12801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sz="2000" dirty="0"/>
              <a:t>من الصعب تقييم السلوكيات المنهجية للنماذج وتفسير النتائج</a:t>
            </a:r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8DEF56-5069-4191-85B5-C0DAD0E390AA}"/>
              </a:ext>
            </a:extLst>
          </p:cNvPr>
          <p:cNvSpPr/>
          <p:nvPr/>
        </p:nvSpPr>
        <p:spPr>
          <a:xfrm>
            <a:off x="3672840" y="3920487"/>
            <a:ext cx="3108960" cy="1280160"/>
          </a:xfrm>
          <a:prstGeom prst="roundRect">
            <a:avLst/>
          </a:prstGeom>
          <a:solidFill>
            <a:schemeClr val="accent4">
              <a:lumMod val="75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Y" sz="2000" dirty="0"/>
              <a:t>ال</a:t>
            </a:r>
            <a:r>
              <a:rPr lang="ar-LB" sz="2000" dirty="0"/>
              <a:t>دعوة لمشاريع المقارنة بين النماذج باستخدام نفس بروتوكول المحاكاة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A6CC20-331D-4D3F-B8D0-1018CD146420}"/>
              </a:ext>
            </a:extLst>
          </p:cNvPr>
          <p:cNvSpPr/>
          <p:nvPr/>
        </p:nvSpPr>
        <p:spPr>
          <a:xfrm>
            <a:off x="5628640" y="5343212"/>
            <a:ext cx="3108960" cy="12794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Y" sz="2000" dirty="0"/>
              <a:t>تو</a:t>
            </a:r>
            <a:r>
              <a:rPr lang="ar-LB" sz="2000" dirty="0"/>
              <a:t>ص</a:t>
            </a:r>
            <a:r>
              <a:rPr lang="ar-SY" sz="2000" dirty="0"/>
              <a:t>ي</a:t>
            </a:r>
            <a:r>
              <a:rPr lang="ar-LB" sz="2000" dirty="0"/>
              <a:t>ف تغير المناخ بشكل صحيح وتقليل عدم اليقين</a:t>
            </a:r>
            <a:endParaRPr lang="en-US" sz="2000" dirty="0"/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EE6BC0C7-77E2-45D7-91B0-4E1E85A4C78F}"/>
              </a:ext>
            </a:extLst>
          </p:cNvPr>
          <p:cNvSpPr/>
          <p:nvPr/>
        </p:nvSpPr>
        <p:spPr>
          <a:xfrm rot="5400000">
            <a:off x="3549777" y="1485522"/>
            <a:ext cx="813816" cy="1078230"/>
          </a:xfrm>
          <a:prstGeom prst="ben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2253FB20-324A-4709-BEC2-658536C496E8}"/>
              </a:ext>
            </a:extLst>
          </p:cNvPr>
          <p:cNvSpPr/>
          <p:nvPr/>
        </p:nvSpPr>
        <p:spPr>
          <a:xfrm rot="5400000">
            <a:off x="5359527" y="2831899"/>
            <a:ext cx="813816" cy="1078230"/>
          </a:xfrm>
          <a:prstGeom prst="ben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89C5A9F7-1AAC-4CE5-9B97-2B89A348A911}"/>
              </a:ext>
            </a:extLst>
          </p:cNvPr>
          <p:cNvSpPr/>
          <p:nvPr/>
        </p:nvSpPr>
        <p:spPr>
          <a:xfrm rot="5400000">
            <a:off x="7142607" y="4254624"/>
            <a:ext cx="813816" cy="1078230"/>
          </a:xfrm>
          <a:prstGeom prst="ben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3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BF1CD-27A5-4D9B-B101-141F8547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89B0DEA-B795-45F1-8FDA-3CCE330C1D62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كيف ينبغي استخدام المجموعة؟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8DC6CE-80E5-4FA7-92DA-FF21E36F4BE5}"/>
              </a:ext>
            </a:extLst>
          </p:cNvPr>
          <p:cNvSpPr txBox="1"/>
          <p:nvPr/>
        </p:nvSpPr>
        <p:spPr>
          <a:xfrm>
            <a:off x="297181" y="1737360"/>
            <a:ext cx="836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</a:t>
            </a:r>
            <a:r>
              <a:rPr lang="ar-SY" dirty="0"/>
              <a:t>ُ</a:t>
            </a:r>
            <a:r>
              <a:rPr lang="ar-LB" dirty="0"/>
              <a:t>وصى باستخدام أكبر مجموعة نموذجية ممكنة لتقييم وتطبيق مخرجات النمذجة المناخية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914490-3DE2-4B94-821F-73C023C50755}"/>
              </a:ext>
            </a:extLst>
          </p:cNvPr>
          <p:cNvSpPr txBox="1"/>
          <p:nvPr/>
        </p:nvSpPr>
        <p:spPr>
          <a:xfrm>
            <a:off x="297181" y="2552700"/>
            <a:ext cx="836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الحد الأدنى هو 3 عناصر لمجموعة اسقاطات نموذجية ولكن فقط سيناريو</a:t>
            </a:r>
            <a:r>
              <a:rPr lang="en-US" dirty="0"/>
              <a:t>RCP </a:t>
            </a:r>
            <a:r>
              <a:rPr lang="ar-SY" dirty="0"/>
              <a:t> واحد</a:t>
            </a:r>
            <a:r>
              <a:rPr lang="ar-LB" dirty="0"/>
              <a:t> </a:t>
            </a:r>
            <a:r>
              <a:rPr lang="en-US" dirty="0"/>
              <a:t>) </a:t>
            </a:r>
            <a:r>
              <a:rPr lang="ar-LB" dirty="0"/>
              <a:t>مجموعة متعددة النماذج)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9AEBD4-A955-4EEB-8638-75235ACB1FB7}"/>
              </a:ext>
            </a:extLst>
          </p:cNvPr>
          <p:cNvSpPr/>
          <p:nvPr/>
        </p:nvSpPr>
        <p:spPr>
          <a:xfrm>
            <a:off x="91441" y="3390900"/>
            <a:ext cx="292608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Driving GCM:  CNRM-CM5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RCM: RCA4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85A91C4-077D-4988-BC15-6CAB120C05E8}"/>
              </a:ext>
            </a:extLst>
          </p:cNvPr>
          <p:cNvSpPr/>
          <p:nvPr/>
        </p:nvSpPr>
        <p:spPr>
          <a:xfrm>
            <a:off x="3108960" y="3390900"/>
            <a:ext cx="292608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Driving GCM:  EC-EARTH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RCM: RCA4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C751232-B442-45A7-AA43-6B12F8C95A2F}"/>
              </a:ext>
            </a:extLst>
          </p:cNvPr>
          <p:cNvSpPr/>
          <p:nvPr/>
        </p:nvSpPr>
        <p:spPr>
          <a:xfrm>
            <a:off x="6134100" y="3390900"/>
            <a:ext cx="292608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Driving GCM:  GFDL-ESM2M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RCM: RCA4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7A49D4-BAA9-4979-807B-630D3D44F665}"/>
              </a:ext>
            </a:extLst>
          </p:cNvPr>
          <p:cNvSpPr txBox="1"/>
          <p:nvPr/>
        </p:nvSpPr>
        <p:spPr>
          <a:xfrm>
            <a:off x="297181" y="4852229"/>
            <a:ext cx="836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يتم</a:t>
            </a:r>
            <a:r>
              <a:rPr lang="en-US" dirty="0"/>
              <a:t> </a:t>
            </a:r>
            <a:r>
              <a:rPr lang="ar-LB" dirty="0"/>
              <a:t>تقييم متوسط جميع عناصر المجموعة</a:t>
            </a:r>
            <a:r>
              <a:rPr lang="en-US" dirty="0"/>
              <a:t> </a:t>
            </a:r>
            <a:r>
              <a:rPr lang="ar-LB" dirty="0"/>
              <a:t>على مدى فترة ممتدة (أي 20 أو 30 سنة)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2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5E333-F531-4E6D-A2E5-B3E1484DC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70FDE1-A01B-4ACB-A671-0F199FFC5E7D}"/>
              </a:ext>
            </a:extLst>
          </p:cNvPr>
          <p:cNvSpPr txBox="1"/>
          <p:nvPr/>
        </p:nvSpPr>
        <p:spPr>
          <a:xfrm>
            <a:off x="5425440" y="2529840"/>
            <a:ext cx="331216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Y" sz="2800" b="1" dirty="0">
                <a:ln/>
                <a:solidFill>
                  <a:schemeClr val="accent4"/>
                </a:solidFill>
              </a:rPr>
              <a:t>سيشمل نطاق المشرق القادم ستة عناصر في المجموعة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717BCED-31E1-4F3B-AAE0-320FFA9B9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" y="1223986"/>
            <a:ext cx="4719069" cy="561877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DFAE506-8758-46FA-94EB-EE893F00AE61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كيف ينبغي استخدام المجموعة؟</a:t>
            </a:r>
          </a:p>
        </p:txBody>
      </p:sp>
    </p:spTree>
    <p:extLst>
      <p:ext uri="{BB962C8B-B14F-4D97-AF65-F5344CB8AC3E}">
        <p14:creationId xmlns:p14="http://schemas.microsoft.com/office/powerpoint/2010/main" val="41784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5E333-F531-4E6D-A2E5-B3E1484DC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B1A375-36C0-40CF-9835-A0C1AF56849A}"/>
              </a:ext>
            </a:extLst>
          </p:cNvPr>
          <p:cNvSpPr txBox="1"/>
          <p:nvPr/>
        </p:nvSpPr>
        <p:spPr>
          <a:xfrm>
            <a:off x="2281524" y="1516380"/>
            <a:ext cx="6110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Y" sz="2400" dirty="0"/>
              <a:t>يمكن استخدام عدة نماذج مناخية عالمية ونماذج مناخية إقليمية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B6F4EC-DE51-4FA4-9B1A-31F4F073C449}"/>
              </a:ext>
            </a:extLst>
          </p:cNvPr>
          <p:cNvSpPr/>
          <p:nvPr/>
        </p:nvSpPr>
        <p:spPr>
          <a:xfrm>
            <a:off x="656216" y="2366682"/>
            <a:ext cx="7307002" cy="4255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يجب أن يكون السيناريو </a:t>
            </a:r>
            <a:r>
              <a:rPr lang="en-US" b="0" dirty="0"/>
              <a:t>  RCP</a:t>
            </a:r>
            <a:r>
              <a:rPr lang="ar-LB" dirty="0"/>
              <a:t>نفسه لجميع عناصر </a:t>
            </a:r>
            <a:r>
              <a:rPr lang="ar-LB" b="0" dirty="0"/>
              <a:t>المجموعة </a:t>
            </a:r>
            <a:endParaRPr lang="en-US" b="0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ينبغي أن تكون الدقة المكانية نفسها لجميع عناصر المجموعة </a:t>
            </a:r>
            <a:r>
              <a:rPr lang="ar-LB" b="0" dirty="0"/>
              <a:t>(أي 50 كم / </a:t>
            </a:r>
            <a:r>
              <a:rPr lang="ar-LB" dirty="0"/>
              <a:t>0.44 درجة للكل)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يجب أن تكون الدقة الزمنية نفسها لجميع عناصر المجموعة </a:t>
            </a:r>
            <a:r>
              <a:rPr lang="ar-LB" b="0" dirty="0"/>
              <a:t>(</a:t>
            </a:r>
            <a:r>
              <a:rPr lang="ar-LB" dirty="0"/>
              <a:t>أي يومي </a:t>
            </a:r>
            <a:r>
              <a:rPr lang="ar-LB" b="0" dirty="0"/>
              <a:t>أو </a:t>
            </a:r>
            <a:r>
              <a:rPr lang="ar-LB" dirty="0"/>
              <a:t>شهري للكل)</a:t>
            </a:r>
            <a:endParaRPr lang="en-US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يجب أن يكون نطاق النمذجة هو نفسه (</a:t>
            </a:r>
            <a:r>
              <a:rPr lang="ar-LB" dirty="0"/>
              <a:t>أي النطاق </a:t>
            </a:r>
            <a:r>
              <a:rPr lang="ar-LB" b="0" dirty="0"/>
              <a:t>العربي</a:t>
            </a:r>
            <a:r>
              <a:rPr lang="ar-LB" dirty="0"/>
              <a:t> للكل</a:t>
            </a:r>
            <a:r>
              <a:rPr lang="ar-LB" b="0" dirty="0"/>
              <a:t>) بحيث تكون شروط الحدود متطابقة</a:t>
            </a:r>
            <a:endParaRPr lang="en-US" b="0" dirty="0"/>
          </a:p>
          <a:p>
            <a:pPr algn="r" rtl="1"/>
            <a:endParaRPr lang="en-US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b="0" dirty="0"/>
              <a:t>لا تخلط البيانات </a:t>
            </a:r>
            <a:r>
              <a:rPr lang="ar-LB" dirty="0"/>
              <a:t>المصححة الانحياز </a:t>
            </a:r>
            <a:r>
              <a:rPr lang="ar-LB" b="0" dirty="0"/>
              <a:t>مع </a:t>
            </a:r>
            <a:r>
              <a:rPr lang="ar-LB" dirty="0"/>
              <a:t>مخرجات النمذجة المناخية الإقليمية</a:t>
            </a:r>
            <a:r>
              <a:rPr lang="en-US" b="0" dirty="0"/>
              <a:t> </a:t>
            </a:r>
            <a:r>
              <a:rPr lang="ar-LB" dirty="0"/>
              <a:t>الأولية (غير مصححة الانحياز)</a:t>
            </a:r>
            <a:endParaRPr lang="en-US" b="1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426F081-4531-42F4-BF64-59C13CBB7F0A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كيف ينبغي استخدام المجموعة؟</a:t>
            </a:r>
          </a:p>
        </p:txBody>
      </p:sp>
    </p:spTree>
    <p:extLst>
      <p:ext uri="{BB962C8B-B14F-4D97-AF65-F5344CB8AC3E}">
        <p14:creationId xmlns:p14="http://schemas.microsoft.com/office/powerpoint/2010/main" val="3464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611E9E-1D8D-4B53-8D43-4997EC9F3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B70B1F-2958-48F6-BA38-F3C72323D339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مخرجات مجموعات ريكار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6D0F04-41B6-4845-87B1-491B67D438BF}"/>
              </a:ext>
            </a:extLst>
          </p:cNvPr>
          <p:cNvSpPr/>
          <p:nvPr/>
        </p:nvSpPr>
        <p:spPr>
          <a:xfrm>
            <a:off x="527539" y="1385671"/>
            <a:ext cx="1709224" cy="156192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ar-SA" dirty="0">
                <a:solidFill>
                  <a:schemeClr val="tx1"/>
                </a:solidFill>
              </a:rPr>
              <a:t>ثلاثة نماذج</a:t>
            </a:r>
            <a:r>
              <a:rPr lang="ar-SY" dirty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CNRM-CM5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EC-EARTH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GFDL-ESM2M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ADB72A-9657-4007-8986-D71112B002C1}"/>
              </a:ext>
            </a:extLst>
          </p:cNvPr>
          <p:cNvSpPr/>
          <p:nvPr/>
        </p:nvSpPr>
        <p:spPr>
          <a:xfrm>
            <a:off x="2580249" y="1983548"/>
            <a:ext cx="1709224" cy="88626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RCP4.5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EB79CB-B650-4D98-BF98-42B9BDD951BB}"/>
              </a:ext>
            </a:extLst>
          </p:cNvPr>
          <p:cNvSpPr/>
          <p:nvPr/>
        </p:nvSpPr>
        <p:spPr>
          <a:xfrm>
            <a:off x="341142" y="4086673"/>
            <a:ext cx="164592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dirty="0"/>
              <a:t>الفترة المرجعية</a:t>
            </a:r>
            <a:endParaRPr lang="en-US" sz="1600" dirty="0"/>
          </a:p>
          <a:p>
            <a:pPr algn="ctr"/>
            <a:r>
              <a:rPr lang="en-US" sz="1600" dirty="0"/>
              <a:t> (1986-2005)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597E9CB-C242-4E61-BA90-5715ED053CCF}"/>
              </a:ext>
            </a:extLst>
          </p:cNvPr>
          <p:cNvSpPr/>
          <p:nvPr/>
        </p:nvSpPr>
        <p:spPr>
          <a:xfrm>
            <a:off x="2808845" y="4086673"/>
            <a:ext cx="164592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dirty="0"/>
              <a:t>فترة قرب القرن</a:t>
            </a:r>
          </a:p>
          <a:p>
            <a:pPr algn="ctr"/>
            <a:r>
              <a:rPr lang="en-US" sz="1600" dirty="0"/>
              <a:t>(2016-2035)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884B70-0BCF-4B1D-A4AE-2177023FAFF4}"/>
              </a:ext>
            </a:extLst>
          </p:cNvPr>
          <p:cNvSpPr/>
          <p:nvPr/>
        </p:nvSpPr>
        <p:spPr>
          <a:xfrm>
            <a:off x="718622" y="5155809"/>
            <a:ext cx="164592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dirty="0"/>
              <a:t>فترة منتصف القرن</a:t>
            </a:r>
          </a:p>
          <a:p>
            <a:pPr algn="ctr"/>
            <a:r>
              <a:rPr lang="en-US" sz="1600" dirty="0"/>
              <a:t> (2046-2065)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CB7235-F0C9-40F4-8AC7-B4BF4FD2E236}"/>
              </a:ext>
            </a:extLst>
          </p:cNvPr>
          <p:cNvSpPr/>
          <p:nvPr/>
        </p:nvSpPr>
        <p:spPr>
          <a:xfrm>
            <a:off x="2506399" y="5155809"/>
            <a:ext cx="164592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dirty="0"/>
              <a:t>فترة نهاية القرن</a:t>
            </a:r>
            <a:r>
              <a:rPr lang="en-US" sz="1600" dirty="0"/>
              <a:t> (2081-2100)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8402368-33AB-4E29-96A1-9064BF76FC70}"/>
              </a:ext>
            </a:extLst>
          </p:cNvPr>
          <p:cNvSpPr/>
          <p:nvPr/>
        </p:nvSpPr>
        <p:spPr>
          <a:xfrm>
            <a:off x="5106579" y="1385672"/>
            <a:ext cx="1709224" cy="14841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ar-SA" dirty="0">
                <a:solidFill>
                  <a:schemeClr val="tx1"/>
                </a:solidFill>
              </a:rPr>
              <a:t>ثلاثة نماذج</a:t>
            </a:r>
            <a:r>
              <a:rPr lang="ar-SY" dirty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CNRM-CM5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EC-EARTH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GFDL-ESM2M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3F3B0D0-809B-4A23-8A2A-A28FB0F00D62}"/>
              </a:ext>
            </a:extLst>
          </p:cNvPr>
          <p:cNvSpPr/>
          <p:nvPr/>
        </p:nvSpPr>
        <p:spPr>
          <a:xfrm>
            <a:off x="7159289" y="1983548"/>
            <a:ext cx="1709224" cy="88626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RCP8.5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6123AA-5914-40D8-B344-0342C34E98FE}"/>
              </a:ext>
            </a:extLst>
          </p:cNvPr>
          <p:cNvGrpSpPr/>
          <p:nvPr/>
        </p:nvGrpSpPr>
        <p:grpSpPr>
          <a:xfrm>
            <a:off x="1382151" y="2869814"/>
            <a:ext cx="6689194" cy="400928"/>
            <a:chOff x="1382151" y="2869814"/>
            <a:chExt cx="6689194" cy="40092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1FE6213-06AD-4D48-BCF4-50CCDA747AB1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1382151" y="2947592"/>
              <a:ext cx="0" cy="3231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36966A7-68D6-4846-9425-96CBCEF01593}"/>
                </a:ext>
              </a:extLst>
            </p:cNvPr>
            <p:cNvCxnSpPr/>
            <p:nvPr/>
          </p:nvCxnSpPr>
          <p:spPr>
            <a:xfrm>
              <a:off x="3492305" y="2869814"/>
              <a:ext cx="0" cy="400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4EF9DD-CDD6-47BE-81B1-25C0422A27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2152" y="3270742"/>
              <a:ext cx="21101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7B47EC1-9CA7-4EA5-8E63-05CE6C340876}"/>
                </a:ext>
              </a:extLst>
            </p:cNvPr>
            <p:cNvCxnSpPr>
              <a:stCxn id="43" idx="2"/>
            </p:cNvCxnSpPr>
            <p:nvPr/>
          </p:nvCxnSpPr>
          <p:spPr>
            <a:xfrm>
              <a:off x="5961191" y="2869814"/>
              <a:ext cx="0" cy="400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5BC018E-3670-4E42-96DA-DC39BD2210E8}"/>
                </a:ext>
              </a:extLst>
            </p:cNvPr>
            <p:cNvCxnSpPr/>
            <p:nvPr/>
          </p:nvCxnSpPr>
          <p:spPr>
            <a:xfrm>
              <a:off x="8071345" y="2869814"/>
              <a:ext cx="0" cy="400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78C54CB-FFD2-4085-839A-0F6B0AF853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1192" y="3270742"/>
              <a:ext cx="21101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FC18E36-3081-4412-9D96-4923AF062525}"/>
              </a:ext>
            </a:extLst>
          </p:cNvPr>
          <p:cNvSpPr/>
          <p:nvPr/>
        </p:nvSpPr>
        <p:spPr>
          <a:xfrm>
            <a:off x="4920182" y="4086673"/>
            <a:ext cx="164592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dirty="0"/>
              <a:t>الفترة المرجعية</a:t>
            </a:r>
            <a:endParaRPr lang="en-US" sz="1600" dirty="0"/>
          </a:p>
          <a:p>
            <a:pPr algn="ctr"/>
            <a:r>
              <a:rPr lang="en-US" sz="1600" dirty="0"/>
              <a:t> (1986-2005)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8787722-3612-4BA2-86E9-163C0EA0F3FA}"/>
              </a:ext>
            </a:extLst>
          </p:cNvPr>
          <p:cNvSpPr/>
          <p:nvPr/>
        </p:nvSpPr>
        <p:spPr>
          <a:xfrm>
            <a:off x="7387885" y="4086673"/>
            <a:ext cx="164592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dirty="0"/>
              <a:t>فترة قرب القرن</a:t>
            </a:r>
          </a:p>
          <a:p>
            <a:pPr algn="ctr"/>
            <a:r>
              <a:rPr lang="en-US" sz="1600" dirty="0"/>
              <a:t> (2016-2035)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E66719E-20E4-4738-818C-2DA4BAA7BF34}"/>
              </a:ext>
            </a:extLst>
          </p:cNvPr>
          <p:cNvSpPr/>
          <p:nvPr/>
        </p:nvSpPr>
        <p:spPr>
          <a:xfrm>
            <a:off x="5297662" y="5155809"/>
            <a:ext cx="164592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dirty="0"/>
              <a:t>فترة منتصف القرن</a:t>
            </a:r>
          </a:p>
          <a:p>
            <a:pPr algn="ctr"/>
            <a:r>
              <a:rPr lang="en-US" sz="1600" dirty="0"/>
              <a:t> (2046-2065)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BD523A0-85F7-452B-ACCF-2FFE387997B9}"/>
              </a:ext>
            </a:extLst>
          </p:cNvPr>
          <p:cNvSpPr/>
          <p:nvPr/>
        </p:nvSpPr>
        <p:spPr>
          <a:xfrm>
            <a:off x="7085439" y="5155809"/>
            <a:ext cx="164592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dirty="0"/>
              <a:t>فترة نهاية القرن</a:t>
            </a:r>
            <a:r>
              <a:rPr lang="en-US" sz="1600" dirty="0"/>
              <a:t> (2081-2100)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BC71DA4-4360-4B58-946F-003E8D080743}"/>
              </a:ext>
            </a:extLst>
          </p:cNvPr>
          <p:cNvGrpSpPr/>
          <p:nvPr/>
        </p:nvGrpSpPr>
        <p:grpSpPr>
          <a:xfrm>
            <a:off x="1266092" y="3270742"/>
            <a:ext cx="6944754" cy="1899142"/>
            <a:chOff x="1266092" y="3270742"/>
            <a:chExt cx="6944754" cy="189914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0C3214-562A-4E85-A8E6-E07BC748969D}"/>
                </a:ext>
              </a:extLst>
            </p:cNvPr>
            <p:cNvCxnSpPr/>
            <p:nvPr/>
          </p:nvCxnSpPr>
          <p:spPr>
            <a:xfrm>
              <a:off x="2447780" y="3270742"/>
              <a:ext cx="0" cy="400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68E3ADB-67E4-49AA-A850-EE8C6229D4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6092" y="3671670"/>
              <a:ext cx="23657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B702AF-9D98-4722-B831-7D195B5F7AB6}"/>
                </a:ext>
              </a:extLst>
            </p:cNvPr>
            <p:cNvCxnSpPr/>
            <p:nvPr/>
          </p:nvCxnSpPr>
          <p:spPr>
            <a:xfrm>
              <a:off x="1266092" y="3685745"/>
              <a:ext cx="0" cy="400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644D483-2A35-45AC-99DC-01C0E85C29BC}"/>
                </a:ext>
              </a:extLst>
            </p:cNvPr>
            <p:cNvCxnSpPr/>
            <p:nvPr/>
          </p:nvCxnSpPr>
          <p:spPr>
            <a:xfrm>
              <a:off x="3631805" y="3685745"/>
              <a:ext cx="0" cy="400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6786BD6-846C-4D01-9BDA-5E80FE2CED11}"/>
                </a:ext>
              </a:extLst>
            </p:cNvPr>
            <p:cNvCxnSpPr>
              <a:cxnSpLocks/>
            </p:cNvCxnSpPr>
            <p:nvPr/>
          </p:nvCxnSpPr>
          <p:spPr>
            <a:xfrm>
              <a:off x="2113671" y="3671670"/>
              <a:ext cx="0" cy="14841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803D7E-F97B-47BE-8F49-2EF51BCD7AC0}"/>
                </a:ext>
              </a:extLst>
            </p:cNvPr>
            <p:cNvCxnSpPr>
              <a:cxnSpLocks/>
            </p:cNvCxnSpPr>
            <p:nvPr/>
          </p:nvCxnSpPr>
          <p:spPr>
            <a:xfrm>
              <a:off x="2695137" y="3685745"/>
              <a:ext cx="0" cy="14841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EC89A0D-0A1A-495D-8108-68A024F152E7}"/>
                </a:ext>
              </a:extLst>
            </p:cNvPr>
            <p:cNvCxnSpPr/>
            <p:nvPr/>
          </p:nvCxnSpPr>
          <p:spPr>
            <a:xfrm>
              <a:off x="7026820" y="3270742"/>
              <a:ext cx="0" cy="400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27BB39-96AA-4333-919C-B979409857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5132" y="3671670"/>
              <a:ext cx="23657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02DBD99-90BA-46FC-9643-62FB4D6928B6}"/>
                </a:ext>
              </a:extLst>
            </p:cNvPr>
            <p:cNvCxnSpPr/>
            <p:nvPr/>
          </p:nvCxnSpPr>
          <p:spPr>
            <a:xfrm>
              <a:off x="5845132" y="3685745"/>
              <a:ext cx="0" cy="400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4F7BDCA-B73B-4C65-8755-22B530E92D20}"/>
                </a:ext>
              </a:extLst>
            </p:cNvPr>
            <p:cNvCxnSpPr/>
            <p:nvPr/>
          </p:nvCxnSpPr>
          <p:spPr>
            <a:xfrm>
              <a:off x="8210845" y="3685745"/>
              <a:ext cx="0" cy="400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64A69FD-2F7F-473F-8785-F0EDC6598A76}"/>
                </a:ext>
              </a:extLst>
            </p:cNvPr>
            <p:cNvCxnSpPr>
              <a:cxnSpLocks/>
            </p:cNvCxnSpPr>
            <p:nvPr/>
          </p:nvCxnSpPr>
          <p:spPr>
            <a:xfrm>
              <a:off x="6692711" y="3671670"/>
              <a:ext cx="0" cy="14841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B003EEC-EF53-47D0-94F7-FAEF3164DE8D}"/>
                </a:ext>
              </a:extLst>
            </p:cNvPr>
            <p:cNvCxnSpPr>
              <a:cxnSpLocks/>
            </p:cNvCxnSpPr>
            <p:nvPr/>
          </p:nvCxnSpPr>
          <p:spPr>
            <a:xfrm>
              <a:off x="7274177" y="3685745"/>
              <a:ext cx="0" cy="14841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80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7" grpId="0" animBg="1"/>
      <p:bldP spid="18" grpId="0" animBg="1"/>
      <p:bldP spid="19" grpId="0" animBg="1"/>
      <p:bldP spid="20" grpId="0" animBg="1"/>
      <p:bldP spid="43" grpId="0" animBg="1"/>
      <p:bldP spid="44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66B997-F083-413C-AC71-7624B6528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472" y="1825625"/>
            <a:ext cx="3848393" cy="4351338"/>
          </a:xfrm>
        </p:spPr>
        <p:txBody>
          <a:bodyPr>
            <a:normAutofit/>
          </a:bodyPr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sz="2400" dirty="0"/>
              <a:t>يجب إنشاء المجموعات غير المتوفرة على المركز الإقليمي للمعرفة يدويًا</a:t>
            </a:r>
            <a:endParaRPr lang="en-US" sz="2400" dirty="0"/>
          </a:p>
          <a:p>
            <a:pPr marL="0" indent="0" algn="r" rtl="1">
              <a:buNone/>
            </a:pPr>
            <a:endParaRPr lang="en-US" sz="2400" dirty="0"/>
          </a:p>
          <a:p>
            <a:pPr marL="171450" indent="-171450" algn="r" rtl="1"/>
            <a:r>
              <a:rPr lang="ar-SY" sz="2400" dirty="0"/>
              <a:t>وذلك </a:t>
            </a:r>
            <a:r>
              <a:rPr lang="ar-LB" sz="2400" dirty="0"/>
              <a:t>استناداً إلى البيانات السنوية أو الموسمية</a:t>
            </a:r>
            <a:endParaRPr lang="en-US" sz="2400" dirty="0"/>
          </a:p>
          <a:p>
            <a:pPr marL="0" indent="0" algn="r" rtl="1">
              <a:buNone/>
            </a:pPr>
            <a:endParaRPr lang="en-US" sz="2400" dirty="0"/>
          </a:p>
          <a:p>
            <a:pPr marL="171450" indent="-171450" algn="r" rtl="1"/>
            <a:r>
              <a:rPr lang="ar-SY" sz="2400" dirty="0"/>
              <a:t>ثلاث</a:t>
            </a:r>
            <a:r>
              <a:rPr lang="ar-LB" sz="2400" dirty="0"/>
              <a:t> مخرجات </a:t>
            </a:r>
            <a:r>
              <a:rPr lang="ar-SY" sz="2400" dirty="0"/>
              <a:t>للنماذج</a:t>
            </a:r>
            <a:r>
              <a:rPr lang="ar-LB" sz="2400" dirty="0"/>
              <a:t> على الأقل، فترة 20 سنة (أي "2030"، استنادا إلى الفترة </a:t>
            </a:r>
            <a:r>
              <a:rPr lang="en-US" sz="2400" dirty="0"/>
              <a:t>2021-2040</a:t>
            </a:r>
            <a:r>
              <a:rPr lang="ar-LB" sz="2400" dirty="0"/>
              <a:t>)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2435A-344B-4E45-B53C-FCC5531A3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F01885-76F4-4EE7-BE6A-AF53527C038E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088D4-4FE5-4812-AB92-944556D8E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" t="6858" r="76130" b="1317"/>
          <a:stretch/>
        </p:blipFill>
        <p:spPr>
          <a:xfrm>
            <a:off x="455134" y="1249397"/>
            <a:ext cx="3770141" cy="5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469B7A-D2CD-4888-845E-7427BA96A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997" y="1382492"/>
            <a:ext cx="2849489" cy="854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SY" sz="2200" dirty="0"/>
              <a:t>1- استخراج الشريحة الزمنية لكل طبقة نقطية( راستر)</a:t>
            </a:r>
            <a:endParaRPr lang="en-US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8D0FE3-56AD-4F69-8E98-A180B40AAC85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C68F1-F967-40B1-ABFB-D9708C045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29" t="18429" r="14562" b="22585"/>
          <a:stretch/>
        </p:blipFill>
        <p:spPr>
          <a:xfrm>
            <a:off x="244951" y="1480400"/>
            <a:ext cx="5957893" cy="4888129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37DCD6A-6218-4753-9BEC-D4EB79054AC2}"/>
              </a:ext>
            </a:extLst>
          </p:cNvPr>
          <p:cNvSpPr txBox="1">
            <a:spLocks/>
          </p:cNvSpPr>
          <p:nvPr/>
        </p:nvSpPr>
        <p:spPr>
          <a:xfrm>
            <a:off x="6248997" y="2574729"/>
            <a:ext cx="2849489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/>
            </a:pPr>
            <a:r>
              <a:rPr lang="en-US" sz="2000" dirty="0"/>
              <a:t>Make NetCDF Raster Layer</a:t>
            </a:r>
          </a:p>
        </p:txBody>
      </p:sp>
    </p:spTree>
    <p:extLst>
      <p:ext uri="{BB962C8B-B14F-4D97-AF65-F5344CB8AC3E}">
        <p14:creationId xmlns:p14="http://schemas.microsoft.com/office/powerpoint/2010/main" val="36610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37DCD6A-6218-4753-9BEC-D4EB79054AC2}"/>
              </a:ext>
            </a:extLst>
          </p:cNvPr>
          <p:cNvSpPr txBox="1">
            <a:spLocks/>
          </p:cNvSpPr>
          <p:nvPr/>
        </p:nvSpPr>
        <p:spPr>
          <a:xfrm>
            <a:off x="6033836" y="2202021"/>
            <a:ext cx="2849489" cy="853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Make NetCDF Raster Layer</a:t>
            </a:r>
          </a:p>
          <a:p>
            <a:pPr marL="914400" lvl="1" indent="-457200" algn="r">
              <a:buFont typeface="+mj-lt"/>
              <a:buAutoNum type="alphaLcPeriod"/>
            </a:pPr>
            <a:r>
              <a:rPr lang="ar-SY" sz="2000" dirty="0"/>
              <a:t>فتح خصائص الطبقة وتحديد الزمن لنطاق البعد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566B3-EB29-4C42-94ED-78AAF1596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25" t="23999" r="19411" b="28458"/>
          <a:stretch/>
        </p:blipFill>
        <p:spPr>
          <a:xfrm>
            <a:off x="264137" y="1276642"/>
            <a:ext cx="5729067" cy="4793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123FD-21ED-43C2-A562-63D5DFDDFC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34" t="46154" r="25365" b="37786"/>
          <a:stretch/>
        </p:blipFill>
        <p:spPr>
          <a:xfrm>
            <a:off x="4539516" y="4950898"/>
            <a:ext cx="3745524" cy="172606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4703C1B-3300-4B9F-8235-6DE9C465B83E}"/>
              </a:ext>
            </a:extLst>
          </p:cNvPr>
          <p:cNvSpPr/>
          <p:nvPr/>
        </p:nvSpPr>
        <p:spPr>
          <a:xfrm rot="2672533">
            <a:off x="2961051" y="4291148"/>
            <a:ext cx="1778568" cy="250464"/>
          </a:xfrm>
          <a:prstGeom prst="rightArrow">
            <a:avLst/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9001CCA-C60E-4C2D-A47A-AF316C4AD410}"/>
              </a:ext>
            </a:extLst>
          </p:cNvPr>
          <p:cNvSpPr txBox="1">
            <a:spLocks/>
          </p:cNvSpPr>
          <p:nvPr/>
        </p:nvSpPr>
        <p:spPr>
          <a:xfrm>
            <a:off x="6033836" y="1382492"/>
            <a:ext cx="2849489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SY" sz="2200" dirty="0"/>
              <a:t>1- استخراج الشريحة الزمنية لكل طبقة نقطية( راستر)</a:t>
            </a:r>
            <a:endParaRPr lang="en-US" sz="2200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5F56556-230C-4DD8-9FBD-4D9E29A95424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</p:spTree>
    <p:extLst>
      <p:ext uri="{BB962C8B-B14F-4D97-AF65-F5344CB8AC3E}">
        <p14:creationId xmlns:p14="http://schemas.microsoft.com/office/powerpoint/2010/main" val="38464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37DCD6A-6218-4753-9BEC-D4EB79054AC2}"/>
              </a:ext>
            </a:extLst>
          </p:cNvPr>
          <p:cNvSpPr txBox="1">
            <a:spLocks/>
          </p:cNvSpPr>
          <p:nvPr/>
        </p:nvSpPr>
        <p:spPr>
          <a:xfrm>
            <a:off x="5904746" y="2379941"/>
            <a:ext cx="2849489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Make NetCDF Raster Layer</a:t>
            </a:r>
          </a:p>
          <a:p>
            <a:pPr marL="914400" lvl="1" indent="-457200"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فتح خصائص الطبقة وتحديد الزمن لنطاق البعد</a:t>
            </a:r>
          </a:p>
          <a:p>
            <a:pPr marL="914400" lvl="1" indent="-457200">
              <a:buFont typeface="+mj-lt"/>
              <a:buAutoNum type="alphaLcPeriod"/>
            </a:pPr>
            <a:r>
              <a:rPr lang="ar-LB" dirty="0"/>
              <a:t>حفظ كملف طبقة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189BD-EA64-4976-B31A-C07736F7F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45" t="15356" r="44571" b="48060"/>
          <a:stretch/>
        </p:blipFill>
        <p:spPr>
          <a:xfrm>
            <a:off x="395874" y="1382492"/>
            <a:ext cx="5017621" cy="47267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189EC33-904D-4077-AC97-B3478D64E394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108DDEE-8BAC-4CF0-A81C-FE02F70D93AA}"/>
              </a:ext>
            </a:extLst>
          </p:cNvPr>
          <p:cNvSpPr txBox="1">
            <a:spLocks/>
          </p:cNvSpPr>
          <p:nvPr/>
        </p:nvSpPr>
        <p:spPr>
          <a:xfrm>
            <a:off x="6033836" y="1382492"/>
            <a:ext cx="2849489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SY" sz="2200" dirty="0"/>
              <a:t>1- استخراج الشريحة الزمنية لكل طبقة نقطية( راستر)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149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83D4F-B31B-484B-96D7-5FC9B301F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B4C75-BC6C-4E87-91FE-61ECE4F51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77" t="15409" r="41969" b="43734"/>
          <a:stretch/>
        </p:blipFill>
        <p:spPr>
          <a:xfrm>
            <a:off x="4695731" y="1449247"/>
            <a:ext cx="4350660" cy="37455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46A48-F600-412F-BDE8-378073577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46" t="15399" b="44916"/>
          <a:stretch/>
        </p:blipFill>
        <p:spPr>
          <a:xfrm>
            <a:off x="97609" y="1449247"/>
            <a:ext cx="4508531" cy="37455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99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85725" y="218929"/>
            <a:ext cx="9144000" cy="628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600" b="1" dirty="0">
                <a:solidFill>
                  <a:schemeClr val="bg1"/>
                </a:solidFill>
                <a:cs typeface="Arial" pitchFamily="34" charset="0"/>
              </a:rPr>
              <a:t>سلسلة ندوات ريكار عبر الانترنت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D5ED5-9035-441A-BF97-6AFFB6D4830B}"/>
              </a:ext>
            </a:extLst>
          </p:cNvPr>
          <p:cNvSpPr txBox="1"/>
          <p:nvPr/>
        </p:nvSpPr>
        <p:spPr>
          <a:xfrm>
            <a:off x="258184" y="1546608"/>
            <a:ext cx="8479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الوحدة 1</a:t>
            </a:r>
            <a:r>
              <a:rPr lang="ar-SA" sz="2000" dirty="0"/>
              <a:t> </a:t>
            </a:r>
            <a:r>
              <a:rPr lang="ar-SY" sz="2000" b="1" dirty="0"/>
              <a:t>:</a:t>
            </a:r>
            <a:r>
              <a:rPr lang="ar-SY" sz="2000" dirty="0"/>
              <a:t> </a:t>
            </a:r>
            <a:r>
              <a:rPr lang="ar-SA" sz="2000" dirty="0"/>
              <a:t> تقديم مجموعات بيانات ريكار الناتجة عن النمذجة المناخية الإقليمية و النمذجة الهيدرولوجية الإقليمية</a:t>
            </a:r>
            <a:endParaRPr lang="en-US" sz="2000" dirty="0"/>
          </a:p>
          <a:p>
            <a:pPr lvl="0" algn="r" rtl="1"/>
            <a:endParaRPr lang="en-US" sz="2000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الوحدة 2</a:t>
            </a:r>
            <a:r>
              <a:rPr lang="ar-SY" sz="2000" b="1" dirty="0"/>
              <a:t> : </a:t>
            </a:r>
            <a:r>
              <a:rPr lang="ar-SA" sz="2000" b="1" dirty="0"/>
              <a:t> </a:t>
            </a:r>
            <a:r>
              <a:rPr lang="ar-SA" sz="2000" dirty="0"/>
              <a:t>عرض مجموعات بيانات النمذجة المناخية الإقليمية بصيغة </a:t>
            </a:r>
            <a:r>
              <a:rPr lang="en-US" sz="2000" dirty="0"/>
              <a:t> </a:t>
            </a:r>
            <a:r>
              <a:rPr lang="en-US" sz="2000" dirty="0" err="1"/>
              <a:t>NetCDF</a:t>
            </a:r>
            <a:r>
              <a:rPr lang="en-US" sz="2000" dirty="0"/>
              <a:t>  </a:t>
            </a:r>
            <a:r>
              <a:rPr lang="ar-SA" sz="2000" dirty="0"/>
              <a:t>في نظم المعلومات الجغرافية</a:t>
            </a:r>
            <a:endParaRPr lang="en-US" sz="2000" dirty="0"/>
          </a:p>
          <a:p>
            <a:pPr lvl="0" algn="r" rtl="1"/>
            <a:endParaRPr lang="en-US" sz="2000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الوحدة 3</a:t>
            </a:r>
            <a:r>
              <a:rPr lang="ar-SY" sz="2000" b="1" dirty="0"/>
              <a:t>:</a:t>
            </a:r>
            <a:r>
              <a:rPr lang="ar-SA" sz="2000" dirty="0"/>
              <a:t> استخراج البيانات الجدولية من الملفات المناخية بصيغة </a:t>
            </a:r>
            <a:r>
              <a:rPr lang="en-US" sz="2000" dirty="0"/>
              <a:t> </a:t>
            </a:r>
            <a:r>
              <a:rPr lang="en-US" sz="2000" dirty="0" err="1"/>
              <a:t>NetCDF</a:t>
            </a:r>
            <a:r>
              <a:rPr lang="en-US" sz="2000" dirty="0"/>
              <a:t> </a:t>
            </a:r>
            <a:r>
              <a:rPr lang="ar-SA" sz="2000" dirty="0"/>
              <a:t>لاستخدامها في النماذج والتطبيقات الأخرى</a:t>
            </a:r>
            <a:endParaRPr lang="en-US" sz="2000" dirty="0"/>
          </a:p>
          <a:p>
            <a:pPr lvl="0" algn="r" rtl="1"/>
            <a:endParaRPr lang="en-US" sz="2000" dirty="0"/>
          </a:p>
          <a:p>
            <a:pPr marL="342900" lvl="0" indent="-342900" algn="r" rtl="1">
              <a:buFont typeface="Wingdings" panose="05000000000000000000" pitchFamily="2" charset="2"/>
              <a:buChar char="ü"/>
            </a:pP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الوحدة 4</a:t>
            </a:r>
            <a:r>
              <a:rPr lang="ar-SY" sz="2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 إنشاء مجموعة لإسقاطات النمذجة المناخية الإقليمية باستخدام نظم المعلومات الجغرافية ومؤشرات الظواهر المناخية المتطرفة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r" rtl="1"/>
            <a:endParaRPr lang="en-US" sz="2000" dirty="0"/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الوحدة 5</a:t>
            </a:r>
            <a:r>
              <a:rPr lang="ar-SY" sz="2000" b="1" dirty="0"/>
              <a:t>:</a:t>
            </a:r>
            <a:r>
              <a:rPr lang="ar-SA" sz="2000" b="1" dirty="0"/>
              <a:t> </a:t>
            </a:r>
            <a:r>
              <a:rPr lang="ar-SA" sz="2000" dirty="0"/>
              <a:t>الوصول إلى مجموعات البيانات المناخية العالمية والإقليمية والمنصات ذات الصلة</a:t>
            </a:r>
            <a:endParaRPr lang="en-US" sz="2000" dirty="0"/>
          </a:p>
          <a:p>
            <a:pPr lvl="0" algn="r" rtl="1"/>
            <a:endParaRPr lang="en-US" sz="2000" dirty="0"/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الوحدة 6</a:t>
            </a:r>
            <a:r>
              <a:rPr lang="ar-SY" sz="2000" b="1" dirty="0"/>
              <a:t>:</a:t>
            </a:r>
            <a:r>
              <a:rPr lang="ar-SA" sz="2000" b="1" dirty="0"/>
              <a:t> </a:t>
            </a:r>
            <a:r>
              <a:rPr lang="ar-SA" sz="2000" dirty="0"/>
              <a:t>منهجية التقييم المتكامل لقابلية التأثر المتبعة في ريكار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31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469B7A-D2CD-4888-845E-7427BA96A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407" y="1382492"/>
            <a:ext cx="4896338" cy="854271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استخراج الشرائح الزمنية لكل طبقة نقطية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8D0FE3-56AD-4F69-8E98-A180B40AAC85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37DCD6A-6218-4753-9BEC-D4EB79054AC2}"/>
              </a:ext>
            </a:extLst>
          </p:cNvPr>
          <p:cNvSpPr txBox="1">
            <a:spLocks/>
          </p:cNvSpPr>
          <p:nvPr/>
        </p:nvSpPr>
        <p:spPr>
          <a:xfrm>
            <a:off x="203200" y="1809627"/>
            <a:ext cx="8427329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r" rtl="1">
              <a:buFont typeface="+mj-lt"/>
              <a:buAutoNum type="alphaL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Make NetCDF Raster Layer</a:t>
            </a:r>
          </a:p>
          <a:p>
            <a:pPr marL="914400" lvl="1" indent="-457200" algn="r" rtl="1"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فتح خصائص الطبقة وتحديد الزمن لنطاق البعد</a:t>
            </a:r>
          </a:p>
          <a:p>
            <a:pPr marL="914400" lvl="1" indent="-457200" algn="r" rtl="1"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حفظ كملف طبقة</a:t>
            </a:r>
          </a:p>
          <a:p>
            <a:pPr marL="914400" lvl="1" indent="-457200" algn="r" rtl="1">
              <a:buFont typeface="+mj-lt"/>
              <a:buAutoNum type="alphaLcPeriod"/>
            </a:pPr>
            <a:r>
              <a:rPr lang="ar-SY" sz="2000" dirty="0"/>
              <a:t>تحميل أداة </a:t>
            </a:r>
            <a:r>
              <a:rPr lang="en-US" sz="2000" dirty="0" err="1"/>
              <a:t>NetCDF</a:t>
            </a:r>
            <a:r>
              <a:rPr lang="en-US" sz="2000" dirty="0"/>
              <a:t> Time Slice to Raster</a:t>
            </a:r>
            <a:r>
              <a:rPr lang="ar-SY" sz="2000" dirty="0"/>
              <a:t> واستخدامها عبر الرابط</a:t>
            </a:r>
          </a:p>
          <a:p>
            <a:pPr marL="457200" lvl="1" indent="0" algn="r" rtl="1">
              <a:buNone/>
            </a:pPr>
            <a:r>
              <a:rPr lang="en-US" sz="2000" dirty="0"/>
              <a:t>https://support.esri.com/en/technical-article/000011318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A0E6D-5222-435F-AE31-ABB579B12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54" t="8253" b="33846"/>
          <a:stretch/>
        </p:blipFill>
        <p:spPr>
          <a:xfrm>
            <a:off x="0" y="3736033"/>
            <a:ext cx="9194185" cy="301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469B7A-D2CD-4888-845E-7427BA96A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790" y="1382492"/>
            <a:ext cx="4474308" cy="854271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استخراج الشرائح الزمنية لكل طبقة نقطية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4B9963-6D93-45D7-8230-DFAAD3469D60}"/>
              </a:ext>
            </a:extLst>
          </p:cNvPr>
          <p:cNvGrpSpPr/>
          <p:nvPr/>
        </p:nvGrpSpPr>
        <p:grpSpPr>
          <a:xfrm>
            <a:off x="358741" y="1193273"/>
            <a:ext cx="3094464" cy="5141741"/>
            <a:chOff x="3241823" y="1286921"/>
            <a:chExt cx="2630661" cy="48395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321771-6569-46D8-BA4A-D3E0F1792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466" t="15957" r="47230" b="36516"/>
            <a:stretch/>
          </p:blipFill>
          <p:spPr>
            <a:xfrm>
              <a:off x="3241823" y="1286921"/>
              <a:ext cx="2630661" cy="483955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FDF822-28D9-4A48-884F-E124CF0ECF46}"/>
                </a:ext>
              </a:extLst>
            </p:cNvPr>
            <p:cNvSpPr/>
            <p:nvPr/>
          </p:nvSpPr>
          <p:spPr>
            <a:xfrm>
              <a:off x="3819378" y="3305907"/>
              <a:ext cx="1814733" cy="2785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E3DB41-9579-4A03-AEF8-5B6F84BBF109}"/>
                </a:ext>
              </a:extLst>
            </p:cNvPr>
            <p:cNvSpPr/>
            <p:nvPr/>
          </p:nvSpPr>
          <p:spPr>
            <a:xfrm>
              <a:off x="3763109" y="2806505"/>
              <a:ext cx="1871002" cy="464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51E07D-EA2F-4170-B112-BE62E891A6B0}"/>
                </a:ext>
              </a:extLst>
            </p:cNvPr>
            <p:cNvSpPr/>
            <p:nvPr/>
          </p:nvSpPr>
          <p:spPr>
            <a:xfrm>
              <a:off x="3819378" y="1744394"/>
              <a:ext cx="1871002" cy="18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2AC395-A3D3-4185-B483-E284C0FA6E8C}"/>
                </a:ext>
              </a:extLst>
            </p:cNvPr>
            <p:cNvSpPr/>
            <p:nvPr/>
          </p:nvSpPr>
          <p:spPr>
            <a:xfrm>
              <a:off x="4092534" y="1591579"/>
              <a:ext cx="1478272" cy="220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7239E5D7-0D64-430C-8501-6C278D70B216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44A74E7-98AB-4921-B129-968C5362A65F}"/>
              </a:ext>
            </a:extLst>
          </p:cNvPr>
          <p:cNvSpPr txBox="1">
            <a:spLocks/>
          </p:cNvSpPr>
          <p:nvPr/>
        </p:nvSpPr>
        <p:spPr>
          <a:xfrm>
            <a:off x="2086984" y="2103604"/>
            <a:ext cx="7167489" cy="3092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r" rtl="1">
              <a:lnSpc>
                <a:spcPct val="150000"/>
              </a:lnSpc>
              <a:buFont typeface="+mj-lt"/>
              <a:buAutoNum type="alphaL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Make NetCDF Raster Layer</a:t>
            </a:r>
          </a:p>
          <a:p>
            <a:pPr marL="914400" lvl="1" indent="-457200" algn="r" rtl="1">
              <a:lnSpc>
                <a:spcPct val="150000"/>
              </a:lnSpc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فتح خصائص الطبقة وتحديد الزمن لنطاق البعد</a:t>
            </a:r>
          </a:p>
          <a:p>
            <a:pPr marL="914400" lvl="1" indent="-457200" algn="r" rtl="1">
              <a:lnSpc>
                <a:spcPct val="150000"/>
              </a:lnSpc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حفظ كملف طبقة</a:t>
            </a:r>
          </a:p>
          <a:p>
            <a:pPr marL="914400" lvl="1" indent="-457200" algn="r" rtl="1">
              <a:lnSpc>
                <a:spcPct val="150000"/>
              </a:lnSpc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تحميل أداة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NetCDF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Time Slice to Raster</a:t>
            </a: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 واستخدامها عبر الرابط</a:t>
            </a:r>
          </a:p>
          <a:p>
            <a:pPr marL="457200" lvl="1" indent="0" algn="r" rtl="1">
              <a:lnSpc>
                <a:spcPct val="150000"/>
              </a:lnSpc>
              <a:buNone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https://support.esri.com/en/technical-article/000011318</a:t>
            </a:r>
            <a:endParaRPr lang="ar-SY" sz="2000" dirty="0">
              <a:solidFill>
                <a:schemeClr val="bg1">
                  <a:lumMod val="75000"/>
                </a:schemeClr>
              </a:solidFill>
            </a:endParaRPr>
          </a:p>
          <a:p>
            <a:pPr marL="914400" lvl="1" indent="-457200" algn="r" rtl="1">
              <a:lnSpc>
                <a:spcPct val="150000"/>
              </a:lnSpc>
              <a:buFont typeface="+mj-lt"/>
              <a:buAutoNum type="alphaLcPeriod" startAt="5"/>
            </a:pPr>
            <a:r>
              <a:rPr lang="ar-SY" sz="2000" dirty="0"/>
              <a:t>فتح الأداة من الموقع المحدد من قبل المستخدم في </a:t>
            </a:r>
            <a:r>
              <a:rPr lang="en-US" sz="2000" dirty="0"/>
              <a:t>ArcCatalog</a:t>
            </a:r>
          </a:p>
        </p:txBody>
      </p:sp>
    </p:spTree>
    <p:extLst>
      <p:ext uri="{BB962C8B-B14F-4D97-AF65-F5344CB8AC3E}">
        <p14:creationId xmlns:p14="http://schemas.microsoft.com/office/powerpoint/2010/main" val="14201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909205-13C7-4C19-9526-8BBF60BF4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82" t="19585" r="15200" b="58691"/>
          <a:stretch/>
        </p:blipFill>
        <p:spPr>
          <a:xfrm>
            <a:off x="746194" y="4541034"/>
            <a:ext cx="7471499" cy="2316966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A74F617-638D-4BE3-925A-A9F5CE51A308}"/>
              </a:ext>
            </a:extLst>
          </p:cNvPr>
          <p:cNvSpPr txBox="1">
            <a:spLocks/>
          </p:cNvSpPr>
          <p:nvPr/>
        </p:nvSpPr>
        <p:spPr>
          <a:xfrm>
            <a:off x="4263292" y="1205526"/>
            <a:ext cx="4474308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استخراج الشرائح الزمنية لكل طبقة نقطية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A4F187-A530-4DC1-BB62-1F59C505F912}"/>
              </a:ext>
            </a:extLst>
          </p:cNvPr>
          <p:cNvSpPr/>
          <p:nvPr/>
        </p:nvSpPr>
        <p:spPr>
          <a:xfrm>
            <a:off x="5357055" y="2472129"/>
            <a:ext cx="2750234" cy="3779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U-Turn 23">
            <a:extLst>
              <a:ext uri="{FF2B5EF4-FFF2-40B4-BE49-F238E27FC236}">
                <a16:creationId xmlns:a16="http://schemas.microsoft.com/office/drawing/2014/main" id="{C5E6EB14-49E7-45CA-9E4F-D031A8B2C0D9}"/>
              </a:ext>
            </a:extLst>
          </p:cNvPr>
          <p:cNvSpPr/>
          <p:nvPr/>
        </p:nvSpPr>
        <p:spPr>
          <a:xfrm rot="16200000" flipH="1" flipV="1">
            <a:off x="7165853" y="3894785"/>
            <a:ext cx="3026009" cy="523884"/>
          </a:xfrm>
          <a:prstGeom prst="uturnArrow">
            <a:avLst>
              <a:gd name="adj1" fmla="val 20161"/>
              <a:gd name="adj2" fmla="val 19866"/>
              <a:gd name="adj3" fmla="val 40385"/>
              <a:gd name="adj4" fmla="val 43750"/>
              <a:gd name="adj5" fmla="val 100000"/>
            </a:avLst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1ABB13-389D-4E05-9CB5-1A678D6B697F}"/>
              </a:ext>
            </a:extLst>
          </p:cNvPr>
          <p:cNvSpPr/>
          <p:nvPr/>
        </p:nvSpPr>
        <p:spPr>
          <a:xfrm>
            <a:off x="2767444" y="5475508"/>
            <a:ext cx="3429000" cy="9094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dirty="0">
                <a:solidFill>
                  <a:schemeClr val="tx1"/>
                </a:solidFill>
              </a:rPr>
              <a:t>يجب أن يكون مجلد الإخراج معرف من قبل </a:t>
            </a:r>
            <a:r>
              <a:rPr lang="en-US" dirty="0" err="1">
                <a:solidFill>
                  <a:schemeClr val="tx1"/>
                </a:solidFill>
              </a:rPr>
              <a:t>NetCDF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ar-SY" dirty="0">
                <a:solidFill>
                  <a:schemeClr val="tx1"/>
                </a:solidFill>
              </a:rPr>
              <a:t>المستخدم بإسم فريد لكل ملف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9E2BA6B-3764-4DB3-98DC-3C2F772E68F0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2EA4C1A-A127-4FD9-9A8B-AAC876DFD7F3}"/>
              </a:ext>
            </a:extLst>
          </p:cNvPr>
          <p:cNvSpPr txBox="1">
            <a:spLocks/>
          </p:cNvSpPr>
          <p:nvPr/>
        </p:nvSpPr>
        <p:spPr>
          <a:xfrm>
            <a:off x="1773311" y="1754246"/>
            <a:ext cx="7167489" cy="3092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r" rtl="1">
              <a:lnSpc>
                <a:spcPct val="100000"/>
              </a:lnSpc>
              <a:buFont typeface="+mj-lt"/>
              <a:buAutoNum type="alphaL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Make NetCDF Raster Layer</a:t>
            </a:r>
          </a:p>
          <a:p>
            <a:pPr marL="914400" lvl="1" indent="-457200" algn="r" rtl="1">
              <a:lnSpc>
                <a:spcPct val="100000"/>
              </a:lnSpc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فتح خصائص الطبقة وتحديد الزمن لنطاق البعد</a:t>
            </a:r>
          </a:p>
          <a:p>
            <a:pPr marL="914400" lvl="1" indent="-457200" algn="r" rtl="1">
              <a:lnSpc>
                <a:spcPct val="100000"/>
              </a:lnSpc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حفظ كملف طبقة</a:t>
            </a:r>
          </a:p>
          <a:p>
            <a:pPr marL="914400" lvl="1" indent="-457200" algn="r" rtl="1">
              <a:lnSpc>
                <a:spcPct val="100000"/>
              </a:lnSpc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تحميل أداة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NetCDF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Time Slice to Raster</a:t>
            </a: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 واستخدامها عبر الرابط</a:t>
            </a:r>
          </a:p>
          <a:p>
            <a:pPr marL="457200" lvl="1" indent="0" algn="r" rtl="1">
              <a:lnSpc>
                <a:spcPct val="100000"/>
              </a:lnSpc>
              <a:buNone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https://support.esri.com/en/technical-article/000011318</a:t>
            </a:r>
            <a:endParaRPr lang="ar-SY" sz="2000" dirty="0">
              <a:solidFill>
                <a:schemeClr val="bg1">
                  <a:lumMod val="75000"/>
                </a:schemeClr>
              </a:solidFill>
            </a:endParaRPr>
          </a:p>
          <a:p>
            <a:pPr marL="914400" lvl="1" indent="-457200" algn="r" rtl="1">
              <a:lnSpc>
                <a:spcPct val="100000"/>
              </a:lnSpc>
              <a:buFont typeface="+mj-lt"/>
              <a:buAutoNum type="alphaLcPeriod" startAt="5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فتح الأداة من الموقع المحدد من قبل المستخدم في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ArcCatalog</a:t>
            </a:r>
          </a:p>
          <a:p>
            <a:pPr marL="914400" lvl="1" indent="-457200" algn="r" rtl="1">
              <a:lnSpc>
                <a:spcPct val="100000"/>
              </a:lnSpc>
              <a:buFont typeface="+mj-lt"/>
              <a:buAutoNum type="alphaLcPeriod" startAt="5"/>
            </a:pPr>
            <a:r>
              <a:rPr lang="ar-SY" sz="2000" dirty="0"/>
              <a:t>إدخال طبقة </a:t>
            </a:r>
            <a:r>
              <a:rPr lang="en-US" sz="2000" dirty="0" err="1"/>
              <a:t>NetCDF</a:t>
            </a:r>
            <a:r>
              <a:rPr lang="ar-SY" sz="2000" dirty="0"/>
              <a:t> ومجلد الإخراج من قبل المستخدم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7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23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A74F617-638D-4BE3-925A-A9F5CE51A308}"/>
              </a:ext>
            </a:extLst>
          </p:cNvPr>
          <p:cNvSpPr txBox="1">
            <a:spLocks/>
          </p:cNvSpPr>
          <p:nvPr/>
        </p:nvSpPr>
        <p:spPr>
          <a:xfrm>
            <a:off x="3979136" y="1229468"/>
            <a:ext cx="4474308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استخراج الشرائح الزمنية لكل طبقة نقطية</a:t>
            </a:r>
            <a:endParaRPr lang="en-US" sz="2400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3AB5C0F3-EE14-4CE0-8CB2-5CE612583112}"/>
              </a:ext>
            </a:extLst>
          </p:cNvPr>
          <p:cNvSpPr txBox="1">
            <a:spLocks/>
          </p:cNvSpPr>
          <p:nvPr/>
        </p:nvSpPr>
        <p:spPr>
          <a:xfrm>
            <a:off x="2268663" y="1850329"/>
            <a:ext cx="6523181" cy="2770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r" rtl="1">
              <a:buFont typeface="+mj-lt"/>
              <a:buAutoNum type="alphaLcPeriod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Make NetCDF Raster Layer</a:t>
            </a:r>
          </a:p>
          <a:p>
            <a:pPr marL="914400" lvl="1" indent="-457200" algn="r" rtl="1"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فتح خصائص الطبقة وتحديد الزمن لنطاق البعد</a:t>
            </a:r>
          </a:p>
          <a:p>
            <a:pPr marL="914400" lvl="1" indent="-457200" algn="r" rtl="1"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حفظ كملف طبقة</a:t>
            </a:r>
          </a:p>
          <a:p>
            <a:pPr marL="914400" lvl="1" indent="-457200" algn="r" rtl="1">
              <a:buFont typeface="+mj-lt"/>
              <a:buAutoNum type="alphaLcPeriod"/>
            </a:pPr>
            <a:r>
              <a:rPr lang="ar-SY" sz="2000" dirty="0">
                <a:solidFill>
                  <a:schemeClr val="bg1">
                    <a:lumMod val="65000"/>
                  </a:schemeClr>
                </a:solidFill>
              </a:rPr>
              <a:t>تنزيل أداة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NetCDF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Time Slice to Raster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9480D7-A2DF-4537-86E3-405194BB2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40" t="34680" r="19998" b="38216"/>
          <a:stretch/>
        </p:blipFill>
        <p:spPr>
          <a:xfrm>
            <a:off x="325022" y="3505198"/>
            <a:ext cx="5228319" cy="31936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6431F7E-D6D0-41B5-A850-6A384C77E744}"/>
              </a:ext>
            </a:extLst>
          </p:cNvPr>
          <p:cNvSpPr txBox="1">
            <a:spLocks/>
          </p:cNvSpPr>
          <p:nvPr/>
        </p:nvSpPr>
        <p:spPr>
          <a:xfrm>
            <a:off x="5491018" y="3234212"/>
            <a:ext cx="3246582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r" rtl="1">
              <a:buFont typeface="+mj-lt"/>
              <a:buAutoNum type="alphaLcPeriod" startAt="5"/>
            </a:pPr>
            <a:r>
              <a:rPr lang="ar-SY" sz="1600" dirty="0">
                <a:solidFill>
                  <a:schemeClr val="bg1">
                    <a:lumMod val="75000"/>
                  </a:schemeClr>
                </a:solidFill>
              </a:rPr>
              <a:t>فتح الأداة من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ArcCatalog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914400" lvl="1" indent="-457200" algn="r" rtl="1">
              <a:buFont typeface="+mj-lt"/>
              <a:buAutoNum type="alphaLcPeriod" startAt="5"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إدخال طبقة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NetCDF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457200" lvl="1" indent="0" algn="r" rtl="1">
              <a:buNone/>
            </a:pPr>
            <a:r>
              <a:rPr lang="ar-SY" sz="2000" dirty="0">
                <a:solidFill>
                  <a:schemeClr val="bg1">
                    <a:lumMod val="75000"/>
                  </a:schemeClr>
                </a:solidFill>
              </a:rPr>
              <a:t>وتحديد مجلد الإخراج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914400" lvl="1" indent="-457200" algn="r" rtl="1">
              <a:buFont typeface="+mj-lt"/>
              <a:buAutoNum type="alphaLcPeriod" startAt="5"/>
            </a:pPr>
            <a:r>
              <a:rPr lang="ar-SY" sz="2000" dirty="0"/>
              <a:t>تشغيل الأداة</a:t>
            </a:r>
            <a:endParaRPr lang="en-US" sz="2000" dirty="0"/>
          </a:p>
          <a:p>
            <a:pPr marL="914400" lvl="1" indent="-457200" algn="r" rtl="1">
              <a:buFont typeface="+mj-lt"/>
              <a:buAutoNum type="alphaLcPeriod" startAt="5"/>
            </a:pPr>
            <a:endParaRPr lang="en-US" sz="2000" dirty="0"/>
          </a:p>
          <a:p>
            <a:pPr marL="914400" lvl="1" indent="-457200" algn="r" rtl="1">
              <a:buFont typeface="+mj-lt"/>
              <a:buAutoNum type="alphaLcPeriod" startAt="5"/>
            </a:pPr>
            <a:endParaRPr lang="en-US" sz="2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840657F-5135-49EB-9981-D8D8E6436008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</p:spTree>
    <p:extLst>
      <p:ext uri="{BB962C8B-B14F-4D97-AF65-F5344CB8AC3E}">
        <p14:creationId xmlns:p14="http://schemas.microsoft.com/office/powerpoint/2010/main" val="268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24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A74F617-638D-4BE3-925A-A9F5CE51A308}"/>
              </a:ext>
            </a:extLst>
          </p:cNvPr>
          <p:cNvSpPr txBox="1">
            <a:spLocks/>
          </p:cNvSpPr>
          <p:nvPr/>
        </p:nvSpPr>
        <p:spPr>
          <a:xfrm>
            <a:off x="4861253" y="1382492"/>
            <a:ext cx="3863110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bg1">
                    <a:lumMod val="65000"/>
                  </a:schemeClr>
                </a:solidFill>
              </a:rPr>
              <a:t>استخراج الشرائح الزمنية لكل طبقة نقطية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حساب الإسقاطات السنوية (أو الموسمية)</a:t>
            </a: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ملف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NetCDF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واحد (نموذج واحد ، سيناريو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RCP</a:t>
            </a: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واحد)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6431F7E-D6D0-41B5-A850-6A384C77E744}"/>
              </a:ext>
            </a:extLst>
          </p:cNvPr>
          <p:cNvSpPr txBox="1">
            <a:spLocks/>
          </p:cNvSpPr>
          <p:nvPr/>
        </p:nvSpPr>
        <p:spPr>
          <a:xfrm>
            <a:off x="203201" y="3485976"/>
            <a:ext cx="3246582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2954D-0887-4A6E-9876-FCAC53054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0" t="15708" r="40726" b="10422"/>
          <a:stretch/>
        </p:blipFill>
        <p:spPr>
          <a:xfrm>
            <a:off x="365352" y="1118795"/>
            <a:ext cx="3901185" cy="566070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5FC6DB8-132A-4009-9AE3-E1201DEAE934}"/>
              </a:ext>
            </a:extLst>
          </p:cNvPr>
          <p:cNvSpPr/>
          <p:nvPr/>
        </p:nvSpPr>
        <p:spPr>
          <a:xfrm rot="10800000">
            <a:off x="1711933" y="2995200"/>
            <a:ext cx="1257691" cy="361301"/>
          </a:xfrm>
          <a:prstGeom prst="rightArrow">
            <a:avLst/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CD6BD8-43B6-45BB-866F-F5928787BCC5}"/>
              </a:ext>
            </a:extLst>
          </p:cNvPr>
          <p:cNvSpPr/>
          <p:nvPr/>
        </p:nvSpPr>
        <p:spPr>
          <a:xfrm>
            <a:off x="656949" y="4340247"/>
            <a:ext cx="922866" cy="1470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3E2220-FF4F-44D2-A152-67745A566B5A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</p:spTree>
    <p:extLst>
      <p:ext uri="{BB962C8B-B14F-4D97-AF65-F5344CB8AC3E}">
        <p14:creationId xmlns:p14="http://schemas.microsoft.com/office/powerpoint/2010/main" val="11372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92DCB9-5437-4D90-86AF-902A023F0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49" t="15371" b="6947"/>
          <a:stretch/>
        </p:blipFill>
        <p:spPr>
          <a:xfrm>
            <a:off x="1526400" y="-1526"/>
            <a:ext cx="3416685" cy="67970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43DAD4-2ECC-4361-8A43-A204F9342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58" t="15436" r="43732" b="7660"/>
          <a:stretch/>
        </p:blipFill>
        <p:spPr>
          <a:xfrm>
            <a:off x="5349600" y="-1525"/>
            <a:ext cx="3668800" cy="67627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E10C93-ADB2-462C-A441-70C1F247F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6901CE3-AE2C-44EC-9022-4C366206E6A7}"/>
              </a:ext>
            </a:extLst>
          </p:cNvPr>
          <p:cNvSpPr/>
          <p:nvPr/>
        </p:nvSpPr>
        <p:spPr>
          <a:xfrm rot="10800000">
            <a:off x="6698309" y="2563200"/>
            <a:ext cx="1257691" cy="323952"/>
          </a:xfrm>
          <a:prstGeom prst="rightArrow">
            <a:avLst/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83DE3F-7D2C-49B6-AD05-536447D691BB}"/>
              </a:ext>
            </a:extLst>
          </p:cNvPr>
          <p:cNvSpPr/>
          <p:nvPr/>
        </p:nvSpPr>
        <p:spPr>
          <a:xfrm>
            <a:off x="5783970" y="5237526"/>
            <a:ext cx="1164030" cy="1624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087A78A-47C9-4F22-8FC7-81C164943CFD}"/>
              </a:ext>
            </a:extLst>
          </p:cNvPr>
          <p:cNvSpPr/>
          <p:nvPr/>
        </p:nvSpPr>
        <p:spPr>
          <a:xfrm>
            <a:off x="2401109" y="1074000"/>
            <a:ext cx="1257691" cy="323952"/>
          </a:xfrm>
          <a:prstGeom prst="rightArrow">
            <a:avLst/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9FF248-DFA0-449F-8D3D-1082837963C9}"/>
              </a:ext>
            </a:extLst>
          </p:cNvPr>
          <p:cNvSpPr/>
          <p:nvPr/>
        </p:nvSpPr>
        <p:spPr>
          <a:xfrm>
            <a:off x="3545970" y="4396326"/>
            <a:ext cx="1164030" cy="1624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26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6431F7E-D6D0-41B5-A850-6A384C77E744}"/>
              </a:ext>
            </a:extLst>
          </p:cNvPr>
          <p:cNvSpPr txBox="1">
            <a:spLocks/>
          </p:cNvSpPr>
          <p:nvPr/>
        </p:nvSpPr>
        <p:spPr>
          <a:xfrm>
            <a:off x="203201" y="3485976"/>
            <a:ext cx="3246582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AD889-DBDC-42DD-8E62-1A37084C4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30" t="19119" r="15215" b="23805"/>
          <a:stretch/>
        </p:blipFill>
        <p:spPr>
          <a:xfrm>
            <a:off x="189774" y="1511755"/>
            <a:ext cx="5113594" cy="414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58CA22-A7B7-4E09-B2A8-2F0A00E51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83" t="46419" r="768" b="25302"/>
          <a:stretch/>
        </p:blipFill>
        <p:spPr>
          <a:xfrm>
            <a:off x="4532878" y="3762331"/>
            <a:ext cx="4294909" cy="286028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1" name="Arrow: Bent 10">
            <a:extLst>
              <a:ext uri="{FF2B5EF4-FFF2-40B4-BE49-F238E27FC236}">
                <a16:creationId xmlns:a16="http://schemas.microsoft.com/office/drawing/2014/main" id="{CAB9FE2E-5925-433A-82E0-DDF61C24C1BB}"/>
              </a:ext>
            </a:extLst>
          </p:cNvPr>
          <p:cNvSpPr/>
          <p:nvPr/>
        </p:nvSpPr>
        <p:spPr>
          <a:xfrm rot="10800000" flipH="1">
            <a:off x="3463210" y="1990165"/>
            <a:ext cx="1517496" cy="2850776"/>
          </a:xfrm>
          <a:prstGeom prst="bentArrow">
            <a:avLst>
              <a:gd name="adj1" fmla="val 9570"/>
              <a:gd name="adj2" fmla="val 10165"/>
              <a:gd name="adj3" fmla="val 21120"/>
              <a:gd name="adj4" fmla="val 45981"/>
            </a:avLst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07AB166-7085-43CA-ACC4-57BA8A1E7666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C83D77B-D2AF-40A0-AB77-0A1E8C133B6A}"/>
              </a:ext>
            </a:extLst>
          </p:cNvPr>
          <p:cNvSpPr txBox="1">
            <a:spLocks/>
          </p:cNvSpPr>
          <p:nvPr/>
        </p:nvSpPr>
        <p:spPr>
          <a:xfrm>
            <a:off x="5205501" y="1382492"/>
            <a:ext cx="3863110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bg1">
                    <a:lumMod val="65000"/>
                  </a:schemeClr>
                </a:solidFill>
              </a:rPr>
              <a:t>استخراج الشرائح الزمنية لكل طبقة نقطية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حساب الإسقاطات السنوية (أو الموسمية)</a:t>
            </a: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ملف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NetCDF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واحد (نموذج واحد ، سيناريو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RCP</a:t>
            </a: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واحد)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EE6925-E773-476C-A390-418D88023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D78DEC3-40A9-4445-9798-6BA06A2924F5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131475"/>
            <a:ext cx="8025618" cy="5944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الأيام التقويمية وما يقابلها من مخرجات </a:t>
            </a:r>
          </a:p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نطاق البيانات النقطية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163F913-B7FF-4C65-8868-BE6D2123B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07456"/>
              </p:ext>
            </p:extLst>
          </p:nvPr>
        </p:nvGraphicFramePr>
        <p:xfrm>
          <a:off x="173180" y="1482436"/>
          <a:ext cx="4024748" cy="805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779">
                  <a:extLst>
                    <a:ext uri="{9D8B030D-6E8A-4147-A177-3AD203B41FA5}">
                      <a16:colId xmlns:a16="http://schemas.microsoft.com/office/drawing/2014/main" val="2850715308"/>
                    </a:ext>
                  </a:extLst>
                </a:gridCol>
                <a:gridCol w="2303969">
                  <a:extLst>
                    <a:ext uri="{9D8B030D-6E8A-4147-A177-3AD203B41FA5}">
                      <a16:colId xmlns:a16="http://schemas.microsoft.com/office/drawing/2014/main" val="2021206371"/>
                    </a:ext>
                  </a:extLst>
                </a:gridCol>
              </a:tblGrid>
              <a:tr h="326967">
                <a:tc>
                  <a:txBody>
                    <a:bodyPr/>
                    <a:lstStyle/>
                    <a:p>
                      <a:pPr algn="ctr"/>
                      <a:r>
                        <a:rPr lang="ar-DZ" dirty="0"/>
                        <a:t>الأيام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مخرج نطاق البيانات النقطية</a:t>
                      </a:r>
                      <a:r>
                        <a:rPr lang="en-US" dirty="0"/>
                        <a:t>(.tif)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1792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Jan – 31 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Band_1 to Band_31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169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Feb – 28 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Band_32 to Band_59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45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Mar – 31 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Band_60 to Band_90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081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Apr – 30 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Band_91 to Band_120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357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May – 31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Band_121 to Band_151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654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Jun – 30 Jun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Band_152 to Band_181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786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Jul – 31 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Band_182 to Band_212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958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Aug – 31 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Band_213 to Band_243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959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Sep – 30 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Band_244 to Band_273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017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Oct – 31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Band_274 to Band_304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06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Nov – 30 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Band_305 to Band_334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08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Dec – 31 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Band_335 to Band_365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139107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97DFE6BF-66AC-4A86-805A-659FE1997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30157"/>
              </p:ext>
            </p:extLst>
          </p:nvPr>
        </p:nvGraphicFramePr>
        <p:xfrm>
          <a:off x="4916052" y="1482436"/>
          <a:ext cx="4024748" cy="8051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0779">
                  <a:extLst>
                    <a:ext uri="{9D8B030D-6E8A-4147-A177-3AD203B41FA5}">
                      <a16:colId xmlns:a16="http://schemas.microsoft.com/office/drawing/2014/main" val="2850715308"/>
                    </a:ext>
                  </a:extLst>
                </a:gridCol>
                <a:gridCol w="2303969">
                  <a:extLst>
                    <a:ext uri="{9D8B030D-6E8A-4147-A177-3AD203B41FA5}">
                      <a16:colId xmlns:a16="http://schemas.microsoft.com/office/drawing/2014/main" val="2021206371"/>
                    </a:ext>
                  </a:extLst>
                </a:gridCol>
              </a:tblGrid>
              <a:tr h="326967">
                <a:tc>
                  <a:txBody>
                    <a:bodyPr/>
                    <a:lstStyle/>
                    <a:p>
                      <a:pPr algn="ctr"/>
                      <a:r>
                        <a:rPr lang="ar-DZ" dirty="0"/>
                        <a:t>الأيام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LB" dirty="0"/>
                        <a:t>مخرج نطاق البيانات النقطية</a:t>
                      </a:r>
                      <a:r>
                        <a:rPr lang="en-US" dirty="0"/>
                        <a:t>(.tif)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1792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Jan – 31 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Band_1 to Band_31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169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Feb – 29 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Band_32 to Band_60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45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Mar – 31 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Band_61 to Band_91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081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Apr – 30 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Band_92 to Band_121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357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May – 31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Band_122 to Band_152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654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Jun – 30 Jun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Band_153 to Band_182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786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Jul – 31 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Band_183 to Band_213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958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Aug – 31 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Band_214 to Band_244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959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Sep – 30 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Band_245 to Band_274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017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Oct – 31 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Band_275 to Band_305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06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Nov – 30 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Band_306 to Band_335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08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Dec – 31 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Band_336 to Band_366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139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2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B44B7F-4AF9-489A-86BA-ECD1F15A9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30" t="19119" r="15215" b="23805"/>
          <a:stretch/>
        </p:blipFill>
        <p:spPr>
          <a:xfrm>
            <a:off x="222046" y="1511755"/>
            <a:ext cx="4759946" cy="41409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8D0FE3-56AD-4F69-8E98-A180B40AAC85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Arial" pitchFamily="34" charset="0"/>
              </a:rPr>
              <a:t>Creating an ensemble in GIS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6431F7E-D6D0-41B5-A850-6A384C77E744}"/>
              </a:ext>
            </a:extLst>
          </p:cNvPr>
          <p:cNvSpPr txBox="1">
            <a:spLocks/>
          </p:cNvSpPr>
          <p:nvPr/>
        </p:nvSpPr>
        <p:spPr>
          <a:xfrm>
            <a:off x="203201" y="3485976"/>
            <a:ext cx="3246582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DAE67-51A4-427D-AA12-89BB138068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77" t="43165" r="12355" b="27769"/>
          <a:stretch/>
        </p:blipFill>
        <p:spPr>
          <a:xfrm>
            <a:off x="4226496" y="3913111"/>
            <a:ext cx="4212794" cy="285885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Arrow: Bent 12">
            <a:extLst>
              <a:ext uri="{FF2B5EF4-FFF2-40B4-BE49-F238E27FC236}">
                <a16:creationId xmlns:a16="http://schemas.microsoft.com/office/drawing/2014/main" id="{F65CFCDD-62FF-4254-9AC1-26180480D5D0}"/>
              </a:ext>
            </a:extLst>
          </p:cNvPr>
          <p:cNvSpPr/>
          <p:nvPr/>
        </p:nvSpPr>
        <p:spPr>
          <a:xfrm rot="5400000" flipH="1" flipV="1">
            <a:off x="1309338" y="2294851"/>
            <a:ext cx="2751737" cy="2635561"/>
          </a:xfrm>
          <a:prstGeom prst="bentArrow">
            <a:avLst>
              <a:gd name="adj1" fmla="val 5317"/>
              <a:gd name="adj2" fmla="val 7684"/>
              <a:gd name="adj3" fmla="val 11195"/>
              <a:gd name="adj4" fmla="val 44563"/>
            </a:avLst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5115D5F-DBAA-4CD8-BC81-6452A0EBC828}"/>
              </a:ext>
            </a:extLst>
          </p:cNvPr>
          <p:cNvSpPr txBox="1">
            <a:spLocks/>
          </p:cNvSpPr>
          <p:nvPr/>
        </p:nvSpPr>
        <p:spPr>
          <a:xfrm>
            <a:off x="5205501" y="1382492"/>
            <a:ext cx="3863110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bg1">
                    <a:lumMod val="65000"/>
                  </a:schemeClr>
                </a:solidFill>
              </a:rPr>
              <a:t>استخراج الشرائح الزمنية لكل طبقة نقطية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حساب الإسقاطات السنوية (أو الموسمية)</a:t>
            </a: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ملف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NetCDF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واحد (نموذج واحد ، سيناريو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RCP</a:t>
            </a: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واحد)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B44B7F-4AF9-489A-86BA-ECD1F15A9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30" t="19119" r="15215" b="23805"/>
          <a:stretch/>
        </p:blipFill>
        <p:spPr>
          <a:xfrm>
            <a:off x="3947279" y="1148079"/>
            <a:ext cx="5113594" cy="41409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29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6431F7E-D6D0-41B5-A850-6A384C77E744}"/>
              </a:ext>
            </a:extLst>
          </p:cNvPr>
          <p:cNvSpPr txBox="1">
            <a:spLocks/>
          </p:cNvSpPr>
          <p:nvPr/>
        </p:nvSpPr>
        <p:spPr>
          <a:xfrm>
            <a:off x="203201" y="3485976"/>
            <a:ext cx="3246582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6BB91-5D9F-434A-8A3F-7518D7F22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66" t="16547" r="10566" b="12525"/>
          <a:stretch/>
        </p:blipFill>
        <p:spPr>
          <a:xfrm>
            <a:off x="83127" y="2078183"/>
            <a:ext cx="5276220" cy="47230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19626A04-27AF-44A2-8B35-96605C3D21EF}"/>
              </a:ext>
            </a:extLst>
          </p:cNvPr>
          <p:cNvSpPr/>
          <p:nvPr/>
        </p:nvSpPr>
        <p:spPr>
          <a:xfrm rot="18995317">
            <a:off x="4049721" y="3050162"/>
            <a:ext cx="3040217" cy="28430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CDCA9D-0597-47A0-A7F2-B76EA9E82BE9}"/>
              </a:ext>
            </a:extLst>
          </p:cNvPr>
          <p:cNvSpPr/>
          <p:nvPr/>
        </p:nvSpPr>
        <p:spPr>
          <a:xfrm>
            <a:off x="6199909" y="5500255"/>
            <a:ext cx="2251363" cy="12330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DZ" sz="1700" noProof="0" dirty="0"/>
              <a:t>بدلاً من ذلك، يمكن أيضاً استخدام  سحب/ إسقاط ملفات البيانات النقطية</a:t>
            </a:r>
            <a:endParaRPr lang="en-US" sz="170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AF60D-A6B1-482E-99B7-35A81019D603}"/>
              </a:ext>
            </a:extLst>
          </p:cNvPr>
          <p:cNvSpPr/>
          <p:nvPr/>
        </p:nvSpPr>
        <p:spPr>
          <a:xfrm>
            <a:off x="317961" y="3372024"/>
            <a:ext cx="897629" cy="1463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72E429-F627-4B3E-8095-44BA4F1CECDE}"/>
              </a:ext>
            </a:extLst>
          </p:cNvPr>
          <p:cNvSpPr/>
          <p:nvPr/>
        </p:nvSpPr>
        <p:spPr>
          <a:xfrm>
            <a:off x="276993" y="4949189"/>
            <a:ext cx="897629" cy="292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CFCDFB-B710-4253-8054-1C2CE1FDB6C7}"/>
              </a:ext>
            </a:extLst>
          </p:cNvPr>
          <p:cNvSpPr/>
          <p:nvPr/>
        </p:nvSpPr>
        <p:spPr>
          <a:xfrm>
            <a:off x="305070" y="5241758"/>
            <a:ext cx="897629" cy="1380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DF2936-690A-47D3-92E6-4364B13288DD}"/>
              </a:ext>
            </a:extLst>
          </p:cNvPr>
          <p:cNvSpPr/>
          <p:nvPr/>
        </p:nvSpPr>
        <p:spPr>
          <a:xfrm>
            <a:off x="1201356" y="2934219"/>
            <a:ext cx="897629" cy="11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503C6AC-91EE-4851-A335-F6004D29CD30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</p:spTree>
    <p:extLst>
      <p:ext uri="{BB962C8B-B14F-4D97-AF65-F5344CB8AC3E}">
        <p14:creationId xmlns:p14="http://schemas.microsoft.com/office/powerpoint/2010/main" val="20990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A64888-A63B-4128-8D05-AE2C82150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67" y="1951192"/>
            <a:ext cx="8275320" cy="3366596"/>
          </a:xfrm>
        </p:spPr>
        <p:txBody>
          <a:bodyPr>
            <a:normAutofit/>
          </a:bodyPr>
          <a:lstStyle/>
          <a:p>
            <a:pPr marL="628650" lvl="1" indent="-171450" algn="r" rtl="1">
              <a:lnSpc>
                <a:spcPct val="100000"/>
              </a:lnSpc>
              <a:spcBef>
                <a:spcPts val="0"/>
              </a:spcBef>
            </a:pPr>
            <a:r>
              <a:rPr lang="ar-SA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 panose="020B0604020202020204" pitchFamily="34" charset="0"/>
              </a:rPr>
              <a:t>فوائد التحليل كمجموعة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</a:endParaRPr>
          </a:p>
          <a:p>
            <a:pPr marL="457200" lvl="1" indent="0" algn="r" rtl="1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628650" lvl="1" indent="-171450" algn="r" rtl="1">
              <a:lnSpc>
                <a:spcPct val="100000"/>
              </a:lnSpc>
              <a:spcBef>
                <a:spcPts val="0"/>
              </a:spcBef>
            </a:pPr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كيفية إنشاء مجموعة نمذجة مناخية إقليمية (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RCM</a:t>
            </a:r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) في نظم المعلومات الجغرافية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  <a:p>
            <a:pPr marL="457200" lvl="1" indent="0" algn="r" rtl="1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628650" lvl="1" indent="-171450" algn="r" rtl="1">
              <a:lnSpc>
                <a:spcPct val="100000"/>
              </a:lnSpc>
              <a:spcBef>
                <a:spcPts val="0"/>
              </a:spcBef>
            </a:pPr>
            <a:r>
              <a:rPr lang="ar-SA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Arial" panose="020B0604020202020204" pitchFamily="34" charset="0"/>
              </a:rPr>
              <a:t>مؤشرات الظواهر المناخية المتطرفة في ريكار وتطبيقاتها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35380"/>
            <a:ext cx="9144000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600" b="1" dirty="0">
                <a:solidFill>
                  <a:schemeClr val="bg1"/>
                </a:solidFill>
                <a:cs typeface="Arial" pitchFamily="34" charset="0"/>
              </a:rPr>
              <a:t>الوحدة الرابعة: المحتويات </a:t>
            </a:r>
          </a:p>
        </p:txBody>
      </p:sp>
    </p:spTree>
    <p:extLst>
      <p:ext uri="{BB962C8B-B14F-4D97-AF65-F5344CB8AC3E}">
        <p14:creationId xmlns:p14="http://schemas.microsoft.com/office/powerpoint/2010/main" val="2773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30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6431F7E-D6D0-41B5-A850-6A384C77E744}"/>
              </a:ext>
            </a:extLst>
          </p:cNvPr>
          <p:cNvSpPr txBox="1">
            <a:spLocks/>
          </p:cNvSpPr>
          <p:nvPr/>
        </p:nvSpPr>
        <p:spPr>
          <a:xfrm>
            <a:off x="203201" y="3485976"/>
            <a:ext cx="3246582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170FF-576F-45A5-9DEC-22CC60AE3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39" t="19273" r="15223" b="24006"/>
          <a:stretch/>
        </p:blipFill>
        <p:spPr>
          <a:xfrm>
            <a:off x="203201" y="1270548"/>
            <a:ext cx="5095433" cy="41035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CB2550-754B-4C88-A083-367E44BD3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06" t="45246" r="15589" b="39235"/>
          <a:stretch/>
        </p:blipFill>
        <p:spPr>
          <a:xfrm>
            <a:off x="85263" y="4511040"/>
            <a:ext cx="8986222" cy="205041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A2FFF5-130C-4E42-922B-C043D2C9CDFC}"/>
              </a:ext>
            </a:extLst>
          </p:cNvPr>
          <p:cNvSpPr/>
          <p:nvPr/>
        </p:nvSpPr>
        <p:spPr>
          <a:xfrm>
            <a:off x="198281" y="3118094"/>
            <a:ext cx="4932910" cy="10865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B334E7-C03A-448B-AE6B-27A6CD155512}"/>
              </a:ext>
            </a:extLst>
          </p:cNvPr>
          <p:cNvCxnSpPr>
            <a:cxnSpLocks/>
          </p:cNvCxnSpPr>
          <p:nvPr/>
        </p:nvCxnSpPr>
        <p:spPr>
          <a:xfrm>
            <a:off x="5131191" y="3118094"/>
            <a:ext cx="3925907" cy="138175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67D849-7F1E-45EB-8DF3-F4C46AD3D6BE}"/>
              </a:ext>
            </a:extLst>
          </p:cNvPr>
          <p:cNvCxnSpPr>
            <a:cxnSpLocks/>
          </p:cNvCxnSpPr>
          <p:nvPr/>
        </p:nvCxnSpPr>
        <p:spPr>
          <a:xfrm flipH="1">
            <a:off x="85263" y="3159357"/>
            <a:ext cx="113018" cy="134049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DC2A1429-871E-4EA3-BA31-942F9E514F19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043F260-B04C-4966-B834-26F4ACD8756C}"/>
              </a:ext>
            </a:extLst>
          </p:cNvPr>
          <p:cNvSpPr txBox="1">
            <a:spLocks/>
          </p:cNvSpPr>
          <p:nvPr/>
        </p:nvSpPr>
        <p:spPr>
          <a:xfrm>
            <a:off x="5205501" y="1382492"/>
            <a:ext cx="3863110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bg1">
                    <a:lumMod val="65000"/>
                  </a:schemeClr>
                </a:solidFill>
              </a:rPr>
              <a:t>استخراج الشرائح الزمنية لكل طبقة نقطية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حساب الإسقاطات السنوية (أو الموسمية)</a:t>
            </a: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ملف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NetCDF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واحد (نموذج واحد ، سيناريو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RCP</a:t>
            </a:r>
            <a:r>
              <a:rPr lang="ar-D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واحد)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34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8D0FE3-56AD-4F69-8E98-A180B40AAC85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إحصائيات الخلية: إحصائية التراكب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6431F7E-D6D0-41B5-A850-6A384C77E744}"/>
              </a:ext>
            </a:extLst>
          </p:cNvPr>
          <p:cNvSpPr txBox="1">
            <a:spLocks/>
          </p:cNvSpPr>
          <p:nvPr/>
        </p:nvSpPr>
        <p:spPr>
          <a:xfrm>
            <a:off x="203201" y="3485976"/>
            <a:ext cx="3246582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CB2550-754B-4C88-A083-367E44BD3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06" t="45246" r="15589" b="39235"/>
          <a:stretch/>
        </p:blipFill>
        <p:spPr>
          <a:xfrm>
            <a:off x="78889" y="1242906"/>
            <a:ext cx="8986222" cy="2050415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8333F6-8BF4-40D0-9BB4-ED2BD7EF369A}"/>
              </a:ext>
            </a:extLst>
          </p:cNvPr>
          <p:cNvSpPr/>
          <p:nvPr/>
        </p:nvSpPr>
        <p:spPr>
          <a:xfrm>
            <a:off x="203201" y="1625600"/>
            <a:ext cx="685799" cy="2201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BCD5B7-A489-4493-8B93-6BE04DEB9A70}"/>
              </a:ext>
            </a:extLst>
          </p:cNvPr>
          <p:cNvSpPr/>
          <p:nvPr/>
        </p:nvSpPr>
        <p:spPr>
          <a:xfrm>
            <a:off x="4563534" y="3366085"/>
            <a:ext cx="4174066" cy="14453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sz="2400" dirty="0">
                <a:solidFill>
                  <a:schemeClr val="bg2">
                    <a:lumMod val="10000"/>
                  </a:schemeClr>
                </a:solidFill>
              </a:rPr>
              <a:t>بالنسبة لبيانات درجة الحرارة ، لا تتضمن وحدات القياس الزمن (درجة مئوية)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B71FFDD-6B32-4098-90C8-26BEEF87EB46}"/>
              </a:ext>
            </a:extLst>
          </p:cNvPr>
          <p:cNvSpPr/>
          <p:nvPr/>
        </p:nvSpPr>
        <p:spPr>
          <a:xfrm>
            <a:off x="4939802" y="5047507"/>
            <a:ext cx="2790150" cy="14453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sz="2400" dirty="0">
                <a:solidFill>
                  <a:schemeClr val="bg2">
                    <a:lumMod val="10000"/>
                  </a:schemeClr>
                </a:solidFill>
              </a:rPr>
              <a:t>بالنسبة إلى التساقطات، يعتبر الزمن (ملم / يوم)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0B70E45-B4A0-4468-910B-63EC0476B7C0}"/>
              </a:ext>
            </a:extLst>
          </p:cNvPr>
          <p:cNvSpPr/>
          <p:nvPr/>
        </p:nvSpPr>
        <p:spPr>
          <a:xfrm flipH="1">
            <a:off x="3196814" y="5527875"/>
            <a:ext cx="137518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16C985D-1151-4B4B-960C-10C1F745CDDB}"/>
              </a:ext>
            </a:extLst>
          </p:cNvPr>
          <p:cNvSpPr/>
          <p:nvPr/>
        </p:nvSpPr>
        <p:spPr>
          <a:xfrm>
            <a:off x="1541638" y="5276121"/>
            <a:ext cx="1471275" cy="9881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mm/day</a:t>
            </a:r>
          </a:p>
        </p:txBody>
      </p:sp>
    </p:spTree>
    <p:extLst>
      <p:ext uri="{BB962C8B-B14F-4D97-AF65-F5344CB8AC3E}">
        <p14:creationId xmlns:p14="http://schemas.microsoft.com/office/powerpoint/2010/main" val="40606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0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32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6431F7E-D6D0-41B5-A850-6A384C77E744}"/>
              </a:ext>
            </a:extLst>
          </p:cNvPr>
          <p:cNvSpPr txBox="1">
            <a:spLocks/>
          </p:cNvSpPr>
          <p:nvPr/>
        </p:nvSpPr>
        <p:spPr>
          <a:xfrm>
            <a:off x="203201" y="4290311"/>
            <a:ext cx="3246582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8C021-D19C-4A9D-BD29-09BD491E7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68" t="45099" r="15648" b="38777"/>
          <a:stretch/>
        </p:blipFill>
        <p:spPr>
          <a:xfrm>
            <a:off x="203201" y="3409640"/>
            <a:ext cx="8877919" cy="21120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812AED-6CBF-45B9-8522-447C8EAA1767}"/>
              </a:ext>
            </a:extLst>
          </p:cNvPr>
          <p:cNvSpPr/>
          <p:nvPr/>
        </p:nvSpPr>
        <p:spPr>
          <a:xfrm>
            <a:off x="1826492" y="2023804"/>
            <a:ext cx="5846226" cy="10305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400" dirty="0">
                <a:solidFill>
                  <a:schemeClr val="tx1"/>
                </a:solidFill>
              </a:rPr>
              <a:t>بالنسبة إلى التساقطات، من الشائع الإبلاغ عن الوحدات بالملم / الشهر أو ملم / السنة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E371289-1A03-4409-8F90-DBDFFF9B1AFA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إحصائيات الخلية: إحصائية التراكب</a:t>
            </a:r>
          </a:p>
        </p:txBody>
      </p:sp>
    </p:spTree>
    <p:extLst>
      <p:ext uri="{BB962C8B-B14F-4D97-AF65-F5344CB8AC3E}">
        <p14:creationId xmlns:p14="http://schemas.microsoft.com/office/powerpoint/2010/main" val="31671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33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6431F7E-D6D0-41B5-A850-6A384C77E744}"/>
              </a:ext>
            </a:extLst>
          </p:cNvPr>
          <p:cNvSpPr txBox="1">
            <a:spLocks/>
          </p:cNvSpPr>
          <p:nvPr/>
        </p:nvSpPr>
        <p:spPr>
          <a:xfrm>
            <a:off x="203201" y="4290311"/>
            <a:ext cx="3246582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  <a:p>
            <a:pPr marL="914400" lvl="1" indent="-457200">
              <a:buFont typeface="+mj-lt"/>
              <a:buAutoNum type="alphaLcPeriod" startAt="5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DF914-53A3-42C5-B34E-31E00333E2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01" t="19385" r="15305" b="48456"/>
          <a:stretch/>
        </p:blipFill>
        <p:spPr>
          <a:xfrm>
            <a:off x="99894" y="1176867"/>
            <a:ext cx="8925574" cy="41193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04268DD-6EA3-4F0F-B352-F54C143A9632}"/>
              </a:ext>
            </a:extLst>
          </p:cNvPr>
          <p:cNvSpPr/>
          <p:nvPr/>
        </p:nvSpPr>
        <p:spPr>
          <a:xfrm>
            <a:off x="4919133" y="2065867"/>
            <a:ext cx="888999" cy="187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4BAC14-4237-4D40-9F24-54D3C54A2FB2}"/>
              </a:ext>
            </a:extLst>
          </p:cNvPr>
          <p:cNvSpPr/>
          <p:nvPr/>
        </p:nvSpPr>
        <p:spPr>
          <a:xfrm>
            <a:off x="203201" y="4487333"/>
            <a:ext cx="2006599" cy="4910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5FC84-87C2-4F92-8505-E787A78D58ED}"/>
              </a:ext>
            </a:extLst>
          </p:cNvPr>
          <p:cNvSpPr/>
          <p:nvPr/>
        </p:nvSpPr>
        <p:spPr>
          <a:xfrm>
            <a:off x="1504758" y="5592115"/>
            <a:ext cx="5846226" cy="10305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400" dirty="0">
                <a:solidFill>
                  <a:schemeClr val="tx1"/>
                </a:solidFill>
              </a:rPr>
              <a:t>حساب المعدل السنوي للتساقطات الشهرية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076BCCE-EC44-4BEE-AC6B-83DF537CA39C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إحصائيات الخلية: إحصائية التراكب</a:t>
            </a:r>
          </a:p>
        </p:txBody>
      </p:sp>
    </p:spTree>
    <p:extLst>
      <p:ext uri="{BB962C8B-B14F-4D97-AF65-F5344CB8AC3E}">
        <p14:creationId xmlns:p14="http://schemas.microsoft.com/office/powerpoint/2010/main" val="34253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1679E3-EFD0-4848-94FA-FE405CBE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19" y="1192579"/>
            <a:ext cx="8416876" cy="1578756"/>
          </a:xfrm>
        </p:spPr>
        <p:txBody>
          <a:bodyPr>
            <a:normAutofit lnSpcReduction="10000"/>
          </a:bodyPr>
          <a:lstStyle/>
          <a:p>
            <a:pPr marL="0" indent="0" algn="r" rtl="1">
              <a:buFont typeface="Arial" panose="020B0604020202020204" pitchFamily="34" charset="0"/>
              <a:buNone/>
            </a:pPr>
            <a:r>
              <a:rPr lang="en-US" sz="2000" dirty="0"/>
              <a:t>1</a:t>
            </a:r>
            <a:r>
              <a:rPr lang="ar-SY" sz="2400" dirty="0"/>
              <a:t>.</a:t>
            </a:r>
            <a:r>
              <a:rPr lang="ar-LB" sz="2000" dirty="0"/>
              <a:t>البيانات: </a:t>
            </a:r>
            <a:r>
              <a:rPr lang="en-US" sz="2000" dirty="0"/>
              <a:t>EC-EARTH، RCP8.5، 2030، )</a:t>
            </a:r>
            <a:r>
              <a:rPr lang="ar-LB" sz="2000" dirty="0"/>
              <a:t>مجموعة البيانات المستخرجة)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en-US" sz="2000" dirty="0"/>
              <a:t>.2</a:t>
            </a:r>
            <a:r>
              <a:rPr lang="ar-LB" sz="2000" dirty="0"/>
              <a:t>استخرج </a:t>
            </a:r>
            <a:r>
              <a:rPr lang="en-US" sz="2000" dirty="0"/>
              <a:t> </a:t>
            </a:r>
            <a:r>
              <a:rPr lang="en-US" sz="2000" dirty="0" err="1"/>
              <a:t>NetCDF</a:t>
            </a:r>
            <a:r>
              <a:rPr lang="en-US" sz="2000" dirty="0"/>
              <a:t> </a:t>
            </a:r>
            <a:r>
              <a:rPr lang="ar-LB" sz="2000" dirty="0"/>
              <a:t>إلى البيانات النقطية باستخدام الأداة</a:t>
            </a:r>
            <a:r>
              <a:rPr lang="en-US" sz="2000" dirty="0"/>
              <a:t> </a:t>
            </a:r>
            <a:r>
              <a:rPr lang="en-US" sz="2000" dirty="0" err="1"/>
              <a:t>NetCDF</a:t>
            </a:r>
            <a:r>
              <a:rPr lang="en-US" sz="2000" dirty="0"/>
              <a:t> to raster </a:t>
            </a:r>
            <a:endParaRPr lang="ar-LB" sz="2000" dirty="0"/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en-US" sz="2000" dirty="0"/>
              <a:t>.3</a:t>
            </a:r>
            <a:r>
              <a:rPr lang="ar-SY" sz="2000" dirty="0"/>
              <a:t>حساب </a:t>
            </a:r>
            <a:r>
              <a:rPr lang="ar-LB" sz="2000" dirty="0"/>
              <a:t>مجموع </a:t>
            </a:r>
            <a:r>
              <a:rPr lang="ar-LB" sz="2000" b="0" dirty="0"/>
              <a:t>التساقطات</a:t>
            </a:r>
            <a:r>
              <a:rPr lang="en-US" sz="2000" b="0" dirty="0"/>
              <a:t> </a:t>
            </a:r>
            <a:r>
              <a:rPr lang="ar-LB" sz="2000" b="0" dirty="0"/>
              <a:t>الشهري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en-US" sz="2000" b="0" dirty="0"/>
              <a:t>.4</a:t>
            </a:r>
            <a:r>
              <a:rPr lang="ar-LB" sz="2000" b="0" dirty="0"/>
              <a:t>حساب متوسط التساقطات</a:t>
            </a:r>
            <a:r>
              <a:rPr lang="en-US" sz="2000" b="0" dirty="0"/>
              <a:t> </a:t>
            </a:r>
            <a:r>
              <a:rPr lang="ar-LB" sz="2000" dirty="0"/>
              <a:t>الشهري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A714F-F144-4512-94F9-E094BB13F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AB2252E-04F6-4D0D-8ECF-A75107B4738A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122836"/>
            <a:ext cx="8025618" cy="5944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2800" b="1" dirty="0">
                <a:solidFill>
                  <a:schemeClr val="tx2"/>
                </a:solidFill>
                <a:cs typeface="Arial" pitchFamily="34" charset="0"/>
              </a:rPr>
              <a:t>تمرين: حساب التساقطات الموسمية (تشرين الأول/أكتوبر-آذار/مارس)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4B62D-989D-4786-AF09-9B740F83A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3" r="34307" b="43201"/>
          <a:stretch/>
        </p:blipFill>
        <p:spPr>
          <a:xfrm>
            <a:off x="2222695" y="2912012"/>
            <a:ext cx="6390945" cy="38615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E90A7-5BE8-44E3-88D3-B01B8814A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034" t="24024" r="50513" b="60369"/>
          <a:stretch/>
        </p:blipFill>
        <p:spPr>
          <a:xfrm>
            <a:off x="2222695" y="2982351"/>
            <a:ext cx="1613403" cy="148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35</a:t>
            </a:fld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403DD4F-55D9-46C7-AABB-0B5CAA6047E6}"/>
              </a:ext>
            </a:extLst>
          </p:cNvPr>
          <p:cNvSpPr txBox="1">
            <a:spLocks/>
          </p:cNvSpPr>
          <p:nvPr/>
        </p:nvSpPr>
        <p:spPr>
          <a:xfrm>
            <a:off x="914868" y="1383284"/>
            <a:ext cx="7632505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bg1">
                    <a:lumMod val="75000"/>
                  </a:schemeClr>
                </a:solidFill>
              </a:rPr>
              <a:t>استخراج الشرائح الزمنية لكل طبقة نقطية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حساب التوقعات السنوية (أو الموسمية)</a:t>
            </a: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ar-DZ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ملف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NetCDF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DZ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واحد (نموذج واحد ، سيناريو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RCP</a:t>
            </a:r>
            <a:r>
              <a:rPr lang="ar-DZ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واحد)</a:t>
            </a:r>
            <a:endParaRPr lang="ar-SY" sz="20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ar-SY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كرر العملية لبقية الملفات في المجموعة( جميع النماذج، سيناريو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RCP</a:t>
            </a:r>
            <a:r>
              <a:rPr lang="ar-SY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واحد)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EFD089-986A-4DBD-948F-BD9539979B6D}"/>
              </a:ext>
            </a:extLst>
          </p:cNvPr>
          <p:cNvSpPr/>
          <p:nvPr/>
        </p:nvSpPr>
        <p:spPr>
          <a:xfrm>
            <a:off x="372786" y="4174592"/>
            <a:ext cx="2359152" cy="12660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CNRM-CM5  / RCA4</a:t>
            </a:r>
          </a:p>
          <a:p>
            <a:pPr algn="ctr"/>
            <a:r>
              <a:rPr lang="en-US" dirty="0"/>
              <a:t> RCP8.5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825665-C815-4178-AED4-88F044B4D72A}"/>
              </a:ext>
            </a:extLst>
          </p:cNvPr>
          <p:cNvGrpSpPr/>
          <p:nvPr/>
        </p:nvGrpSpPr>
        <p:grpSpPr>
          <a:xfrm>
            <a:off x="59079" y="3805108"/>
            <a:ext cx="2893021" cy="1944726"/>
            <a:chOff x="206793" y="3467482"/>
            <a:chExt cx="2893021" cy="194472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4DA50DB-C87E-48D8-835B-1E2CA3DB7A2A}"/>
                </a:ext>
              </a:extLst>
            </p:cNvPr>
            <p:cNvSpPr/>
            <p:nvPr/>
          </p:nvSpPr>
          <p:spPr>
            <a:xfrm rot="13328504">
              <a:off x="2638957" y="4944980"/>
              <a:ext cx="203981" cy="211016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5072C9-460A-4BC1-B06E-CCDE57A70B44}"/>
                </a:ext>
              </a:extLst>
            </p:cNvPr>
            <p:cNvGrpSpPr/>
            <p:nvPr/>
          </p:nvGrpSpPr>
          <p:grpSpPr>
            <a:xfrm>
              <a:off x="206793" y="3467482"/>
              <a:ext cx="2893021" cy="1944726"/>
              <a:chOff x="206793" y="3467482"/>
              <a:chExt cx="2893021" cy="1944726"/>
            </a:xfrm>
            <a:grpFill/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38B97D0-2EA8-478B-9DBD-0C07DD0195AB}"/>
                  </a:ext>
                </a:extLst>
              </p:cNvPr>
              <p:cNvSpPr/>
              <p:nvPr/>
            </p:nvSpPr>
            <p:spPr>
              <a:xfrm rot="13328504">
                <a:off x="329753" y="394288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FC2F13B-DB8E-46DE-9BBC-187064EB4524}"/>
                  </a:ext>
                </a:extLst>
              </p:cNvPr>
              <p:cNvSpPr/>
              <p:nvPr/>
            </p:nvSpPr>
            <p:spPr>
              <a:xfrm rot="13328504">
                <a:off x="856272" y="359825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3AA41BA-5884-49F8-9E1B-D727A3589FFA}"/>
                  </a:ext>
                </a:extLst>
              </p:cNvPr>
              <p:cNvSpPr/>
              <p:nvPr/>
            </p:nvSpPr>
            <p:spPr>
              <a:xfrm rot="13328504">
                <a:off x="1134984" y="349069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7B2AB06-BCA0-451E-9606-759F25D0620B}"/>
                  </a:ext>
                </a:extLst>
              </p:cNvPr>
              <p:cNvSpPr/>
              <p:nvPr/>
            </p:nvSpPr>
            <p:spPr>
              <a:xfrm rot="13328504">
                <a:off x="1475668" y="3470545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8FF8834-6098-4720-84F2-A3A17036E9C5}"/>
                  </a:ext>
                </a:extLst>
              </p:cNvPr>
              <p:cNvSpPr/>
              <p:nvPr/>
            </p:nvSpPr>
            <p:spPr>
              <a:xfrm rot="13328504">
                <a:off x="1789085" y="346748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CE1FA11-BB02-4C9F-9ED7-409B99A98253}"/>
                  </a:ext>
                </a:extLst>
              </p:cNvPr>
              <p:cNvSpPr/>
              <p:nvPr/>
            </p:nvSpPr>
            <p:spPr>
              <a:xfrm rot="13328504">
                <a:off x="2157034" y="3538118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2CC9BD7-91CE-4A38-A9BA-A01BD8355109}"/>
                  </a:ext>
                </a:extLst>
              </p:cNvPr>
              <p:cNvSpPr/>
              <p:nvPr/>
            </p:nvSpPr>
            <p:spPr>
              <a:xfrm rot="13328504">
                <a:off x="2529346" y="3684410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35F6ADC-0A2C-48A0-883C-BAB3F618B2B7}"/>
                  </a:ext>
                </a:extLst>
              </p:cNvPr>
              <p:cNvSpPr/>
              <p:nvPr/>
            </p:nvSpPr>
            <p:spPr>
              <a:xfrm rot="13328504">
                <a:off x="2774041" y="391428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1081872-FD32-4817-BC8D-26FF315D5AC1}"/>
                  </a:ext>
                </a:extLst>
              </p:cNvPr>
              <p:cNvSpPr/>
              <p:nvPr/>
            </p:nvSpPr>
            <p:spPr>
              <a:xfrm rot="13328504">
                <a:off x="206793" y="426464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6336DAB-0443-4C73-B9B7-98F5BA4678D2}"/>
                  </a:ext>
                </a:extLst>
              </p:cNvPr>
              <p:cNvSpPr/>
              <p:nvPr/>
            </p:nvSpPr>
            <p:spPr>
              <a:xfrm rot="13328504">
                <a:off x="509860" y="4879740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682270-51C4-498B-8F63-3B7DFB36563B}"/>
                  </a:ext>
                </a:extLst>
              </p:cNvPr>
              <p:cNvSpPr/>
              <p:nvPr/>
            </p:nvSpPr>
            <p:spPr>
              <a:xfrm rot="13328504">
                <a:off x="777789" y="5044598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B5CCBCC-2B8A-4893-AAB1-E764B89B77DD}"/>
                  </a:ext>
                </a:extLst>
              </p:cNvPr>
              <p:cNvSpPr/>
              <p:nvPr/>
            </p:nvSpPr>
            <p:spPr>
              <a:xfrm rot="13328504">
                <a:off x="1115414" y="515007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7516B6A-010E-4A8A-A5F7-FFBF44E255D7}"/>
                  </a:ext>
                </a:extLst>
              </p:cNvPr>
              <p:cNvSpPr/>
              <p:nvPr/>
            </p:nvSpPr>
            <p:spPr>
              <a:xfrm rot="13328504">
                <a:off x="1598086" y="520119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1C908B6-4303-432A-8BA2-CB5B4CC8CF4A}"/>
                  </a:ext>
                </a:extLst>
              </p:cNvPr>
              <p:cNvSpPr/>
              <p:nvPr/>
            </p:nvSpPr>
            <p:spPr>
              <a:xfrm rot="13328504">
                <a:off x="2009677" y="5184251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EBA7F3B-99FD-4E7F-842D-77AAEF6726A1}"/>
                  </a:ext>
                </a:extLst>
              </p:cNvPr>
              <p:cNvSpPr/>
              <p:nvPr/>
            </p:nvSpPr>
            <p:spPr>
              <a:xfrm rot="13328504">
                <a:off x="2382928" y="509164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124C6FA-38BF-4E1B-AE63-E4F81E248BD7}"/>
                  </a:ext>
                </a:extLst>
              </p:cNvPr>
              <p:cNvSpPr/>
              <p:nvPr/>
            </p:nvSpPr>
            <p:spPr>
              <a:xfrm rot="13328504">
                <a:off x="2887276" y="464469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F497928-0747-451F-B36B-99800F81B8D3}"/>
                  </a:ext>
                </a:extLst>
              </p:cNvPr>
              <p:cNvSpPr/>
              <p:nvPr/>
            </p:nvSpPr>
            <p:spPr>
              <a:xfrm rot="13328504">
                <a:off x="2895833" y="420761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49C696B-18D5-4B96-AF6D-9F400F459064}"/>
                  </a:ext>
                </a:extLst>
              </p:cNvPr>
              <p:cNvSpPr/>
              <p:nvPr/>
            </p:nvSpPr>
            <p:spPr>
              <a:xfrm rot="13328504">
                <a:off x="300337" y="461390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2FB98BD-2A2B-4D5C-B60F-A9C8258404A1}"/>
                  </a:ext>
                </a:extLst>
              </p:cNvPr>
              <p:cNvSpPr/>
              <p:nvPr/>
            </p:nvSpPr>
            <p:spPr>
              <a:xfrm rot="13328504">
                <a:off x="621099" y="375618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5CAD3F21-0DEF-4C5B-B406-C18982BD5148}"/>
              </a:ext>
            </a:extLst>
          </p:cNvPr>
          <p:cNvSpPr/>
          <p:nvPr/>
        </p:nvSpPr>
        <p:spPr>
          <a:xfrm>
            <a:off x="3485493" y="4160538"/>
            <a:ext cx="2359152" cy="126609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EC-EARTH  / RCA4</a:t>
            </a:r>
          </a:p>
          <a:p>
            <a:pPr algn="ctr"/>
            <a:r>
              <a:rPr lang="en-US" dirty="0"/>
              <a:t> RCP8.5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87DC76-D086-4A6A-AAAE-78CBDFA035EF}"/>
              </a:ext>
            </a:extLst>
          </p:cNvPr>
          <p:cNvGrpSpPr/>
          <p:nvPr/>
        </p:nvGrpSpPr>
        <p:grpSpPr>
          <a:xfrm>
            <a:off x="3171786" y="3791054"/>
            <a:ext cx="2893021" cy="1944726"/>
            <a:chOff x="206793" y="3467482"/>
            <a:chExt cx="2893021" cy="194472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AFEB4A8-AC2F-4005-A700-7EC5D77D1A67}"/>
                </a:ext>
              </a:extLst>
            </p:cNvPr>
            <p:cNvSpPr/>
            <p:nvPr/>
          </p:nvSpPr>
          <p:spPr>
            <a:xfrm rot="13328504">
              <a:off x="2638957" y="4944980"/>
              <a:ext cx="203981" cy="21101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EFBF8A1-2E53-4999-ADD1-D645507CAD9E}"/>
                </a:ext>
              </a:extLst>
            </p:cNvPr>
            <p:cNvGrpSpPr/>
            <p:nvPr/>
          </p:nvGrpSpPr>
          <p:grpSpPr>
            <a:xfrm>
              <a:off x="206793" y="3467482"/>
              <a:ext cx="2893021" cy="1944726"/>
              <a:chOff x="206793" y="3467482"/>
              <a:chExt cx="2893021" cy="1944726"/>
            </a:xfrm>
            <a:grpFill/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EB35BC0-C418-4005-983E-FC08C7022882}"/>
                  </a:ext>
                </a:extLst>
              </p:cNvPr>
              <p:cNvSpPr/>
              <p:nvPr/>
            </p:nvSpPr>
            <p:spPr>
              <a:xfrm rot="13328504">
                <a:off x="329753" y="394288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82733AA-11A8-4D3A-80DA-CE211F00180B}"/>
                  </a:ext>
                </a:extLst>
              </p:cNvPr>
              <p:cNvSpPr/>
              <p:nvPr/>
            </p:nvSpPr>
            <p:spPr>
              <a:xfrm rot="13328504">
                <a:off x="856272" y="359825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AE44C0-76A3-4B0E-8BA4-D231C44075DB}"/>
                  </a:ext>
                </a:extLst>
              </p:cNvPr>
              <p:cNvSpPr/>
              <p:nvPr/>
            </p:nvSpPr>
            <p:spPr>
              <a:xfrm rot="13328504">
                <a:off x="1134984" y="349069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2C3941C-E264-434B-8745-E5CE9CDF56D7}"/>
                  </a:ext>
                </a:extLst>
              </p:cNvPr>
              <p:cNvSpPr/>
              <p:nvPr/>
            </p:nvSpPr>
            <p:spPr>
              <a:xfrm rot="13328504">
                <a:off x="1475668" y="3470545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913954C-FC39-4FCC-9154-077944CA3D7C}"/>
                  </a:ext>
                </a:extLst>
              </p:cNvPr>
              <p:cNvSpPr/>
              <p:nvPr/>
            </p:nvSpPr>
            <p:spPr>
              <a:xfrm rot="13328504">
                <a:off x="1789085" y="3467482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207EB93-27C1-4298-A418-2AAD2CB14994}"/>
                  </a:ext>
                </a:extLst>
              </p:cNvPr>
              <p:cNvSpPr/>
              <p:nvPr/>
            </p:nvSpPr>
            <p:spPr>
              <a:xfrm rot="13328504">
                <a:off x="2157034" y="3538118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E38B4FA-4A61-4BA5-A28E-A9CA6C5CF9EA}"/>
                  </a:ext>
                </a:extLst>
              </p:cNvPr>
              <p:cNvSpPr/>
              <p:nvPr/>
            </p:nvSpPr>
            <p:spPr>
              <a:xfrm rot="13328504">
                <a:off x="2529346" y="3684410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E60F166-0CF7-449E-8356-7C7BB821A553}"/>
                  </a:ext>
                </a:extLst>
              </p:cNvPr>
              <p:cNvSpPr/>
              <p:nvPr/>
            </p:nvSpPr>
            <p:spPr>
              <a:xfrm rot="13328504">
                <a:off x="2774041" y="3914289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0957D3A-69FE-46DA-A66B-5A7B6967B497}"/>
                  </a:ext>
                </a:extLst>
              </p:cNvPr>
              <p:cNvSpPr/>
              <p:nvPr/>
            </p:nvSpPr>
            <p:spPr>
              <a:xfrm rot="13328504">
                <a:off x="206793" y="4264649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773B6E3-0B9D-42D5-8934-5D328F7FF53D}"/>
                  </a:ext>
                </a:extLst>
              </p:cNvPr>
              <p:cNvSpPr/>
              <p:nvPr/>
            </p:nvSpPr>
            <p:spPr>
              <a:xfrm rot="13328504">
                <a:off x="509860" y="4879740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36EBC4E-710C-4CEE-99FD-BC81287C4527}"/>
                  </a:ext>
                </a:extLst>
              </p:cNvPr>
              <p:cNvSpPr/>
              <p:nvPr/>
            </p:nvSpPr>
            <p:spPr>
              <a:xfrm rot="13328504">
                <a:off x="777789" y="5044598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ACE33B7-240B-4682-82EE-DC8720061F6F}"/>
                  </a:ext>
                </a:extLst>
              </p:cNvPr>
              <p:cNvSpPr/>
              <p:nvPr/>
            </p:nvSpPr>
            <p:spPr>
              <a:xfrm rot="13328504">
                <a:off x="1115414" y="515007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8BB4784-2E69-4189-9147-D1A0B68E8E98}"/>
                  </a:ext>
                </a:extLst>
              </p:cNvPr>
              <p:cNvSpPr/>
              <p:nvPr/>
            </p:nvSpPr>
            <p:spPr>
              <a:xfrm rot="13328504">
                <a:off x="1598086" y="5201192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04F331E-AF9E-460E-A42A-6D69C9868FF6}"/>
                  </a:ext>
                </a:extLst>
              </p:cNvPr>
              <p:cNvSpPr/>
              <p:nvPr/>
            </p:nvSpPr>
            <p:spPr>
              <a:xfrm rot="13328504">
                <a:off x="2009677" y="5184251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309F0F6-3E68-4DD7-A24D-3760861A236C}"/>
                  </a:ext>
                </a:extLst>
              </p:cNvPr>
              <p:cNvSpPr/>
              <p:nvPr/>
            </p:nvSpPr>
            <p:spPr>
              <a:xfrm rot="13328504">
                <a:off x="2382928" y="509164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6DF3903-33E1-4034-965A-B9D637968ECE}"/>
                  </a:ext>
                </a:extLst>
              </p:cNvPr>
              <p:cNvSpPr/>
              <p:nvPr/>
            </p:nvSpPr>
            <p:spPr>
              <a:xfrm rot="13328504">
                <a:off x="2887276" y="464469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D022801-B66A-492C-B870-8AAFF5D31A4D}"/>
                  </a:ext>
                </a:extLst>
              </p:cNvPr>
              <p:cNvSpPr/>
              <p:nvPr/>
            </p:nvSpPr>
            <p:spPr>
              <a:xfrm rot="13328504">
                <a:off x="2895833" y="4207619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793E6EF-B50E-408F-A82D-C60B23307653}"/>
                  </a:ext>
                </a:extLst>
              </p:cNvPr>
              <p:cNvSpPr/>
              <p:nvPr/>
            </p:nvSpPr>
            <p:spPr>
              <a:xfrm rot="13328504">
                <a:off x="300337" y="4613902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DEF9B6D-3204-434D-9789-B8A414731205}"/>
                  </a:ext>
                </a:extLst>
              </p:cNvPr>
              <p:cNvSpPr/>
              <p:nvPr/>
            </p:nvSpPr>
            <p:spPr>
              <a:xfrm rot="13328504">
                <a:off x="621099" y="375618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3B621009-B4FE-48BD-9950-567E05E3BB7E}"/>
              </a:ext>
            </a:extLst>
          </p:cNvPr>
          <p:cNvSpPr/>
          <p:nvPr/>
        </p:nvSpPr>
        <p:spPr>
          <a:xfrm>
            <a:off x="6529064" y="4150580"/>
            <a:ext cx="2359152" cy="126609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GFDL-ESM2M  / RCA4</a:t>
            </a:r>
          </a:p>
          <a:p>
            <a:pPr algn="ctr"/>
            <a:r>
              <a:rPr lang="en-US" dirty="0"/>
              <a:t> RCP8.5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2F016D1-0090-4E52-B696-1E6882780F84}"/>
              </a:ext>
            </a:extLst>
          </p:cNvPr>
          <p:cNvGrpSpPr/>
          <p:nvPr/>
        </p:nvGrpSpPr>
        <p:grpSpPr>
          <a:xfrm>
            <a:off x="6215357" y="3781096"/>
            <a:ext cx="2893021" cy="1944726"/>
            <a:chOff x="206793" y="3467482"/>
            <a:chExt cx="2893021" cy="194472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DF0833F-C65C-4285-B374-052FDCF029FA}"/>
                </a:ext>
              </a:extLst>
            </p:cNvPr>
            <p:cNvSpPr/>
            <p:nvPr/>
          </p:nvSpPr>
          <p:spPr>
            <a:xfrm rot="13328504">
              <a:off x="2638957" y="4944980"/>
              <a:ext cx="203981" cy="211016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565875D-1BAF-4C1C-B293-4C11D681CE47}"/>
                </a:ext>
              </a:extLst>
            </p:cNvPr>
            <p:cNvGrpSpPr/>
            <p:nvPr/>
          </p:nvGrpSpPr>
          <p:grpSpPr>
            <a:xfrm>
              <a:off x="206793" y="3467482"/>
              <a:ext cx="2893021" cy="1944726"/>
              <a:chOff x="206793" y="3467482"/>
              <a:chExt cx="2893021" cy="1944726"/>
            </a:xfrm>
            <a:grpFill/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72609F8-CAC4-413A-9292-3767D26E1CB6}"/>
                  </a:ext>
                </a:extLst>
              </p:cNvPr>
              <p:cNvSpPr/>
              <p:nvPr/>
            </p:nvSpPr>
            <p:spPr>
              <a:xfrm rot="13328504">
                <a:off x="329753" y="394288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CAB400F-EF4F-4534-AEE5-12FF69F07F7E}"/>
                  </a:ext>
                </a:extLst>
              </p:cNvPr>
              <p:cNvSpPr/>
              <p:nvPr/>
            </p:nvSpPr>
            <p:spPr>
              <a:xfrm rot="13328504">
                <a:off x="856272" y="359825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37B632C-C2B3-41BB-9E32-365D0CAF8AC3}"/>
                  </a:ext>
                </a:extLst>
              </p:cNvPr>
              <p:cNvSpPr/>
              <p:nvPr/>
            </p:nvSpPr>
            <p:spPr>
              <a:xfrm rot="13328504">
                <a:off x="1134984" y="349069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085DADB-663E-4B2D-A890-6D95E630C0BD}"/>
                  </a:ext>
                </a:extLst>
              </p:cNvPr>
              <p:cNvSpPr/>
              <p:nvPr/>
            </p:nvSpPr>
            <p:spPr>
              <a:xfrm rot="13328504">
                <a:off x="1475668" y="3470545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F90AD23-6C33-4779-BB63-CAD31F09CD08}"/>
                  </a:ext>
                </a:extLst>
              </p:cNvPr>
              <p:cNvSpPr/>
              <p:nvPr/>
            </p:nvSpPr>
            <p:spPr>
              <a:xfrm rot="13328504">
                <a:off x="1789085" y="346748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2D274AC-BF57-4143-820A-A92F005C5629}"/>
                  </a:ext>
                </a:extLst>
              </p:cNvPr>
              <p:cNvSpPr/>
              <p:nvPr/>
            </p:nvSpPr>
            <p:spPr>
              <a:xfrm rot="13328504">
                <a:off x="2157034" y="3538118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E98C676-5CF9-4384-B62B-6F1E72D4B53E}"/>
                  </a:ext>
                </a:extLst>
              </p:cNvPr>
              <p:cNvSpPr/>
              <p:nvPr/>
            </p:nvSpPr>
            <p:spPr>
              <a:xfrm rot="13328504">
                <a:off x="2529346" y="3684410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538E3BB-6AC2-44DB-A0AB-2CE50D666A5A}"/>
                  </a:ext>
                </a:extLst>
              </p:cNvPr>
              <p:cNvSpPr/>
              <p:nvPr/>
            </p:nvSpPr>
            <p:spPr>
              <a:xfrm rot="13328504">
                <a:off x="2774041" y="391428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F005B36-E270-459F-A001-39DE7F3AEFB9}"/>
                  </a:ext>
                </a:extLst>
              </p:cNvPr>
              <p:cNvSpPr/>
              <p:nvPr/>
            </p:nvSpPr>
            <p:spPr>
              <a:xfrm rot="13328504">
                <a:off x="206793" y="426464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BEBCD57-A962-43F4-A420-FB99B0E6BB7B}"/>
                  </a:ext>
                </a:extLst>
              </p:cNvPr>
              <p:cNvSpPr/>
              <p:nvPr/>
            </p:nvSpPr>
            <p:spPr>
              <a:xfrm rot="13328504">
                <a:off x="509860" y="4879740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D06D459-D2E8-4ADF-89E8-304EF0595887}"/>
                  </a:ext>
                </a:extLst>
              </p:cNvPr>
              <p:cNvSpPr/>
              <p:nvPr/>
            </p:nvSpPr>
            <p:spPr>
              <a:xfrm rot="13328504">
                <a:off x="777789" y="5044598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959805D-1A3F-4325-A665-02D2A05AFC14}"/>
                  </a:ext>
                </a:extLst>
              </p:cNvPr>
              <p:cNvSpPr/>
              <p:nvPr/>
            </p:nvSpPr>
            <p:spPr>
              <a:xfrm rot="13328504">
                <a:off x="1115414" y="515007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AC6F38C-63D3-4535-B034-5EF186166D35}"/>
                  </a:ext>
                </a:extLst>
              </p:cNvPr>
              <p:cNvSpPr/>
              <p:nvPr/>
            </p:nvSpPr>
            <p:spPr>
              <a:xfrm rot="13328504">
                <a:off x="1598086" y="520119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4CED3C8-D2C9-4B8B-A950-C0F4D6B559B2}"/>
                  </a:ext>
                </a:extLst>
              </p:cNvPr>
              <p:cNvSpPr/>
              <p:nvPr/>
            </p:nvSpPr>
            <p:spPr>
              <a:xfrm rot="13328504">
                <a:off x="2009677" y="5184251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BE54C22-B1C8-41F4-AFFC-55EE3057F5FE}"/>
                  </a:ext>
                </a:extLst>
              </p:cNvPr>
              <p:cNvSpPr/>
              <p:nvPr/>
            </p:nvSpPr>
            <p:spPr>
              <a:xfrm rot="13328504">
                <a:off x="2382928" y="509164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BCB18FA-5F34-40D3-BB8E-5FD92344CEE6}"/>
                  </a:ext>
                </a:extLst>
              </p:cNvPr>
              <p:cNvSpPr/>
              <p:nvPr/>
            </p:nvSpPr>
            <p:spPr>
              <a:xfrm rot="13328504">
                <a:off x="2887276" y="464469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1563C5B-043C-4496-B7B4-A31CD45F384B}"/>
                  </a:ext>
                </a:extLst>
              </p:cNvPr>
              <p:cNvSpPr/>
              <p:nvPr/>
            </p:nvSpPr>
            <p:spPr>
              <a:xfrm rot="13328504">
                <a:off x="2895833" y="420761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71FF600-2F10-4164-864A-33AA80A2C268}"/>
                  </a:ext>
                </a:extLst>
              </p:cNvPr>
              <p:cNvSpPr/>
              <p:nvPr/>
            </p:nvSpPr>
            <p:spPr>
              <a:xfrm rot="13328504">
                <a:off x="300337" y="461390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C10C2C6-5AC3-4802-BB91-F38B9FB3A4DA}"/>
                  </a:ext>
                </a:extLst>
              </p:cNvPr>
              <p:cNvSpPr/>
              <p:nvPr/>
            </p:nvSpPr>
            <p:spPr>
              <a:xfrm rot="13328504">
                <a:off x="621099" y="375618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8B7F478B-4874-4EBC-BAD2-CCA5D1FA5F73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</p:spTree>
    <p:extLst>
      <p:ext uri="{BB962C8B-B14F-4D97-AF65-F5344CB8AC3E}">
        <p14:creationId xmlns:p14="http://schemas.microsoft.com/office/powerpoint/2010/main" val="17658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6" grpId="0" animBg="1"/>
      <p:bldP spid="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6B0ACE-8A27-4C80-A075-715118A6BE3F}"/>
              </a:ext>
            </a:extLst>
          </p:cNvPr>
          <p:cNvSpPr/>
          <p:nvPr/>
        </p:nvSpPr>
        <p:spPr>
          <a:xfrm>
            <a:off x="14652" y="3840483"/>
            <a:ext cx="9138153" cy="2271932"/>
          </a:xfrm>
          <a:prstGeom prst="rect">
            <a:avLst/>
          </a:prstGeom>
          <a:solidFill>
            <a:schemeClr val="tx2">
              <a:lumMod val="6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EC8A2-FE3F-48E3-9EF7-54D28DEF7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EFD089-986A-4DBD-948F-BD9539979B6D}"/>
              </a:ext>
            </a:extLst>
          </p:cNvPr>
          <p:cNvSpPr/>
          <p:nvPr/>
        </p:nvSpPr>
        <p:spPr>
          <a:xfrm>
            <a:off x="372786" y="4343407"/>
            <a:ext cx="2359152" cy="12660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CNRM-CM5  / RCA4</a:t>
            </a:r>
          </a:p>
          <a:p>
            <a:pPr algn="ctr"/>
            <a:r>
              <a:rPr lang="en-US" dirty="0"/>
              <a:t> RCP8.5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825665-C815-4178-AED4-88F044B4D72A}"/>
              </a:ext>
            </a:extLst>
          </p:cNvPr>
          <p:cNvGrpSpPr/>
          <p:nvPr/>
        </p:nvGrpSpPr>
        <p:grpSpPr>
          <a:xfrm>
            <a:off x="59079" y="3973923"/>
            <a:ext cx="2893021" cy="1944726"/>
            <a:chOff x="206793" y="3467482"/>
            <a:chExt cx="2893021" cy="194472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4DA50DB-C87E-48D8-835B-1E2CA3DB7A2A}"/>
                </a:ext>
              </a:extLst>
            </p:cNvPr>
            <p:cNvSpPr/>
            <p:nvPr/>
          </p:nvSpPr>
          <p:spPr>
            <a:xfrm rot="13328504">
              <a:off x="2638957" y="4944980"/>
              <a:ext cx="203981" cy="211016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5072C9-460A-4BC1-B06E-CCDE57A70B44}"/>
                </a:ext>
              </a:extLst>
            </p:cNvPr>
            <p:cNvGrpSpPr/>
            <p:nvPr/>
          </p:nvGrpSpPr>
          <p:grpSpPr>
            <a:xfrm>
              <a:off x="206793" y="3467482"/>
              <a:ext cx="2893021" cy="1944726"/>
              <a:chOff x="206793" y="3467482"/>
              <a:chExt cx="2893021" cy="1944726"/>
            </a:xfrm>
            <a:grpFill/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38B97D0-2EA8-478B-9DBD-0C07DD0195AB}"/>
                  </a:ext>
                </a:extLst>
              </p:cNvPr>
              <p:cNvSpPr/>
              <p:nvPr/>
            </p:nvSpPr>
            <p:spPr>
              <a:xfrm rot="13328504">
                <a:off x="329753" y="394288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FC2F13B-DB8E-46DE-9BBC-187064EB4524}"/>
                  </a:ext>
                </a:extLst>
              </p:cNvPr>
              <p:cNvSpPr/>
              <p:nvPr/>
            </p:nvSpPr>
            <p:spPr>
              <a:xfrm rot="13328504">
                <a:off x="856272" y="359825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3AA41BA-5884-49F8-9E1B-D727A3589FFA}"/>
                  </a:ext>
                </a:extLst>
              </p:cNvPr>
              <p:cNvSpPr/>
              <p:nvPr/>
            </p:nvSpPr>
            <p:spPr>
              <a:xfrm rot="13328504">
                <a:off x="1134984" y="349069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7B2AB06-BCA0-451E-9606-759F25D0620B}"/>
                  </a:ext>
                </a:extLst>
              </p:cNvPr>
              <p:cNvSpPr/>
              <p:nvPr/>
            </p:nvSpPr>
            <p:spPr>
              <a:xfrm rot="13328504">
                <a:off x="1475668" y="3470545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8FF8834-6098-4720-84F2-A3A17036E9C5}"/>
                  </a:ext>
                </a:extLst>
              </p:cNvPr>
              <p:cNvSpPr/>
              <p:nvPr/>
            </p:nvSpPr>
            <p:spPr>
              <a:xfrm rot="13328504">
                <a:off x="1789085" y="346748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CE1FA11-BB02-4C9F-9ED7-409B99A98253}"/>
                  </a:ext>
                </a:extLst>
              </p:cNvPr>
              <p:cNvSpPr/>
              <p:nvPr/>
            </p:nvSpPr>
            <p:spPr>
              <a:xfrm rot="13328504">
                <a:off x="2157034" y="3538118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2CC9BD7-91CE-4A38-A9BA-A01BD8355109}"/>
                  </a:ext>
                </a:extLst>
              </p:cNvPr>
              <p:cNvSpPr/>
              <p:nvPr/>
            </p:nvSpPr>
            <p:spPr>
              <a:xfrm rot="13328504">
                <a:off x="2529346" y="3684410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35F6ADC-0A2C-48A0-883C-BAB3F618B2B7}"/>
                  </a:ext>
                </a:extLst>
              </p:cNvPr>
              <p:cNvSpPr/>
              <p:nvPr/>
            </p:nvSpPr>
            <p:spPr>
              <a:xfrm rot="13328504">
                <a:off x="2774041" y="391428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1081872-FD32-4817-BC8D-26FF315D5AC1}"/>
                  </a:ext>
                </a:extLst>
              </p:cNvPr>
              <p:cNvSpPr/>
              <p:nvPr/>
            </p:nvSpPr>
            <p:spPr>
              <a:xfrm rot="13328504">
                <a:off x="206793" y="426464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6336DAB-0443-4C73-B9B7-98F5BA4678D2}"/>
                  </a:ext>
                </a:extLst>
              </p:cNvPr>
              <p:cNvSpPr/>
              <p:nvPr/>
            </p:nvSpPr>
            <p:spPr>
              <a:xfrm rot="13328504">
                <a:off x="509860" y="4879740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682270-51C4-498B-8F63-3B7DFB36563B}"/>
                  </a:ext>
                </a:extLst>
              </p:cNvPr>
              <p:cNvSpPr/>
              <p:nvPr/>
            </p:nvSpPr>
            <p:spPr>
              <a:xfrm rot="13328504">
                <a:off x="777789" y="5044598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B5CCBCC-2B8A-4893-AAB1-E764B89B77DD}"/>
                  </a:ext>
                </a:extLst>
              </p:cNvPr>
              <p:cNvSpPr/>
              <p:nvPr/>
            </p:nvSpPr>
            <p:spPr>
              <a:xfrm rot="13328504">
                <a:off x="1115414" y="515007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7516B6A-010E-4A8A-A5F7-FFBF44E255D7}"/>
                  </a:ext>
                </a:extLst>
              </p:cNvPr>
              <p:cNvSpPr/>
              <p:nvPr/>
            </p:nvSpPr>
            <p:spPr>
              <a:xfrm rot="13328504">
                <a:off x="1598086" y="520119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1C908B6-4303-432A-8BA2-CB5B4CC8CF4A}"/>
                  </a:ext>
                </a:extLst>
              </p:cNvPr>
              <p:cNvSpPr/>
              <p:nvPr/>
            </p:nvSpPr>
            <p:spPr>
              <a:xfrm rot="13328504">
                <a:off x="2009677" y="5184251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EBA7F3B-99FD-4E7F-842D-77AAEF6726A1}"/>
                  </a:ext>
                </a:extLst>
              </p:cNvPr>
              <p:cNvSpPr/>
              <p:nvPr/>
            </p:nvSpPr>
            <p:spPr>
              <a:xfrm rot="13328504">
                <a:off x="2382928" y="509164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124C6FA-38BF-4E1B-AE63-E4F81E248BD7}"/>
                  </a:ext>
                </a:extLst>
              </p:cNvPr>
              <p:cNvSpPr/>
              <p:nvPr/>
            </p:nvSpPr>
            <p:spPr>
              <a:xfrm rot="13328504">
                <a:off x="2887276" y="464469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F497928-0747-451F-B36B-99800F81B8D3}"/>
                  </a:ext>
                </a:extLst>
              </p:cNvPr>
              <p:cNvSpPr/>
              <p:nvPr/>
            </p:nvSpPr>
            <p:spPr>
              <a:xfrm rot="13328504">
                <a:off x="2895833" y="420761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49C696B-18D5-4B96-AF6D-9F400F459064}"/>
                  </a:ext>
                </a:extLst>
              </p:cNvPr>
              <p:cNvSpPr/>
              <p:nvPr/>
            </p:nvSpPr>
            <p:spPr>
              <a:xfrm rot="13328504">
                <a:off x="300337" y="461390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2FB98BD-2A2B-4D5C-B60F-A9C8258404A1}"/>
                  </a:ext>
                </a:extLst>
              </p:cNvPr>
              <p:cNvSpPr/>
              <p:nvPr/>
            </p:nvSpPr>
            <p:spPr>
              <a:xfrm rot="13328504">
                <a:off x="621099" y="375618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5CAD3F21-0DEF-4C5B-B406-C18982BD5148}"/>
              </a:ext>
            </a:extLst>
          </p:cNvPr>
          <p:cNvSpPr/>
          <p:nvPr/>
        </p:nvSpPr>
        <p:spPr>
          <a:xfrm>
            <a:off x="3485493" y="4329353"/>
            <a:ext cx="2359152" cy="126609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EC-EARTH  / RCA4</a:t>
            </a:r>
          </a:p>
          <a:p>
            <a:pPr algn="ctr"/>
            <a:r>
              <a:rPr lang="en-US" dirty="0"/>
              <a:t> RCP8.5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87DC76-D086-4A6A-AAAE-78CBDFA035EF}"/>
              </a:ext>
            </a:extLst>
          </p:cNvPr>
          <p:cNvGrpSpPr/>
          <p:nvPr/>
        </p:nvGrpSpPr>
        <p:grpSpPr>
          <a:xfrm>
            <a:off x="3171786" y="3959869"/>
            <a:ext cx="2893021" cy="1944726"/>
            <a:chOff x="206793" y="3467482"/>
            <a:chExt cx="2893021" cy="194472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AFEB4A8-AC2F-4005-A700-7EC5D77D1A67}"/>
                </a:ext>
              </a:extLst>
            </p:cNvPr>
            <p:cNvSpPr/>
            <p:nvPr/>
          </p:nvSpPr>
          <p:spPr>
            <a:xfrm rot="13328504">
              <a:off x="2638957" y="4944980"/>
              <a:ext cx="203981" cy="21101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EFBF8A1-2E53-4999-ADD1-D645507CAD9E}"/>
                </a:ext>
              </a:extLst>
            </p:cNvPr>
            <p:cNvGrpSpPr/>
            <p:nvPr/>
          </p:nvGrpSpPr>
          <p:grpSpPr>
            <a:xfrm>
              <a:off x="206793" y="3467482"/>
              <a:ext cx="2893021" cy="1944726"/>
              <a:chOff x="206793" y="3467482"/>
              <a:chExt cx="2893021" cy="1944726"/>
            </a:xfrm>
            <a:grpFill/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EB35BC0-C418-4005-983E-FC08C7022882}"/>
                  </a:ext>
                </a:extLst>
              </p:cNvPr>
              <p:cNvSpPr/>
              <p:nvPr/>
            </p:nvSpPr>
            <p:spPr>
              <a:xfrm rot="13328504">
                <a:off x="329753" y="394288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82733AA-11A8-4D3A-80DA-CE211F00180B}"/>
                  </a:ext>
                </a:extLst>
              </p:cNvPr>
              <p:cNvSpPr/>
              <p:nvPr/>
            </p:nvSpPr>
            <p:spPr>
              <a:xfrm rot="13328504">
                <a:off x="856272" y="359825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AE44C0-76A3-4B0E-8BA4-D231C44075DB}"/>
                  </a:ext>
                </a:extLst>
              </p:cNvPr>
              <p:cNvSpPr/>
              <p:nvPr/>
            </p:nvSpPr>
            <p:spPr>
              <a:xfrm rot="13328504">
                <a:off x="1134984" y="349069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2C3941C-E264-434B-8745-E5CE9CDF56D7}"/>
                  </a:ext>
                </a:extLst>
              </p:cNvPr>
              <p:cNvSpPr/>
              <p:nvPr/>
            </p:nvSpPr>
            <p:spPr>
              <a:xfrm rot="13328504">
                <a:off x="1475668" y="3470545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913954C-FC39-4FCC-9154-077944CA3D7C}"/>
                  </a:ext>
                </a:extLst>
              </p:cNvPr>
              <p:cNvSpPr/>
              <p:nvPr/>
            </p:nvSpPr>
            <p:spPr>
              <a:xfrm rot="13328504">
                <a:off x="1789085" y="3467482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207EB93-27C1-4298-A418-2AAD2CB14994}"/>
                  </a:ext>
                </a:extLst>
              </p:cNvPr>
              <p:cNvSpPr/>
              <p:nvPr/>
            </p:nvSpPr>
            <p:spPr>
              <a:xfrm rot="13328504">
                <a:off x="2157034" y="3538118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E38B4FA-4A61-4BA5-A28E-A9CA6C5CF9EA}"/>
                  </a:ext>
                </a:extLst>
              </p:cNvPr>
              <p:cNvSpPr/>
              <p:nvPr/>
            </p:nvSpPr>
            <p:spPr>
              <a:xfrm rot="13328504">
                <a:off x="2529346" y="3684410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E60F166-0CF7-449E-8356-7C7BB821A553}"/>
                  </a:ext>
                </a:extLst>
              </p:cNvPr>
              <p:cNvSpPr/>
              <p:nvPr/>
            </p:nvSpPr>
            <p:spPr>
              <a:xfrm rot="13328504">
                <a:off x="2774041" y="3914289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0957D3A-69FE-46DA-A66B-5A7B6967B497}"/>
                  </a:ext>
                </a:extLst>
              </p:cNvPr>
              <p:cNvSpPr/>
              <p:nvPr/>
            </p:nvSpPr>
            <p:spPr>
              <a:xfrm rot="13328504">
                <a:off x="206793" y="4264649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773B6E3-0B9D-42D5-8934-5D328F7FF53D}"/>
                  </a:ext>
                </a:extLst>
              </p:cNvPr>
              <p:cNvSpPr/>
              <p:nvPr/>
            </p:nvSpPr>
            <p:spPr>
              <a:xfrm rot="13328504">
                <a:off x="509860" y="4879740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36EBC4E-710C-4CEE-99FD-BC81287C4527}"/>
                  </a:ext>
                </a:extLst>
              </p:cNvPr>
              <p:cNvSpPr/>
              <p:nvPr/>
            </p:nvSpPr>
            <p:spPr>
              <a:xfrm rot="13328504">
                <a:off x="777789" y="5044598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ACE33B7-240B-4682-82EE-DC8720061F6F}"/>
                  </a:ext>
                </a:extLst>
              </p:cNvPr>
              <p:cNvSpPr/>
              <p:nvPr/>
            </p:nvSpPr>
            <p:spPr>
              <a:xfrm rot="13328504">
                <a:off x="1115414" y="515007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8BB4784-2E69-4189-9147-D1A0B68E8E98}"/>
                  </a:ext>
                </a:extLst>
              </p:cNvPr>
              <p:cNvSpPr/>
              <p:nvPr/>
            </p:nvSpPr>
            <p:spPr>
              <a:xfrm rot="13328504">
                <a:off x="1598086" y="5201192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04F331E-AF9E-460E-A42A-6D69C9868FF6}"/>
                  </a:ext>
                </a:extLst>
              </p:cNvPr>
              <p:cNvSpPr/>
              <p:nvPr/>
            </p:nvSpPr>
            <p:spPr>
              <a:xfrm rot="13328504">
                <a:off x="2009677" y="5184251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309F0F6-3E68-4DD7-A24D-3760861A236C}"/>
                  </a:ext>
                </a:extLst>
              </p:cNvPr>
              <p:cNvSpPr/>
              <p:nvPr/>
            </p:nvSpPr>
            <p:spPr>
              <a:xfrm rot="13328504">
                <a:off x="2382928" y="509164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6DF3903-33E1-4034-965A-B9D637968ECE}"/>
                  </a:ext>
                </a:extLst>
              </p:cNvPr>
              <p:cNvSpPr/>
              <p:nvPr/>
            </p:nvSpPr>
            <p:spPr>
              <a:xfrm rot="13328504">
                <a:off x="2887276" y="464469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D022801-B66A-492C-B870-8AAFF5D31A4D}"/>
                  </a:ext>
                </a:extLst>
              </p:cNvPr>
              <p:cNvSpPr/>
              <p:nvPr/>
            </p:nvSpPr>
            <p:spPr>
              <a:xfrm rot="13328504">
                <a:off x="2895833" y="4207619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793E6EF-B50E-408F-A82D-C60B23307653}"/>
                  </a:ext>
                </a:extLst>
              </p:cNvPr>
              <p:cNvSpPr/>
              <p:nvPr/>
            </p:nvSpPr>
            <p:spPr>
              <a:xfrm rot="13328504">
                <a:off x="300337" y="4613902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DEF9B6D-3204-434D-9789-B8A414731205}"/>
                  </a:ext>
                </a:extLst>
              </p:cNvPr>
              <p:cNvSpPr/>
              <p:nvPr/>
            </p:nvSpPr>
            <p:spPr>
              <a:xfrm rot="13328504">
                <a:off x="621099" y="3756186"/>
                <a:ext cx="203981" cy="21101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3B621009-B4FE-48BD-9950-567E05E3BB7E}"/>
              </a:ext>
            </a:extLst>
          </p:cNvPr>
          <p:cNvSpPr/>
          <p:nvPr/>
        </p:nvSpPr>
        <p:spPr>
          <a:xfrm>
            <a:off x="6529064" y="4319395"/>
            <a:ext cx="2359152" cy="126609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GFDL-ESM2M  / RCA4</a:t>
            </a:r>
          </a:p>
          <a:p>
            <a:pPr algn="ctr"/>
            <a:r>
              <a:rPr lang="en-US" dirty="0"/>
              <a:t> RCP8.5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2F016D1-0090-4E52-B696-1E6882780F84}"/>
              </a:ext>
            </a:extLst>
          </p:cNvPr>
          <p:cNvGrpSpPr/>
          <p:nvPr/>
        </p:nvGrpSpPr>
        <p:grpSpPr>
          <a:xfrm>
            <a:off x="6215357" y="3949911"/>
            <a:ext cx="2893021" cy="1944726"/>
            <a:chOff x="206793" y="3467482"/>
            <a:chExt cx="2893021" cy="194472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DF0833F-C65C-4285-B374-052FDCF029FA}"/>
                </a:ext>
              </a:extLst>
            </p:cNvPr>
            <p:cNvSpPr/>
            <p:nvPr/>
          </p:nvSpPr>
          <p:spPr>
            <a:xfrm rot="13328504">
              <a:off x="2638957" y="4944980"/>
              <a:ext cx="203981" cy="211016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565875D-1BAF-4C1C-B293-4C11D681CE47}"/>
                </a:ext>
              </a:extLst>
            </p:cNvPr>
            <p:cNvGrpSpPr/>
            <p:nvPr/>
          </p:nvGrpSpPr>
          <p:grpSpPr>
            <a:xfrm>
              <a:off x="206793" y="3467482"/>
              <a:ext cx="2893021" cy="1944726"/>
              <a:chOff x="206793" y="3467482"/>
              <a:chExt cx="2893021" cy="1944726"/>
            </a:xfrm>
            <a:grpFill/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72609F8-CAC4-413A-9292-3767D26E1CB6}"/>
                  </a:ext>
                </a:extLst>
              </p:cNvPr>
              <p:cNvSpPr/>
              <p:nvPr/>
            </p:nvSpPr>
            <p:spPr>
              <a:xfrm rot="13328504">
                <a:off x="329753" y="394288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4CAB400F-EF4F-4534-AEE5-12FF69F07F7E}"/>
                  </a:ext>
                </a:extLst>
              </p:cNvPr>
              <p:cNvSpPr/>
              <p:nvPr/>
            </p:nvSpPr>
            <p:spPr>
              <a:xfrm rot="13328504">
                <a:off x="856272" y="359825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37B632C-C2B3-41BB-9E32-365D0CAF8AC3}"/>
                  </a:ext>
                </a:extLst>
              </p:cNvPr>
              <p:cNvSpPr/>
              <p:nvPr/>
            </p:nvSpPr>
            <p:spPr>
              <a:xfrm rot="13328504">
                <a:off x="1134984" y="349069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085DADB-663E-4B2D-A890-6D95E630C0BD}"/>
                  </a:ext>
                </a:extLst>
              </p:cNvPr>
              <p:cNvSpPr/>
              <p:nvPr/>
            </p:nvSpPr>
            <p:spPr>
              <a:xfrm rot="13328504">
                <a:off x="1475668" y="3470545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F90AD23-6C33-4779-BB63-CAD31F09CD08}"/>
                  </a:ext>
                </a:extLst>
              </p:cNvPr>
              <p:cNvSpPr/>
              <p:nvPr/>
            </p:nvSpPr>
            <p:spPr>
              <a:xfrm rot="13328504">
                <a:off x="1789085" y="346748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2D274AC-BF57-4143-820A-A92F005C5629}"/>
                  </a:ext>
                </a:extLst>
              </p:cNvPr>
              <p:cNvSpPr/>
              <p:nvPr/>
            </p:nvSpPr>
            <p:spPr>
              <a:xfrm rot="13328504">
                <a:off x="2157034" y="3538118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E98C676-5CF9-4384-B62B-6F1E72D4B53E}"/>
                  </a:ext>
                </a:extLst>
              </p:cNvPr>
              <p:cNvSpPr/>
              <p:nvPr/>
            </p:nvSpPr>
            <p:spPr>
              <a:xfrm rot="13328504">
                <a:off x="2529346" y="3684410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538E3BB-6AC2-44DB-A0AB-2CE50D666A5A}"/>
                  </a:ext>
                </a:extLst>
              </p:cNvPr>
              <p:cNvSpPr/>
              <p:nvPr/>
            </p:nvSpPr>
            <p:spPr>
              <a:xfrm rot="13328504">
                <a:off x="2774041" y="391428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F005B36-E270-459F-A001-39DE7F3AEFB9}"/>
                  </a:ext>
                </a:extLst>
              </p:cNvPr>
              <p:cNvSpPr/>
              <p:nvPr/>
            </p:nvSpPr>
            <p:spPr>
              <a:xfrm rot="13328504">
                <a:off x="206793" y="426464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BEBCD57-A962-43F4-A420-FB99B0E6BB7B}"/>
                  </a:ext>
                </a:extLst>
              </p:cNvPr>
              <p:cNvSpPr/>
              <p:nvPr/>
            </p:nvSpPr>
            <p:spPr>
              <a:xfrm rot="13328504">
                <a:off x="509860" y="4879740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D06D459-D2E8-4ADF-89E8-304EF0595887}"/>
                  </a:ext>
                </a:extLst>
              </p:cNvPr>
              <p:cNvSpPr/>
              <p:nvPr/>
            </p:nvSpPr>
            <p:spPr>
              <a:xfrm rot="13328504">
                <a:off x="777789" y="5044598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959805D-1A3F-4325-A665-02D2A05AFC14}"/>
                  </a:ext>
                </a:extLst>
              </p:cNvPr>
              <p:cNvSpPr/>
              <p:nvPr/>
            </p:nvSpPr>
            <p:spPr>
              <a:xfrm rot="13328504">
                <a:off x="1115414" y="515007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AC6F38C-63D3-4535-B034-5EF186166D35}"/>
                  </a:ext>
                </a:extLst>
              </p:cNvPr>
              <p:cNvSpPr/>
              <p:nvPr/>
            </p:nvSpPr>
            <p:spPr>
              <a:xfrm rot="13328504">
                <a:off x="1598086" y="520119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4CED3C8-D2C9-4B8B-A950-C0F4D6B559B2}"/>
                  </a:ext>
                </a:extLst>
              </p:cNvPr>
              <p:cNvSpPr/>
              <p:nvPr/>
            </p:nvSpPr>
            <p:spPr>
              <a:xfrm rot="13328504">
                <a:off x="2009677" y="5184251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BE54C22-B1C8-41F4-AFFC-55EE3057F5FE}"/>
                  </a:ext>
                </a:extLst>
              </p:cNvPr>
              <p:cNvSpPr/>
              <p:nvPr/>
            </p:nvSpPr>
            <p:spPr>
              <a:xfrm rot="13328504">
                <a:off x="2382928" y="509164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BCB18FA-5F34-40D3-BB8E-5FD92344CEE6}"/>
                  </a:ext>
                </a:extLst>
              </p:cNvPr>
              <p:cNvSpPr/>
              <p:nvPr/>
            </p:nvSpPr>
            <p:spPr>
              <a:xfrm rot="13328504">
                <a:off x="2887276" y="464469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1563C5B-043C-4496-B7B4-A31CD45F384B}"/>
                  </a:ext>
                </a:extLst>
              </p:cNvPr>
              <p:cNvSpPr/>
              <p:nvPr/>
            </p:nvSpPr>
            <p:spPr>
              <a:xfrm rot="13328504">
                <a:off x="2895833" y="4207619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71FF600-2F10-4164-864A-33AA80A2C268}"/>
                  </a:ext>
                </a:extLst>
              </p:cNvPr>
              <p:cNvSpPr/>
              <p:nvPr/>
            </p:nvSpPr>
            <p:spPr>
              <a:xfrm rot="13328504">
                <a:off x="300337" y="4613902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C10C2C6-5AC3-4802-BB91-F38B9FB3A4DA}"/>
                  </a:ext>
                </a:extLst>
              </p:cNvPr>
              <p:cNvSpPr/>
              <p:nvPr/>
            </p:nvSpPr>
            <p:spPr>
              <a:xfrm rot="13328504">
                <a:off x="621099" y="3756186"/>
                <a:ext cx="203981" cy="211016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B64C4A31-E84C-44A0-BC2A-C0D69F059221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7E1B86A-A244-43FE-9BC0-21AB39ADC690}"/>
              </a:ext>
            </a:extLst>
          </p:cNvPr>
          <p:cNvSpPr txBox="1">
            <a:spLocks/>
          </p:cNvSpPr>
          <p:nvPr/>
        </p:nvSpPr>
        <p:spPr>
          <a:xfrm>
            <a:off x="914868" y="1383284"/>
            <a:ext cx="7632505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bg1">
                    <a:lumMod val="75000"/>
                  </a:schemeClr>
                </a:solidFill>
              </a:rPr>
              <a:t>استخراج الشرائح الزمنية لكل طبقة نقطية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/>
              <a:t>حساب التوقعات السنوية (أو الموسمية)</a:t>
            </a: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ar-DZ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ملف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NetCDF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DZ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واحد (نموذج واحد ، سيناريو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RCP</a:t>
            </a:r>
            <a:r>
              <a:rPr lang="ar-DZ" sz="20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واحد)</a:t>
            </a:r>
            <a:endParaRPr lang="ar-SY" sz="20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ar-SY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كرر العملية لبقية الملفات في المجموعة( جميع النماذج، سيناريو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RCP</a:t>
            </a:r>
            <a:r>
              <a:rPr lang="ar-SY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واحد)</a:t>
            </a: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r>
              <a:rPr lang="ar-SY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حساب المتوسط لجميع النماذج في المجموعة</a:t>
            </a:r>
          </a:p>
          <a:p>
            <a:pPr marR="0" indent="-45720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arenR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4A4D5E-0795-411B-A7B3-8CAE6126E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C7F01-9D75-460E-B107-6A49F48DE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" t="1203" r="1999" b="19566"/>
          <a:stretch/>
        </p:blipFill>
        <p:spPr>
          <a:xfrm>
            <a:off x="-1" y="3552092"/>
            <a:ext cx="9119729" cy="1681089"/>
          </a:xfrm>
          <a:prstGeom prst="rect">
            <a:avLst/>
          </a:prstGeom>
        </p:spPr>
      </p:pic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13F0AE42-1B45-402C-B5B9-F4F86FF7E3B6}"/>
              </a:ext>
            </a:extLst>
          </p:cNvPr>
          <p:cNvSpPr/>
          <p:nvPr/>
        </p:nvSpPr>
        <p:spPr>
          <a:xfrm flipH="1">
            <a:off x="1885071" y="5233181"/>
            <a:ext cx="2686929" cy="731520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00D8C930-C873-4600-90E3-7D69F51C757E}"/>
              </a:ext>
            </a:extLst>
          </p:cNvPr>
          <p:cNvSpPr/>
          <p:nvPr/>
        </p:nvSpPr>
        <p:spPr>
          <a:xfrm flipH="1">
            <a:off x="1118382" y="5236952"/>
            <a:ext cx="6471138" cy="1290456"/>
          </a:xfrm>
          <a:prstGeom prst="curvedUpArrow">
            <a:avLst>
              <a:gd name="adj1" fmla="val 25000"/>
              <a:gd name="adj2" fmla="val 42316"/>
              <a:gd name="adj3" fmla="val 1518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45BA5F7-5222-4DD8-9313-1861E129A41B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5E1119A-3667-4FB8-A1C0-947F868B95D1}"/>
              </a:ext>
            </a:extLst>
          </p:cNvPr>
          <p:cNvSpPr txBox="1">
            <a:spLocks/>
          </p:cNvSpPr>
          <p:nvPr/>
        </p:nvSpPr>
        <p:spPr>
          <a:xfrm>
            <a:off x="914868" y="1383284"/>
            <a:ext cx="7632505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bg1">
                    <a:lumMod val="75000"/>
                  </a:schemeClr>
                </a:solidFill>
              </a:rPr>
              <a:t>استخراج الشرائح الزمنية لكل طبقة نقطية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حساب التوقعات السنوية (أو الموسمية)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مقارنة بالفترة المرجعية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95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4A4D5E-0795-411B-A7B3-8CAE6126E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3C4510E-9874-4342-AFF2-F6D6DE9CD596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465218"/>
            <a:ext cx="4572000" cy="594441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8ABF42-069C-438B-A223-EC53859F0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83" t="15690" r="46441" b="18012"/>
          <a:stretch/>
        </p:blipFill>
        <p:spPr>
          <a:xfrm>
            <a:off x="1005768" y="241771"/>
            <a:ext cx="3566232" cy="661622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8641BAB0-E688-44D0-9CB4-D09804D3D0CE}"/>
              </a:ext>
            </a:extLst>
          </p:cNvPr>
          <p:cNvSpPr/>
          <p:nvPr/>
        </p:nvSpPr>
        <p:spPr>
          <a:xfrm rot="10800000">
            <a:off x="2621612" y="2972764"/>
            <a:ext cx="1285884" cy="319032"/>
          </a:xfrm>
          <a:prstGeom prst="rightArrow">
            <a:avLst/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614A3F-465F-428E-92DE-6097290B17D4}"/>
              </a:ext>
            </a:extLst>
          </p:cNvPr>
          <p:cNvSpPr/>
          <p:nvPr/>
        </p:nvSpPr>
        <p:spPr>
          <a:xfrm>
            <a:off x="1498683" y="4734781"/>
            <a:ext cx="1159200" cy="2267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FB2EE3-DEB4-4238-9F2B-1718A7A34732}"/>
              </a:ext>
            </a:extLst>
          </p:cNvPr>
          <p:cNvSpPr txBox="1">
            <a:spLocks/>
          </p:cNvSpPr>
          <p:nvPr/>
        </p:nvSpPr>
        <p:spPr>
          <a:xfrm>
            <a:off x="1469665" y="1394042"/>
            <a:ext cx="7632505" cy="85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bg1">
                    <a:lumMod val="75000"/>
                  </a:schemeClr>
                </a:solidFill>
              </a:rPr>
              <a:t>استخراج الشرائح الزمنية لكل طبقة نقطية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حساب التوقعات السنوية (أو الموسمية)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مقارنة بالفترة المرجعية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9F798-FE1D-408C-935F-FA01FFFE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39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AE613-5C24-4435-9559-131E64D66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83" t="15312" r="46778" b="17631"/>
          <a:stretch/>
        </p:blipFill>
        <p:spPr>
          <a:xfrm>
            <a:off x="5436000" y="126822"/>
            <a:ext cx="3218400" cy="67094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DBF020-EA7F-48C5-88A6-F4F436D5B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723" t="15399" b="13237"/>
          <a:stretch/>
        </p:blipFill>
        <p:spPr>
          <a:xfrm>
            <a:off x="1260000" y="126822"/>
            <a:ext cx="3560400" cy="66525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0101E06-8240-4FBC-A1F8-AB52146E46BD}"/>
              </a:ext>
            </a:extLst>
          </p:cNvPr>
          <p:cNvSpPr/>
          <p:nvPr/>
        </p:nvSpPr>
        <p:spPr>
          <a:xfrm rot="10800000">
            <a:off x="6984811" y="3109968"/>
            <a:ext cx="1285884" cy="319032"/>
          </a:xfrm>
          <a:prstGeom prst="rightArrow">
            <a:avLst/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5A3EE0E-1319-4C50-85B6-01834FC178D0}"/>
              </a:ext>
            </a:extLst>
          </p:cNvPr>
          <p:cNvSpPr/>
          <p:nvPr/>
        </p:nvSpPr>
        <p:spPr>
          <a:xfrm>
            <a:off x="2010811" y="1246368"/>
            <a:ext cx="1285884" cy="319032"/>
          </a:xfrm>
          <a:prstGeom prst="rightArrow">
            <a:avLst/>
          </a:prstGeom>
          <a:solidFill>
            <a:srgbClr val="FFCC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ACDF9-F9C1-4E5F-8174-A10A20C914F2}"/>
              </a:ext>
            </a:extLst>
          </p:cNvPr>
          <p:cNvSpPr/>
          <p:nvPr/>
        </p:nvSpPr>
        <p:spPr>
          <a:xfrm>
            <a:off x="5947200" y="3456708"/>
            <a:ext cx="1159200" cy="1662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8B6956-1CC3-425E-9A95-4C5D0E59A544}"/>
              </a:ext>
            </a:extLst>
          </p:cNvPr>
          <p:cNvSpPr/>
          <p:nvPr/>
        </p:nvSpPr>
        <p:spPr>
          <a:xfrm>
            <a:off x="3150406" y="3366655"/>
            <a:ext cx="1159200" cy="1662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7BF12-C0EC-4C85-84CC-78BE59DBD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9BEC15-F45A-4A11-ADFE-7CE6C14CADCF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870692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النماذج المناخية العالمية المحركة من المرحلة الخامسة من مشروع المقارنة بين النماذج المناخية المتقارنة (CMIP</a:t>
            </a:r>
            <a:r>
              <a:rPr lang="en-US" sz="32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ar-SA" sz="32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) المستخدمة في ريكار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6C3CDFC-4735-44A5-8832-7EF9C393D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73325"/>
              </p:ext>
            </p:extLst>
          </p:nvPr>
        </p:nvGraphicFramePr>
        <p:xfrm>
          <a:off x="336842" y="1914860"/>
          <a:ext cx="8470316" cy="3828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972">
                  <a:extLst>
                    <a:ext uri="{9D8B030D-6E8A-4147-A177-3AD203B41FA5}">
                      <a16:colId xmlns:a16="http://schemas.microsoft.com/office/drawing/2014/main" val="1308457633"/>
                    </a:ext>
                  </a:extLst>
                </a:gridCol>
                <a:gridCol w="3868616">
                  <a:extLst>
                    <a:ext uri="{9D8B030D-6E8A-4147-A177-3AD203B41FA5}">
                      <a16:colId xmlns:a16="http://schemas.microsoft.com/office/drawing/2014/main" val="3809120356"/>
                    </a:ext>
                  </a:extLst>
                </a:gridCol>
                <a:gridCol w="1498209">
                  <a:extLst>
                    <a:ext uri="{9D8B030D-6E8A-4147-A177-3AD203B41FA5}">
                      <a16:colId xmlns:a16="http://schemas.microsoft.com/office/drawing/2014/main" val="2716902270"/>
                    </a:ext>
                  </a:extLst>
                </a:gridCol>
                <a:gridCol w="1654519">
                  <a:extLst>
                    <a:ext uri="{9D8B030D-6E8A-4147-A177-3AD203B41FA5}">
                      <a16:colId xmlns:a16="http://schemas.microsoft.com/office/drawing/2014/main" val="4196995476"/>
                    </a:ext>
                  </a:extLst>
                </a:gridCol>
              </a:tblGrid>
              <a:tr h="1011079">
                <a:tc>
                  <a:txBody>
                    <a:bodyPr/>
                    <a:lstStyle/>
                    <a:p>
                      <a:pPr algn="ctr"/>
                      <a:r>
                        <a:rPr lang="ar-SY" dirty="0"/>
                        <a:t>النموذج المناخي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dirty="0"/>
                        <a:t>مركز النمذجة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dirty="0"/>
                        <a:t>البلد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الدق</a:t>
                      </a:r>
                      <a:r>
                        <a:rPr lang="ar-SY" dirty="0"/>
                        <a:t>ّ</a:t>
                      </a:r>
                      <a:r>
                        <a:rPr lang="ar-SA" dirty="0"/>
                        <a:t>ة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120718"/>
                  </a:ext>
                </a:extLst>
              </a:tr>
              <a:tr h="992830">
                <a:tc>
                  <a:txBody>
                    <a:bodyPr/>
                    <a:lstStyle/>
                    <a:p>
                      <a:r>
                        <a:rPr lang="en-US" dirty="0"/>
                        <a:t>CNRM-CM5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Européen de Recherche et Formation Avancée en Calcul Scientifique (CERFACS)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فرنسا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1.41° × 1.40°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9898436"/>
                  </a:ext>
                </a:extLst>
              </a:tr>
              <a:tr h="910871">
                <a:tc>
                  <a:txBody>
                    <a:bodyPr/>
                    <a:lstStyle/>
                    <a:p>
                      <a:r>
                        <a:rPr lang="en-US" dirty="0"/>
                        <a:t>EC-EARTH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EC-EARTH consortium published at Irish Centre for High-End Computing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dirty="0"/>
                        <a:t>هولندا / أيرلندا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1.13° × 1.13°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6318914"/>
                  </a:ext>
                </a:extLst>
              </a:tr>
              <a:tr h="910425">
                <a:tc>
                  <a:txBody>
                    <a:bodyPr/>
                    <a:lstStyle/>
                    <a:p>
                      <a:r>
                        <a:rPr lang="en-US" dirty="0"/>
                        <a:t>GFDL-ESM2M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NOAA Geophysical Fluid Dynamics Laboratory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2.50° × 2.02°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193233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77A7B08-CA55-45C7-96F4-F9D273D54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71" r="82917" b="48672"/>
          <a:stretch/>
        </p:blipFill>
        <p:spPr>
          <a:xfrm>
            <a:off x="336842" y="2971799"/>
            <a:ext cx="1452858" cy="914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E4A0F7-77D4-47AF-B48B-44C746204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58" r="82917" b="23985"/>
          <a:stretch/>
        </p:blipFill>
        <p:spPr>
          <a:xfrm>
            <a:off x="336842" y="3898509"/>
            <a:ext cx="1452858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EEF41-5A44-4025-A67F-2F844A868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343" r="82917"/>
          <a:stretch/>
        </p:blipFill>
        <p:spPr>
          <a:xfrm>
            <a:off x="336842" y="4837528"/>
            <a:ext cx="145285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34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4A4D5E-0795-411B-A7B3-8CAE6126E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D2FB8-950B-4A9E-A082-89EA6C19D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39" t="15083" r="15806" b="27944"/>
          <a:stretch/>
        </p:blipFill>
        <p:spPr>
          <a:xfrm>
            <a:off x="91768" y="1195707"/>
            <a:ext cx="6337493" cy="51680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6E916DC-CB52-4934-AE76-073757F5B7CD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إنشاء مجموعة في نظم المعلومات الجغرافية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581D6E3-CB37-49F8-B29B-EF6767335BAA}"/>
              </a:ext>
            </a:extLst>
          </p:cNvPr>
          <p:cNvSpPr txBox="1">
            <a:spLocks/>
          </p:cNvSpPr>
          <p:nvPr/>
        </p:nvSpPr>
        <p:spPr>
          <a:xfrm>
            <a:off x="6519134" y="1394042"/>
            <a:ext cx="2583036" cy="4070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bg1">
                    <a:lumMod val="75000"/>
                  </a:schemeClr>
                </a:solidFill>
              </a:rPr>
              <a:t>استخراج الشرائح الزمنية لكل طبقة نقطية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حساب التوقعات السنوية (أو الموسمية)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مقارنة بالفترة المرجعية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3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F4745A-6049-4ED3-95C5-1ABE5C6D5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53D4189-529E-41EB-A089-C273404A3A09}"/>
              </a:ext>
            </a:extLst>
          </p:cNvPr>
          <p:cNvSpPr txBox="1">
            <a:spLocks noChangeArrowheads="1"/>
          </p:cNvSpPr>
          <p:nvPr/>
        </p:nvSpPr>
        <p:spPr>
          <a:xfrm>
            <a:off x="1033976" y="228345"/>
            <a:ext cx="8110024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مؤشرات الظواهر المناخية المتطرفة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2962E1F-3B3B-4049-872A-F73BD1E75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690775"/>
              </p:ext>
            </p:extLst>
          </p:nvPr>
        </p:nvGraphicFramePr>
        <p:xfrm>
          <a:off x="197998" y="1419969"/>
          <a:ext cx="3920402" cy="49095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9691">
                  <a:extLst>
                    <a:ext uri="{9D8B030D-6E8A-4147-A177-3AD203B41FA5}">
                      <a16:colId xmlns:a16="http://schemas.microsoft.com/office/drawing/2014/main" val="1470936637"/>
                    </a:ext>
                  </a:extLst>
                </a:gridCol>
                <a:gridCol w="3050711">
                  <a:extLst>
                    <a:ext uri="{9D8B030D-6E8A-4147-A177-3AD203B41FA5}">
                      <a16:colId xmlns:a16="http://schemas.microsoft.com/office/drawing/2014/main" val="3118845460"/>
                    </a:ext>
                  </a:extLst>
                </a:gridCol>
              </a:tblGrid>
              <a:tr h="294747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Indicator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45823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/>
                        <a:t>FD0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Frost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984087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/>
                        <a:t>SU25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Summer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701917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/>
                        <a:t>ID0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Ice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34130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/>
                        <a:t>TR20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Tropical nights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706759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/>
                        <a:t>GSL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Growing season 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674088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 err="1"/>
                        <a:t>TXx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 </a:t>
                      </a:r>
                      <a:r>
                        <a:rPr lang="en-US" sz="1600" dirty="0" err="1"/>
                        <a:t>Tmax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813571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 err="1"/>
                        <a:t>TNx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 </a:t>
                      </a:r>
                      <a:r>
                        <a:rPr lang="en-US" sz="1600" dirty="0" err="1"/>
                        <a:t>Tmin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248416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 err="1"/>
                        <a:t>TXn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Min </a:t>
                      </a:r>
                      <a:r>
                        <a:rPr lang="en-US" sz="1600" dirty="0" err="1"/>
                        <a:t>Tmax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07980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 err="1"/>
                        <a:t>TNn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Min </a:t>
                      </a:r>
                      <a:r>
                        <a:rPr lang="en-US" sz="1600" dirty="0" err="1"/>
                        <a:t>Tmin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8477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/>
                        <a:t>TN10p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Cool nights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565180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/>
                        <a:t>TX10p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Cool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325944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/>
                        <a:t>TN90p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Warm nights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277369"/>
                  </a:ext>
                </a:extLst>
              </a:tr>
              <a:tr h="351870">
                <a:tc>
                  <a:txBody>
                    <a:bodyPr/>
                    <a:lstStyle/>
                    <a:p>
                      <a:r>
                        <a:rPr lang="en-US" sz="1600" dirty="0"/>
                        <a:t>TX90p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Warm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342626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04C778DE-E79C-40C8-9E3E-F06106AF4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749408"/>
              </p:ext>
            </p:extLst>
          </p:nvPr>
        </p:nvGraphicFramePr>
        <p:xfrm>
          <a:off x="4357998" y="1419969"/>
          <a:ext cx="4582802" cy="55675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6635">
                  <a:extLst>
                    <a:ext uri="{9D8B030D-6E8A-4147-A177-3AD203B41FA5}">
                      <a16:colId xmlns:a16="http://schemas.microsoft.com/office/drawing/2014/main" val="1470936637"/>
                    </a:ext>
                  </a:extLst>
                </a:gridCol>
                <a:gridCol w="3566167">
                  <a:extLst>
                    <a:ext uri="{9D8B030D-6E8A-4147-A177-3AD203B41FA5}">
                      <a16:colId xmlns:a16="http://schemas.microsoft.com/office/drawing/2014/main" val="3118845460"/>
                    </a:ext>
                  </a:extLst>
                </a:gridCol>
              </a:tblGrid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Indicator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45823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WSDI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Warm spell duration indicator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984087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CSDI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Cold spell duration indicator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701917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DTR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Diurnal temperature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34130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RX1day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 1-day precipitation 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706759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Rx5day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 5-day precipitation 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674088"/>
                  </a:ext>
                </a:extLst>
              </a:tr>
              <a:tr h="370497">
                <a:tc>
                  <a:txBody>
                    <a:bodyPr/>
                    <a:lstStyle/>
                    <a:p>
                      <a:r>
                        <a:rPr lang="en-US" sz="1600" dirty="0"/>
                        <a:t>SDII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Simple daily intensity 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813571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R10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Number of heavy precipitation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248416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R20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Number of very heavy precipitation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07980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 err="1"/>
                        <a:t>Rnn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Number of days about </a:t>
                      </a:r>
                      <a:r>
                        <a:rPr lang="en-US" sz="1600" dirty="0" err="1"/>
                        <a:t>nn</a:t>
                      </a:r>
                      <a:r>
                        <a:rPr lang="en-US" sz="1600" dirty="0"/>
                        <a:t>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018477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CDD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Consecutive dry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565180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CWD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Consecutive wet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325944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R95p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Very wet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277369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R99p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Extremely wet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342626"/>
                  </a:ext>
                </a:extLst>
              </a:tr>
              <a:tr h="336571">
                <a:tc>
                  <a:txBody>
                    <a:bodyPr/>
                    <a:lstStyle/>
                    <a:p>
                      <a:r>
                        <a:rPr lang="en-US" sz="1600" dirty="0"/>
                        <a:t>PRCPTOT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Annual total wet-day precipitation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33430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154A0F7-B13E-4883-998D-044EA2439489}"/>
              </a:ext>
            </a:extLst>
          </p:cNvPr>
          <p:cNvSpPr/>
          <p:nvPr/>
        </p:nvSpPr>
        <p:spPr>
          <a:xfrm>
            <a:off x="197998" y="2095200"/>
            <a:ext cx="3920402" cy="3528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45DF2-DE89-4519-9596-90F2BF812419}"/>
              </a:ext>
            </a:extLst>
          </p:cNvPr>
          <p:cNvSpPr/>
          <p:nvPr/>
        </p:nvSpPr>
        <p:spPr>
          <a:xfrm>
            <a:off x="197998" y="2817183"/>
            <a:ext cx="3920402" cy="3528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80A4FA-3B68-4430-A201-7256BA70BCB5}"/>
              </a:ext>
            </a:extLst>
          </p:cNvPr>
          <p:cNvSpPr/>
          <p:nvPr/>
        </p:nvSpPr>
        <p:spPr>
          <a:xfrm>
            <a:off x="4357998" y="3816000"/>
            <a:ext cx="4582802" cy="32161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209C1D-30E6-4FAA-96B8-7134328ACC8E}"/>
              </a:ext>
            </a:extLst>
          </p:cNvPr>
          <p:cNvSpPr/>
          <p:nvPr/>
        </p:nvSpPr>
        <p:spPr>
          <a:xfrm>
            <a:off x="4357998" y="4141377"/>
            <a:ext cx="4582802" cy="32161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4939D6-A2F1-4CAD-957E-16E65CB5B7FC}"/>
              </a:ext>
            </a:extLst>
          </p:cNvPr>
          <p:cNvSpPr/>
          <p:nvPr/>
        </p:nvSpPr>
        <p:spPr>
          <a:xfrm>
            <a:off x="4357998" y="4818424"/>
            <a:ext cx="4582802" cy="32161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C63440-BD46-493E-878A-A066CFC83C99}"/>
              </a:ext>
            </a:extLst>
          </p:cNvPr>
          <p:cNvSpPr/>
          <p:nvPr/>
        </p:nvSpPr>
        <p:spPr>
          <a:xfrm>
            <a:off x="4357998" y="5144069"/>
            <a:ext cx="4582802" cy="32161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E0354C-F6DB-4803-9A1C-1E69DD1CB7AA}"/>
              </a:ext>
            </a:extLst>
          </p:cNvPr>
          <p:cNvSpPr/>
          <p:nvPr/>
        </p:nvSpPr>
        <p:spPr>
          <a:xfrm>
            <a:off x="4357998" y="3441600"/>
            <a:ext cx="4582802" cy="37036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0F176-448F-4C5C-B1EE-4F12ECA1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42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DA52B62-0253-4857-B6E9-09123DDC0488}"/>
              </a:ext>
            </a:extLst>
          </p:cNvPr>
          <p:cNvSpPr txBox="1">
            <a:spLocks noChangeArrowheads="1"/>
          </p:cNvSpPr>
          <p:nvPr/>
        </p:nvSpPr>
        <p:spPr>
          <a:xfrm>
            <a:off x="1033976" y="228345"/>
            <a:ext cx="8110024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لماذا تعتبر مؤشرات الظواهر المناخية المتطرفة مهمة؟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893F1-A932-45F0-9DC5-4573A989B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8" t="11520" r="23871" b="31075"/>
          <a:stretch/>
        </p:blipFill>
        <p:spPr>
          <a:xfrm>
            <a:off x="176982" y="1127912"/>
            <a:ext cx="4677119" cy="23084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CAB008-6C24-445C-8A45-10474C077210}"/>
              </a:ext>
            </a:extLst>
          </p:cNvPr>
          <p:cNvSpPr txBox="1"/>
          <p:nvPr/>
        </p:nvSpPr>
        <p:spPr>
          <a:xfrm>
            <a:off x="711648" y="3428999"/>
            <a:ext cx="3860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Change in mean annual precipitation	Mid-century 	RCP8.5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53ED6552-9A05-4242-9320-118340FF79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60169" y="1100364"/>
            <a:ext cx="754172" cy="2387492"/>
            <a:chOff x="3771" y="1286"/>
            <a:chExt cx="525" cy="1662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7EA29E6C-FD45-4524-A843-0386E6244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28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C9AED211-B95B-4680-9FF3-31D081B85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412"/>
              <a:ext cx="191" cy="96"/>
            </a:xfrm>
            <a:prstGeom prst="rect">
              <a:avLst/>
            </a:prstGeom>
            <a:solidFill>
              <a:srgbClr val="9C551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6C23872F-442B-4539-BA5D-23FA30C31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41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82CDD789-35EB-4613-868B-408771FC3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424"/>
              <a:ext cx="18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900" dirty="0">
                  <a:solidFill>
                    <a:srgbClr val="000000"/>
                  </a:solidFill>
                </a:rPr>
                <a:t>&lt; -10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D9D9C1BD-68B2-49D8-8255-73377144B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542"/>
              <a:ext cx="191" cy="96"/>
            </a:xfrm>
            <a:prstGeom prst="rect">
              <a:avLst/>
            </a:prstGeom>
            <a:solidFill>
              <a:srgbClr val="B06F37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62BD7F60-3751-4F6F-A71F-B164FFE30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54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90E9F81D-8703-4293-9F0B-D8D0C1140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554"/>
              <a:ext cx="29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-10 to -8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ABD2818C-15D7-4A04-86E0-1687D9556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673"/>
              <a:ext cx="191" cy="95"/>
            </a:xfrm>
            <a:prstGeom prst="rect">
              <a:avLst/>
            </a:prstGeom>
            <a:solidFill>
              <a:srgbClr val="C28C4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7">
              <a:extLst>
                <a:ext uri="{FF2B5EF4-FFF2-40B4-BE49-F238E27FC236}">
                  <a16:creationId xmlns:a16="http://schemas.microsoft.com/office/drawing/2014/main" id="{DDC0DA11-BFFC-4C27-AE6E-D05BCCFA9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673"/>
              <a:ext cx="191" cy="95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6615C5EC-F16A-4A36-BE50-8DCF2D547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684"/>
              <a:ext cx="2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-8 to -6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09D2D1FB-D5D7-4DAE-81AC-89FB5C142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802"/>
              <a:ext cx="191" cy="96"/>
            </a:xfrm>
            <a:prstGeom prst="rect">
              <a:avLst/>
            </a:prstGeom>
            <a:solidFill>
              <a:srgbClr val="D4AA6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4A752729-4B5B-4948-A976-DF4EE5178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80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30B5C824-4C98-4725-899D-A6DF0D5BC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813"/>
              <a:ext cx="27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-6 to  -4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327FF101-1B61-4E36-A99C-32791F226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932"/>
              <a:ext cx="191" cy="96"/>
            </a:xfrm>
            <a:prstGeom prst="rect">
              <a:avLst/>
            </a:prstGeom>
            <a:solidFill>
              <a:srgbClr val="E6CB8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F890F4E6-B092-49CB-89B6-629391A97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93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11898F7A-F188-4B8B-BDEE-5DC462805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944"/>
              <a:ext cx="2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-4 to -2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5DACED94-CCF7-46C0-A186-392AB00E1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062"/>
              <a:ext cx="191" cy="96"/>
            </a:xfrm>
            <a:prstGeom prst="rect">
              <a:avLst/>
            </a:prstGeom>
            <a:solidFill>
              <a:srgbClr val="F7EDAD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6">
              <a:extLst>
                <a:ext uri="{FF2B5EF4-FFF2-40B4-BE49-F238E27FC236}">
                  <a16:creationId xmlns:a16="http://schemas.microsoft.com/office/drawing/2014/main" id="{18878194-FCFD-4DD2-B002-3F0C8673A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06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7D5F8723-2F6C-4333-BDDE-A96D62083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074"/>
              <a:ext cx="22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-2 to 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47D70443-8BEF-409B-89EF-126A13DBF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192"/>
              <a:ext cx="191" cy="9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9783C90B-F0BD-4F63-BE74-037A98F3E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192"/>
              <a:ext cx="191" cy="95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E9343082-0729-4A0E-921C-47E7DAC05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204"/>
              <a:ext cx="16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0 - 2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1">
              <a:extLst>
                <a:ext uri="{FF2B5EF4-FFF2-40B4-BE49-F238E27FC236}">
                  <a16:creationId xmlns:a16="http://schemas.microsoft.com/office/drawing/2014/main" id="{716ACF2F-932D-4AA4-A26B-3FF274BC4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321"/>
              <a:ext cx="191" cy="96"/>
            </a:xfrm>
            <a:prstGeom prst="rect">
              <a:avLst/>
            </a:prstGeom>
            <a:solidFill>
              <a:srgbClr val="C4DBB4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2">
              <a:extLst>
                <a:ext uri="{FF2B5EF4-FFF2-40B4-BE49-F238E27FC236}">
                  <a16:creationId xmlns:a16="http://schemas.microsoft.com/office/drawing/2014/main" id="{6FD24D75-D237-4109-9791-650275C11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321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04C8E4ED-8F93-451A-8907-861C1EE0B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333"/>
              <a:ext cx="20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 to 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4">
              <a:extLst>
                <a:ext uri="{FF2B5EF4-FFF2-40B4-BE49-F238E27FC236}">
                  <a16:creationId xmlns:a16="http://schemas.microsoft.com/office/drawing/2014/main" id="{D425090A-96CF-4FB9-91E7-49147FD7C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451"/>
              <a:ext cx="191" cy="96"/>
            </a:xfrm>
            <a:prstGeom prst="rect">
              <a:avLst/>
            </a:prstGeom>
            <a:solidFill>
              <a:srgbClr val="9DC4AB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5">
              <a:extLst>
                <a:ext uri="{FF2B5EF4-FFF2-40B4-BE49-F238E27FC236}">
                  <a16:creationId xmlns:a16="http://schemas.microsoft.com/office/drawing/2014/main" id="{A859E0D6-BC00-4A8A-BD08-7C4D5E276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451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6">
              <a:extLst>
                <a:ext uri="{FF2B5EF4-FFF2-40B4-BE49-F238E27FC236}">
                  <a16:creationId xmlns:a16="http://schemas.microsoft.com/office/drawing/2014/main" id="{4A2D5188-4BB3-4917-ABE5-CEDC5C15D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463"/>
              <a:ext cx="20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 to 6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37">
              <a:extLst>
                <a:ext uri="{FF2B5EF4-FFF2-40B4-BE49-F238E27FC236}">
                  <a16:creationId xmlns:a16="http://schemas.microsoft.com/office/drawing/2014/main" id="{D09975F7-9CDB-4D64-841E-1994080B3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581"/>
              <a:ext cx="191" cy="96"/>
            </a:xfrm>
            <a:prstGeom prst="rect">
              <a:avLst/>
            </a:prstGeom>
            <a:solidFill>
              <a:srgbClr val="76ADA2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8">
              <a:extLst>
                <a:ext uri="{FF2B5EF4-FFF2-40B4-BE49-F238E27FC236}">
                  <a16:creationId xmlns:a16="http://schemas.microsoft.com/office/drawing/2014/main" id="{4F06F382-25FF-407E-89B0-1AF068711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581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9158375D-C746-46DB-8798-AB73F6E07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593"/>
              <a:ext cx="20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 to 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0">
              <a:extLst>
                <a:ext uri="{FF2B5EF4-FFF2-40B4-BE49-F238E27FC236}">
                  <a16:creationId xmlns:a16="http://schemas.microsoft.com/office/drawing/2014/main" id="{6D0B214E-9510-40FC-AB27-CF58E6E49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712"/>
              <a:ext cx="191" cy="95"/>
            </a:xfrm>
            <a:prstGeom prst="rect">
              <a:avLst/>
            </a:prstGeom>
            <a:solidFill>
              <a:srgbClr val="51999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1">
              <a:extLst>
                <a:ext uri="{FF2B5EF4-FFF2-40B4-BE49-F238E27FC236}">
                  <a16:creationId xmlns:a16="http://schemas.microsoft.com/office/drawing/2014/main" id="{A0BBEE0D-B49D-4F78-8296-2D58C1610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712"/>
              <a:ext cx="191" cy="95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2">
              <a:extLst>
                <a:ext uri="{FF2B5EF4-FFF2-40B4-BE49-F238E27FC236}">
                  <a16:creationId xmlns:a16="http://schemas.microsoft.com/office/drawing/2014/main" id="{DEDE5280-6EC3-432D-B159-57638BB68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722"/>
              <a:ext cx="24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 to 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3">
              <a:extLst>
                <a:ext uri="{FF2B5EF4-FFF2-40B4-BE49-F238E27FC236}">
                  <a16:creationId xmlns:a16="http://schemas.microsoft.com/office/drawing/2014/main" id="{4E05E38B-8538-4ED6-80B2-EAE6D2036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841"/>
              <a:ext cx="191" cy="96"/>
            </a:xfrm>
            <a:prstGeom prst="rect">
              <a:avLst/>
            </a:prstGeom>
            <a:solidFill>
              <a:srgbClr val="218291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4">
              <a:extLst>
                <a:ext uri="{FF2B5EF4-FFF2-40B4-BE49-F238E27FC236}">
                  <a16:creationId xmlns:a16="http://schemas.microsoft.com/office/drawing/2014/main" id="{6EE1D45C-592E-4572-97BF-208DA870A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841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809585E1-77C6-4880-B13E-F810F6437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852"/>
              <a:ext cx="1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&gt; 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361636B-5F2F-49A7-941D-02CAFD4071EA}"/>
              </a:ext>
            </a:extLst>
          </p:cNvPr>
          <p:cNvSpPr txBox="1"/>
          <p:nvPr/>
        </p:nvSpPr>
        <p:spPr>
          <a:xfrm>
            <a:off x="4911161" y="1056938"/>
            <a:ext cx="8290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(mm/month)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8A4CD9E-9ECB-4843-95A7-EC9A2D855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" t="11992" r="24416" b="31913"/>
          <a:stretch/>
        </p:blipFill>
        <p:spPr>
          <a:xfrm>
            <a:off x="176982" y="4011124"/>
            <a:ext cx="4713343" cy="23134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A0A2596-7D83-43E7-8227-FEE9C2EF5B5B}"/>
              </a:ext>
            </a:extLst>
          </p:cNvPr>
          <p:cNvSpPr txBox="1"/>
          <p:nvPr/>
        </p:nvSpPr>
        <p:spPr>
          <a:xfrm>
            <a:off x="1754097" y="6354375"/>
            <a:ext cx="201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SDII	Mid-century 	RCP8.5</a:t>
            </a:r>
          </a:p>
        </p:txBody>
      </p:sp>
      <p:grpSp>
        <p:nvGrpSpPr>
          <p:cNvPr id="56" name="Group 4">
            <a:extLst>
              <a:ext uri="{FF2B5EF4-FFF2-40B4-BE49-F238E27FC236}">
                <a16:creationId xmlns:a16="http://schemas.microsoft.com/office/drawing/2014/main" id="{95A9B2B7-D0D9-4F84-9904-8462904AAF4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59233" y="3946188"/>
            <a:ext cx="785776" cy="2387492"/>
            <a:chOff x="3771" y="1286"/>
            <a:chExt cx="547" cy="1662"/>
          </a:xfrm>
        </p:grpSpPr>
        <p:sp>
          <p:nvSpPr>
            <p:cNvPr id="57" name="Rectangle 9">
              <a:extLst>
                <a:ext uri="{FF2B5EF4-FFF2-40B4-BE49-F238E27FC236}">
                  <a16:creationId xmlns:a16="http://schemas.microsoft.com/office/drawing/2014/main" id="{DAFEEDDB-690E-410F-AB4E-DB38B08D4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28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10">
              <a:extLst>
                <a:ext uri="{FF2B5EF4-FFF2-40B4-BE49-F238E27FC236}">
                  <a16:creationId xmlns:a16="http://schemas.microsoft.com/office/drawing/2014/main" id="{3B03BAB4-1D20-4909-9805-C10A4A0A2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412"/>
              <a:ext cx="191" cy="96"/>
            </a:xfrm>
            <a:prstGeom prst="rect">
              <a:avLst/>
            </a:prstGeom>
            <a:solidFill>
              <a:srgbClr val="9C551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1">
              <a:extLst>
                <a:ext uri="{FF2B5EF4-FFF2-40B4-BE49-F238E27FC236}">
                  <a16:creationId xmlns:a16="http://schemas.microsoft.com/office/drawing/2014/main" id="{CD22F0F1-3463-4820-B797-7B0CA0C09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41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12">
              <a:extLst>
                <a:ext uri="{FF2B5EF4-FFF2-40B4-BE49-F238E27FC236}">
                  <a16:creationId xmlns:a16="http://schemas.microsoft.com/office/drawing/2014/main" id="{97F1F3E2-BB5B-4DB9-9F6A-747A058EC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424"/>
              <a:ext cx="20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900" dirty="0">
                  <a:solidFill>
                    <a:srgbClr val="000000"/>
                  </a:solidFill>
                </a:rPr>
                <a:t>&lt; -2.5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13">
              <a:extLst>
                <a:ext uri="{FF2B5EF4-FFF2-40B4-BE49-F238E27FC236}">
                  <a16:creationId xmlns:a16="http://schemas.microsoft.com/office/drawing/2014/main" id="{B54C3DF4-5F74-40DF-B10D-F78BEF6DA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542"/>
              <a:ext cx="191" cy="96"/>
            </a:xfrm>
            <a:prstGeom prst="rect">
              <a:avLst/>
            </a:prstGeom>
            <a:solidFill>
              <a:srgbClr val="B06F37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14">
              <a:extLst>
                <a:ext uri="{FF2B5EF4-FFF2-40B4-BE49-F238E27FC236}">
                  <a16:creationId xmlns:a16="http://schemas.microsoft.com/office/drawing/2014/main" id="{895131DB-0C91-4546-94D9-5E98ECA6A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54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15">
              <a:extLst>
                <a:ext uri="{FF2B5EF4-FFF2-40B4-BE49-F238E27FC236}">
                  <a16:creationId xmlns:a16="http://schemas.microsoft.com/office/drawing/2014/main" id="{9B99B2D7-F288-4829-BE28-B47FC190E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554"/>
              <a:ext cx="32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-2.5 to -2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16">
              <a:extLst>
                <a:ext uri="{FF2B5EF4-FFF2-40B4-BE49-F238E27FC236}">
                  <a16:creationId xmlns:a16="http://schemas.microsoft.com/office/drawing/2014/main" id="{A32119AE-52E5-4EAB-90B1-C48C34FF6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673"/>
              <a:ext cx="191" cy="95"/>
            </a:xfrm>
            <a:prstGeom prst="rect">
              <a:avLst/>
            </a:prstGeom>
            <a:solidFill>
              <a:srgbClr val="C28C4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7">
              <a:extLst>
                <a:ext uri="{FF2B5EF4-FFF2-40B4-BE49-F238E27FC236}">
                  <a16:creationId xmlns:a16="http://schemas.microsoft.com/office/drawing/2014/main" id="{E12CAACE-74F5-4EEF-BD4A-512442EA8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673"/>
              <a:ext cx="191" cy="95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18">
              <a:extLst>
                <a:ext uri="{FF2B5EF4-FFF2-40B4-BE49-F238E27FC236}">
                  <a16:creationId xmlns:a16="http://schemas.microsoft.com/office/drawing/2014/main" id="{782BCE39-9D31-4B46-997C-FD33B675B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684"/>
              <a:ext cx="32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900" dirty="0">
                  <a:solidFill>
                    <a:srgbClr val="000000"/>
                  </a:solidFill>
                </a:rPr>
                <a:t>-2 to -1.5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19">
              <a:extLst>
                <a:ext uri="{FF2B5EF4-FFF2-40B4-BE49-F238E27FC236}">
                  <a16:creationId xmlns:a16="http://schemas.microsoft.com/office/drawing/2014/main" id="{66EA0C59-67D6-430C-95C4-CA98AF713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802"/>
              <a:ext cx="191" cy="96"/>
            </a:xfrm>
            <a:prstGeom prst="rect">
              <a:avLst/>
            </a:prstGeom>
            <a:solidFill>
              <a:srgbClr val="D4AA6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20">
              <a:extLst>
                <a:ext uri="{FF2B5EF4-FFF2-40B4-BE49-F238E27FC236}">
                  <a16:creationId xmlns:a16="http://schemas.microsoft.com/office/drawing/2014/main" id="{A51341C0-0F5F-40FD-98AC-FB074A5C7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80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21">
              <a:extLst>
                <a:ext uri="{FF2B5EF4-FFF2-40B4-BE49-F238E27FC236}">
                  <a16:creationId xmlns:a16="http://schemas.microsoft.com/office/drawing/2014/main" id="{172E1DCB-FA51-4343-9A9D-92ECC0659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813"/>
              <a:ext cx="32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900" dirty="0">
                  <a:solidFill>
                    <a:srgbClr val="000000"/>
                  </a:solidFill>
                </a:rPr>
                <a:t>-1.5 to -1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22">
              <a:extLst>
                <a:ext uri="{FF2B5EF4-FFF2-40B4-BE49-F238E27FC236}">
                  <a16:creationId xmlns:a16="http://schemas.microsoft.com/office/drawing/2014/main" id="{00C3494D-79F9-44EB-BBC2-0D325C536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932"/>
              <a:ext cx="191" cy="96"/>
            </a:xfrm>
            <a:prstGeom prst="rect">
              <a:avLst/>
            </a:prstGeom>
            <a:solidFill>
              <a:srgbClr val="E6CB8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23">
              <a:extLst>
                <a:ext uri="{FF2B5EF4-FFF2-40B4-BE49-F238E27FC236}">
                  <a16:creationId xmlns:a16="http://schemas.microsoft.com/office/drawing/2014/main" id="{F39D36D4-652E-4431-A0BC-CDA4FDE65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193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24">
              <a:extLst>
                <a:ext uri="{FF2B5EF4-FFF2-40B4-BE49-F238E27FC236}">
                  <a16:creationId xmlns:a16="http://schemas.microsoft.com/office/drawing/2014/main" id="{586F6BE7-AF38-4F81-90AB-AF56F3C5D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944"/>
              <a:ext cx="32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900" dirty="0">
                  <a:solidFill>
                    <a:srgbClr val="000000"/>
                  </a:solidFill>
                </a:rPr>
                <a:t>-1 to -0.5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25">
              <a:extLst>
                <a:ext uri="{FF2B5EF4-FFF2-40B4-BE49-F238E27FC236}">
                  <a16:creationId xmlns:a16="http://schemas.microsoft.com/office/drawing/2014/main" id="{105DDB5C-4146-4F95-9E00-18796CA1D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062"/>
              <a:ext cx="191" cy="96"/>
            </a:xfrm>
            <a:prstGeom prst="rect">
              <a:avLst/>
            </a:prstGeom>
            <a:solidFill>
              <a:srgbClr val="F7EDAD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26">
              <a:extLst>
                <a:ext uri="{FF2B5EF4-FFF2-40B4-BE49-F238E27FC236}">
                  <a16:creationId xmlns:a16="http://schemas.microsoft.com/office/drawing/2014/main" id="{1896A360-436A-4681-AABC-562015649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062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27">
              <a:extLst>
                <a:ext uri="{FF2B5EF4-FFF2-40B4-BE49-F238E27FC236}">
                  <a16:creationId xmlns:a16="http://schemas.microsoft.com/office/drawing/2014/main" id="{95B7949F-09F9-4E03-8D07-CA7776819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074"/>
              <a:ext cx="29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900" dirty="0">
                  <a:solidFill>
                    <a:srgbClr val="000000"/>
                  </a:solidFill>
                </a:rPr>
                <a:t>-0.5 to 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28">
              <a:extLst>
                <a:ext uri="{FF2B5EF4-FFF2-40B4-BE49-F238E27FC236}">
                  <a16:creationId xmlns:a16="http://schemas.microsoft.com/office/drawing/2014/main" id="{FA86C731-9D57-456B-AEF5-243AACE5A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192"/>
              <a:ext cx="191" cy="9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29">
              <a:extLst>
                <a:ext uri="{FF2B5EF4-FFF2-40B4-BE49-F238E27FC236}">
                  <a16:creationId xmlns:a16="http://schemas.microsoft.com/office/drawing/2014/main" id="{711E812B-20B7-4FC4-AA8F-754970A89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192"/>
              <a:ext cx="191" cy="95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30">
              <a:extLst>
                <a:ext uri="{FF2B5EF4-FFF2-40B4-BE49-F238E27FC236}">
                  <a16:creationId xmlns:a16="http://schemas.microsoft.com/office/drawing/2014/main" id="{FA97477F-7212-4B08-9FEA-3B7C723F2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204"/>
              <a:ext cx="24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 – 0.5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31">
              <a:extLst>
                <a:ext uri="{FF2B5EF4-FFF2-40B4-BE49-F238E27FC236}">
                  <a16:creationId xmlns:a16="http://schemas.microsoft.com/office/drawing/2014/main" id="{9A13D35F-A4A2-4420-A325-F4AF95B77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321"/>
              <a:ext cx="191" cy="96"/>
            </a:xfrm>
            <a:prstGeom prst="rect">
              <a:avLst/>
            </a:prstGeom>
            <a:solidFill>
              <a:srgbClr val="C4DBB4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32">
              <a:extLst>
                <a:ext uri="{FF2B5EF4-FFF2-40B4-BE49-F238E27FC236}">
                  <a16:creationId xmlns:a16="http://schemas.microsoft.com/office/drawing/2014/main" id="{BF1A3928-CD4A-4DCE-990D-B6D951C6C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321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33">
              <a:extLst>
                <a:ext uri="{FF2B5EF4-FFF2-40B4-BE49-F238E27FC236}">
                  <a16:creationId xmlns:a16="http://schemas.microsoft.com/office/drawing/2014/main" id="{FAECE78E-08B3-4DC7-B904-6BB2B6376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333"/>
              <a:ext cx="2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0.5 to 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34">
              <a:extLst>
                <a:ext uri="{FF2B5EF4-FFF2-40B4-BE49-F238E27FC236}">
                  <a16:creationId xmlns:a16="http://schemas.microsoft.com/office/drawing/2014/main" id="{6ED19EEC-F932-452B-AF81-A2544655A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451"/>
              <a:ext cx="191" cy="96"/>
            </a:xfrm>
            <a:prstGeom prst="rect">
              <a:avLst/>
            </a:prstGeom>
            <a:solidFill>
              <a:srgbClr val="9DC4AB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35">
              <a:extLst>
                <a:ext uri="{FF2B5EF4-FFF2-40B4-BE49-F238E27FC236}">
                  <a16:creationId xmlns:a16="http://schemas.microsoft.com/office/drawing/2014/main" id="{5ED104D0-0E2B-47C3-89A1-024ED8457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451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36">
              <a:extLst>
                <a:ext uri="{FF2B5EF4-FFF2-40B4-BE49-F238E27FC236}">
                  <a16:creationId xmlns:a16="http://schemas.microsoft.com/office/drawing/2014/main" id="{008CB9A1-BB9A-4BB8-8564-A0950A71B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463"/>
              <a:ext cx="2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 to 1.5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37">
              <a:extLst>
                <a:ext uri="{FF2B5EF4-FFF2-40B4-BE49-F238E27FC236}">
                  <a16:creationId xmlns:a16="http://schemas.microsoft.com/office/drawing/2014/main" id="{8CBD392F-B804-4FC8-A9D2-2BCDB009F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581"/>
              <a:ext cx="191" cy="96"/>
            </a:xfrm>
            <a:prstGeom prst="rect">
              <a:avLst/>
            </a:prstGeom>
            <a:solidFill>
              <a:srgbClr val="76ADA2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38">
              <a:extLst>
                <a:ext uri="{FF2B5EF4-FFF2-40B4-BE49-F238E27FC236}">
                  <a16:creationId xmlns:a16="http://schemas.microsoft.com/office/drawing/2014/main" id="{F3D73A2C-EA29-4B15-A36A-448A1E1EF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581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39">
              <a:extLst>
                <a:ext uri="{FF2B5EF4-FFF2-40B4-BE49-F238E27FC236}">
                  <a16:creationId xmlns:a16="http://schemas.microsoft.com/office/drawing/2014/main" id="{0122ACA4-D393-46AB-AF61-9F0F15C13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593"/>
              <a:ext cx="2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900" dirty="0">
                  <a:solidFill>
                    <a:srgbClr val="000000"/>
                  </a:solidFill>
                </a:rPr>
                <a:t>1.5 to 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40">
              <a:extLst>
                <a:ext uri="{FF2B5EF4-FFF2-40B4-BE49-F238E27FC236}">
                  <a16:creationId xmlns:a16="http://schemas.microsoft.com/office/drawing/2014/main" id="{4E1619AC-0322-4239-A8C0-1DA6DA484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712"/>
              <a:ext cx="191" cy="95"/>
            </a:xfrm>
            <a:prstGeom prst="rect">
              <a:avLst/>
            </a:prstGeom>
            <a:solidFill>
              <a:srgbClr val="51999C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41">
              <a:extLst>
                <a:ext uri="{FF2B5EF4-FFF2-40B4-BE49-F238E27FC236}">
                  <a16:creationId xmlns:a16="http://schemas.microsoft.com/office/drawing/2014/main" id="{48042E44-F348-40F4-875C-2375C12EF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712"/>
              <a:ext cx="191" cy="95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42">
              <a:extLst>
                <a:ext uri="{FF2B5EF4-FFF2-40B4-BE49-F238E27FC236}">
                  <a16:creationId xmlns:a16="http://schemas.microsoft.com/office/drawing/2014/main" id="{CA2BE70C-55A8-47EE-B035-0EF9554F9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722"/>
              <a:ext cx="26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900" dirty="0">
                  <a:solidFill>
                    <a:srgbClr val="000000"/>
                  </a:solidFill>
                </a:rPr>
                <a:t>2 to 2.5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43">
              <a:extLst>
                <a:ext uri="{FF2B5EF4-FFF2-40B4-BE49-F238E27FC236}">
                  <a16:creationId xmlns:a16="http://schemas.microsoft.com/office/drawing/2014/main" id="{E110660A-F5A9-4346-8DA5-36C5B5E39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841"/>
              <a:ext cx="191" cy="96"/>
            </a:xfrm>
            <a:prstGeom prst="rect">
              <a:avLst/>
            </a:prstGeom>
            <a:solidFill>
              <a:srgbClr val="218291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44">
              <a:extLst>
                <a:ext uri="{FF2B5EF4-FFF2-40B4-BE49-F238E27FC236}">
                  <a16:creationId xmlns:a16="http://schemas.microsoft.com/office/drawing/2014/main" id="{49D8ADE7-762A-4C09-B433-FB052DB83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841"/>
              <a:ext cx="191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45">
              <a:extLst>
                <a:ext uri="{FF2B5EF4-FFF2-40B4-BE49-F238E27FC236}">
                  <a16:creationId xmlns:a16="http://schemas.microsoft.com/office/drawing/2014/main" id="{4DC92BF0-2838-4E02-897F-938ECD566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2852"/>
              <a:ext cx="18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&gt; 2.5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76EDA2D5-0DEF-48F9-BEFB-2D13D7812D8F}"/>
              </a:ext>
            </a:extLst>
          </p:cNvPr>
          <p:cNvSpPr txBox="1"/>
          <p:nvPr/>
        </p:nvSpPr>
        <p:spPr>
          <a:xfrm>
            <a:off x="5010221" y="3902762"/>
            <a:ext cx="457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(mm)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81DEFC6E-87D1-44CB-9A2E-EC767697504E}"/>
              </a:ext>
            </a:extLst>
          </p:cNvPr>
          <p:cNvSpPr/>
          <p:nvPr/>
        </p:nvSpPr>
        <p:spPr>
          <a:xfrm rot="20317555">
            <a:off x="3180207" y="1970018"/>
            <a:ext cx="1081805" cy="52777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37390EE-7B3A-4787-8FDA-13BA1A7ED1E0}"/>
              </a:ext>
            </a:extLst>
          </p:cNvPr>
          <p:cNvSpPr/>
          <p:nvPr/>
        </p:nvSpPr>
        <p:spPr>
          <a:xfrm rot="20317555">
            <a:off x="3209623" y="4877015"/>
            <a:ext cx="1081805" cy="52777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708499E-CBB5-45FB-BE8D-C16C4C1A2421}"/>
              </a:ext>
            </a:extLst>
          </p:cNvPr>
          <p:cNvSpPr/>
          <p:nvPr/>
        </p:nvSpPr>
        <p:spPr>
          <a:xfrm>
            <a:off x="6227169" y="2336818"/>
            <a:ext cx="2510431" cy="2181104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r" defTabSz="914400" rtl="1">
              <a:buFont typeface="Arial" panose="020B0604020202020204" pitchFamily="34" charset="0"/>
              <a:buChar char="•"/>
              <a:defRPr/>
            </a:pPr>
            <a:r>
              <a:rPr lang="ar-LB" sz="2400" dirty="0"/>
              <a:t>تنخفض التساقطات</a:t>
            </a:r>
            <a:r>
              <a:rPr lang="en-US" sz="2400" dirty="0"/>
              <a:t> </a:t>
            </a:r>
            <a:r>
              <a:rPr lang="ar-LB" sz="2400" dirty="0"/>
              <a:t>(أو تزيد قليلاً) بينما تزداد شدتها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64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0F176-448F-4C5C-B1EE-4F12ECA1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367653-201E-46B0-8E94-4C4BA9CD0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t="11860" r="24083" b="31520"/>
          <a:stretch/>
        </p:blipFill>
        <p:spPr>
          <a:xfrm>
            <a:off x="304801" y="1158239"/>
            <a:ext cx="4664349" cy="23134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324A9A43-508B-49E6-936F-CFB93ABBC73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04143" y="1433322"/>
            <a:ext cx="746125" cy="2020888"/>
            <a:chOff x="3331" y="1417"/>
            <a:chExt cx="470" cy="1273"/>
          </a:xfrm>
        </p:grpSpPr>
        <p:sp>
          <p:nvSpPr>
            <p:cNvPr id="97" name="Rectangle 10">
              <a:extLst>
                <a:ext uri="{FF2B5EF4-FFF2-40B4-BE49-F238E27FC236}">
                  <a16:creationId xmlns:a16="http://schemas.microsoft.com/office/drawing/2014/main" id="{0C52D8AF-8B7B-4BC7-B574-B71D023BA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417"/>
              <a:ext cx="194" cy="96"/>
            </a:xfrm>
            <a:prstGeom prst="rect">
              <a:avLst/>
            </a:prstGeom>
            <a:solidFill>
              <a:srgbClr val="F5F5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11">
              <a:extLst>
                <a:ext uri="{FF2B5EF4-FFF2-40B4-BE49-F238E27FC236}">
                  <a16:creationId xmlns:a16="http://schemas.microsoft.com/office/drawing/2014/main" id="{65902FE4-2B0F-4A3C-A503-AEE89F952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417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12">
              <a:extLst>
                <a:ext uri="{FF2B5EF4-FFF2-40B4-BE49-F238E27FC236}">
                  <a16:creationId xmlns:a16="http://schemas.microsoft.com/office/drawing/2014/main" id="{721FE84F-29BA-4A0A-9C13-2D870D5CE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428"/>
              <a:ext cx="10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&lt; 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13">
              <a:extLst>
                <a:ext uri="{FF2B5EF4-FFF2-40B4-BE49-F238E27FC236}">
                  <a16:creationId xmlns:a16="http://schemas.microsoft.com/office/drawing/2014/main" id="{41ABE2DF-66B6-4083-B108-F6F95CB24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547"/>
              <a:ext cx="194" cy="96"/>
            </a:xfrm>
            <a:prstGeom prst="rect">
              <a:avLst/>
            </a:prstGeom>
            <a:solidFill>
              <a:srgbClr val="F5D8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14">
              <a:extLst>
                <a:ext uri="{FF2B5EF4-FFF2-40B4-BE49-F238E27FC236}">
                  <a16:creationId xmlns:a16="http://schemas.microsoft.com/office/drawing/2014/main" id="{B2BA3342-01CB-4300-B1EB-FDD2E8B90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547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15">
              <a:extLst>
                <a:ext uri="{FF2B5EF4-FFF2-40B4-BE49-F238E27FC236}">
                  <a16:creationId xmlns:a16="http://schemas.microsoft.com/office/drawing/2014/main" id="{3B5122C8-B5C6-4CA8-BD04-587E3D82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559"/>
              <a:ext cx="24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 to 1.5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6">
              <a:extLst>
                <a:ext uri="{FF2B5EF4-FFF2-40B4-BE49-F238E27FC236}">
                  <a16:creationId xmlns:a16="http://schemas.microsoft.com/office/drawing/2014/main" id="{BD09F375-9B8C-4B43-A19D-3150C0FFE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677"/>
              <a:ext cx="194" cy="96"/>
            </a:xfrm>
            <a:prstGeom prst="rect">
              <a:avLst/>
            </a:prstGeom>
            <a:solidFill>
              <a:srgbClr val="F5BC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17">
              <a:extLst>
                <a:ext uri="{FF2B5EF4-FFF2-40B4-BE49-F238E27FC236}">
                  <a16:creationId xmlns:a16="http://schemas.microsoft.com/office/drawing/2014/main" id="{92785B98-32BA-4533-9ECE-4499F0700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677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8">
              <a:extLst>
                <a:ext uri="{FF2B5EF4-FFF2-40B4-BE49-F238E27FC236}">
                  <a16:creationId xmlns:a16="http://schemas.microsoft.com/office/drawing/2014/main" id="{383D0FA5-BF33-4ACC-B1B1-EB358B76F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689"/>
              <a:ext cx="24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1.5 to 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9">
              <a:extLst>
                <a:ext uri="{FF2B5EF4-FFF2-40B4-BE49-F238E27FC236}">
                  <a16:creationId xmlns:a16="http://schemas.microsoft.com/office/drawing/2014/main" id="{978389E9-40DF-438A-809B-842E3A26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808"/>
              <a:ext cx="194" cy="96"/>
            </a:xfrm>
            <a:prstGeom prst="rect">
              <a:avLst/>
            </a:prstGeom>
            <a:solidFill>
              <a:srgbClr val="F5A3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20">
              <a:extLst>
                <a:ext uri="{FF2B5EF4-FFF2-40B4-BE49-F238E27FC236}">
                  <a16:creationId xmlns:a16="http://schemas.microsoft.com/office/drawing/2014/main" id="{5B97B4F7-512B-4C24-82D2-DC61686DE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808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21">
              <a:extLst>
                <a:ext uri="{FF2B5EF4-FFF2-40B4-BE49-F238E27FC236}">
                  <a16:creationId xmlns:a16="http://schemas.microsoft.com/office/drawing/2014/main" id="{008C76BE-F25B-4006-977C-CA7F54518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819"/>
              <a:ext cx="24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 to 2.5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22">
              <a:extLst>
                <a:ext uri="{FF2B5EF4-FFF2-40B4-BE49-F238E27FC236}">
                  <a16:creationId xmlns:a16="http://schemas.microsoft.com/office/drawing/2014/main" id="{96292A01-E0AB-48A0-B7B3-72372D2CB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939"/>
              <a:ext cx="194" cy="96"/>
            </a:xfrm>
            <a:prstGeom prst="rect">
              <a:avLst/>
            </a:prstGeom>
            <a:solidFill>
              <a:srgbClr val="F587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23">
              <a:extLst>
                <a:ext uri="{FF2B5EF4-FFF2-40B4-BE49-F238E27FC236}">
                  <a16:creationId xmlns:a16="http://schemas.microsoft.com/office/drawing/2014/main" id="{35E61784-24A1-44A5-B8C2-BECA1D7DE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939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24">
              <a:extLst>
                <a:ext uri="{FF2B5EF4-FFF2-40B4-BE49-F238E27FC236}">
                  <a16:creationId xmlns:a16="http://schemas.microsoft.com/office/drawing/2014/main" id="{1716A81B-1C69-473D-A0B5-EBE5CC2BA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951"/>
              <a:ext cx="24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2.5 to 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25">
              <a:extLst>
                <a:ext uri="{FF2B5EF4-FFF2-40B4-BE49-F238E27FC236}">
                  <a16:creationId xmlns:a16="http://schemas.microsoft.com/office/drawing/2014/main" id="{8137C156-1D5A-4E14-A13D-2920BE1BA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069"/>
              <a:ext cx="194" cy="96"/>
            </a:xfrm>
            <a:prstGeom prst="rect">
              <a:avLst/>
            </a:prstGeom>
            <a:solidFill>
              <a:srgbClr val="F56A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26">
              <a:extLst>
                <a:ext uri="{FF2B5EF4-FFF2-40B4-BE49-F238E27FC236}">
                  <a16:creationId xmlns:a16="http://schemas.microsoft.com/office/drawing/2014/main" id="{8E984474-C959-4169-95DE-56C5107D1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069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27">
              <a:extLst>
                <a:ext uri="{FF2B5EF4-FFF2-40B4-BE49-F238E27FC236}">
                  <a16:creationId xmlns:a16="http://schemas.microsoft.com/office/drawing/2014/main" id="{6B75E392-A802-4611-8F23-5934BA466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081"/>
              <a:ext cx="24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 to 3.5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28">
              <a:extLst>
                <a:ext uri="{FF2B5EF4-FFF2-40B4-BE49-F238E27FC236}">
                  <a16:creationId xmlns:a16="http://schemas.microsoft.com/office/drawing/2014/main" id="{93A55FD6-7030-4DA3-BB84-442DB97AA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199"/>
              <a:ext cx="194" cy="97"/>
            </a:xfrm>
            <a:prstGeom prst="rect">
              <a:avLst/>
            </a:prstGeom>
            <a:solidFill>
              <a:srgbClr val="F552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29">
              <a:extLst>
                <a:ext uri="{FF2B5EF4-FFF2-40B4-BE49-F238E27FC236}">
                  <a16:creationId xmlns:a16="http://schemas.microsoft.com/office/drawing/2014/main" id="{F4DE9BA2-52EC-44E0-99D4-E1F5B16F2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199"/>
              <a:ext cx="194" cy="97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30">
              <a:extLst>
                <a:ext uri="{FF2B5EF4-FFF2-40B4-BE49-F238E27FC236}">
                  <a16:creationId xmlns:a16="http://schemas.microsoft.com/office/drawing/2014/main" id="{4A4330CC-A1FE-4AB4-A026-1E1284DBE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211"/>
              <a:ext cx="24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3.5 to 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31">
              <a:extLst>
                <a:ext uri="{FF2B5EF4-FFF2-40B4-BE49-F238E27FC236}">
                  <a16:creationId xmlns:a16="http://schemas.microsoft.com/office/drawing/2014/main" id="{5562FC44-3725-4C19-BF02-28652B522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330"/>
              <a:ext cx="194" cy="96"/>
            </a:xfrm>
            <a:prstGeom prst="rect">
              <a:avLst/>
            </a:prstGeom>
            <a:solidFill>
              <a:srgbClr val="F535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32">
              <a:extLst>
                <a:ext uri="{FF2B5EF4-FFF2-40B4-BE49-F238E27FC236}">
                  <a16:creationId xmlns:a16="http://schemas.microsoft.com/office/drawing/2014/main" id="{8DBD5658-7DF0-4B22-B7CB-B75D523A1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330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33">
              <a:extLst>
                <a:ext uri="{FF2B5EF4-FFF2-40B4-BE49-F238E27FC236}">
                  <a16:creationId xmlns:a16="http://schemas.microsoft.com/office/drawing/2014/main" id="{A0875C15-5869-44FE-BE67-816FC6E07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342"/>
              <a:ext cx="24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 to 4.5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34">
              <a:extLst>
                <a:ext uri="{FF2B5EF4-FFF2-40B4-BE49-F238E27FC236}">
                  <a16:creationId xmlns:a16="http://schemas.microsoft.com/office/drawing/2014/main" id="{600117E5-0B26-4DA6-9823-4C631F0DB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461"/>
              <a:ext cx="194" cy="96"/>
            </a:xfrm>
            <a:prstGeom prst="rect">
              <a:avLst/>
            </a:prstGeom>
            <a:solidFill>
              <a:srgbClr val="F518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35">
              <a:extLst>
                <a:ext uri="{FF2B5EF4-FFF2-40B4-BE49-F238E27FC236}">
                  <a16:creationId xmlns:a16="http://schemas.microsoft.com/office/drawing/2014/main" id="{2E6B1BE3-2024-4F0B-9A48-1FCB89A4A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461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36">
              <a:extLst>
                <a:ext uri="{FF2B5EF4-FFF2-40B4-BE49-F238E27FC236}">
                  <a16:creationId xmlns:a16="http://schemas.microsoft.com/office/drawing/2014/main" id="{6BF80952-5286-4011-8600-8BF19241B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473"/>
              <a:ext cx="24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4.5 to 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37">
              <a:extLst>
                <a:ext uri="{FF2B5EF4-FFF2-40B4-BE49-F238E27FC236}">
                  <a16:creationId xmlns:a16="http://schemas.microsoft.com/office/drawing/2014/main" id="{EA6E438D-2548-4727-B19F-75FB6AB00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591"/>
              <a:ext cx="194" cy="97"/>
            </a:xfrm>
            <a:prstGeom prst="rect">
              <a:avLst/>
            </a:prstGeom>
            <a:solidFill>
              <a:srgbClr val="F5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38">
              <a:extLst>
                <a:ext uri="{FF2B5EF4-FFF2-40B4-BE49-F238E27FC236}">
                  <a16:creationId xmlns:a16="http://schemas.microsoft.com/office/drawing/2014/main" id="{8861C0A1-6027-4E74-92EB-E7A06D712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591"/>
              <a:ext cx="194" cy="97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39">
              <a:extLst>
                <a:ext uri="{FF2B5EF4-FFF2-40B4-BE49-F238E27FC236}">
                  <a16:creationId xmlns:a16="http://schemas.microsoft.com/office/drawing/2014/main" id="{6168FC52-879D-4B3B-937B-BD2EA04DF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603"/>
              <a:ext cx="10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&gt; 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F890F130-3CD7-4ED6-B044-814A8BAE54C2}"/>
              </a:ext>
            </a:extLst>
          </p:cNvPr>
          <p:cNvSpPr txBox="1"/>
          <p:nvPr/>
        </p:nvSpPr>
        <p:spPr>
          <a:xfrm>
            <a:off x="807913" y="3530300"/>
            <a:ext cx="3860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Change in mean annual temperature	Mid-century 	RCP8.5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3994B0E-F1EC-4AF9-80EC-252EA38B561A}"/>
              </a:ext>
            </a:extLst>
          </p:cNvPr>
          <p:cNvSpPr txBox="1"/>
          <p:nvPr/>
        </p:nvSpPr>
        <p:spPr>
          <a:xfrm>
            <a:off x="5022666" y="1158239"/>
            <a:ext cx="385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(°C)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DFD4EEB2-789C-4472-92C2-6AD4246C5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2" t="12123" r="23835" b="31389"/>
          <a:stretch/>
        </p:blipFill>
        <p:spPr>
          <a:xfrm>
            <a:off x="392452" y="4008119"/>
            <a:ext cx="4691273" cy="23134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8B2ABB87-1B1E-46F1-810A-1725442D070D}"/>
              </a:ext>
            </a:extLst>
          </p:cNvPr>
          <p:cNvSpPr txBox="1"/>
          <p:nvPr/>
        </p:nvSpPr>
        <p:spPr>
          <a:xfrm>
            <a:off x="1814208" y="6398438"/>
            <a:ext cx="201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SU40 	Mid-century	RCP8.5</a:t>
            </a:r>
          </a:p>
        </p:txBody>
      </p:sp>
      <p:grpSp>
        <p:nvGrpSpPr>
          <p:cNvPr id="132" name="Group 4">
            <a:extLst>
              <a:ext uri="{FF2B5EF4-FFF2-40B4-BE49-F238E27FC236}">
                <a16:creationId xmlns:a16="http://schemas.microsoft.com/office/drawing/2014/main" id="{7F28B6C0-26E0-4030-93BD-F9D8490EB8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56546" y="4026091"/>
            <a:ext cx="779463" cy="2003425"/>
            <a:chOff x="3331" y="1428"/>
            <a:chExt cx="491" cy="1262"/>
          </a:xfrm>
        </p:grpSpPr>
        <p:sp>
          <p:nvSpPr>
            <p:cNvPr id="135" name="Rectangle 12">
              <a:extLst>
                <a:ext uri="{FF2B5EF4-FFF2-40B4-BE49-F238E27FC236}">
                  <a16:creationId xmlns:a16="http://schemas.microsoft.com/office/drawing/2014/main" id="{EA0FCAD8-295E-4EB9-998E-C164FBEA5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428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Rectangle 13">
              <a:extLst>
                <a:ext uri="{FF2B5EF4-FFF2-40B4-BE49-F238E27FC236}">
                  <a16:creationId xmlns:a16="http://schemas.microsoft.com/office/drawing/2014/main" id="{76BE812E-A6C3-4A7C-A0B3-11AB069C8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547"/>
              <a:ext cx="194" cy="96"/>
            </a:xfrm>
            <a:prstGeom prst="rect">
              <a:avLst/>
            </a:prstGeom>
            <a:solidFill>
              <a:srgbClr val="F5D8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Rectangle 14">
              <a:extLst>
                <a:ext uri="{FF2B5EF4-FFF2-40B4-BE49-F238E27FC236}">
                  <a16:creationId xmlns:a16="http://schemas.microsoft.com/office/drawing/2014/main" id="{5A77F08C-95EE-4A9C-9363-0DC8F8BBC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547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15">
              <a:extLst>
                <a:ext uri="{FF2B5EF4-FFF2-40B4-BE49-F238E27FC236}">
                  <a16:creationId xmlns:a16="http://schemas.microsoft.com/office/drawing/2014/main" id="{0200A19E-42B9-426E-BF99-99DA24A04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559"/>
              <a:ext cx="222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 to 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16">
              <a:extLst>
                <a:ext uri="{FF2B5EF4-FFF2-40B4-BE49-F238E27FC236}">
                  <a16:creationId xmlns:a16="http://schemas.microsoft.com/office/drawing/2014/main" id="{BADAB8CB-FE66-4521-A524-3AE6753E7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677"/>
              <a:ext cx="194" cy="96"/>
            </a:xfrm>
            <a:prstGeom prst="rect">
              <a:avLst/>
            </a:prstGeom>
            <a:solidFill>
              <a:srgbClr val="F5BC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7">
              <a:extLst>
                <a:ext uri="{FF2B5EF4-FFF2-40B4-BE49-F238E27FC236}">
                  <a16:creationId xmlns:a16="http://schemas.microsoft.com/office/drawing/2014/main" id="{C4E4DA6F-9F44-420B-AEAE-ECCC09B2A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677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18">
              <a:extLst>
                <a:ext uri="{FF2B5EF4-FFF2-40B4-BE49-F238E27FC236}">
                  <a16:creationId xmlns:a16="http://schemas.microsoft.com/office/drawing/2014/main" id="{91C406DF-E9F6-4D71-A1E2-06529E0FA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689"/>
              <a:ext cx="26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 to 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19">
              <a:extLst>
                <a:ext uri="{FF2B5EF4-FFF2-40B4-BE49-F238E27FC236}">
                  <a16:creationId xmlns:a16="http://schemas.microsoft.com/office/drawing/2014/main" id="{948CB508-B74F-455F-A8FF-928CB5D0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808"/>
              <a:ext cx="194" cy="96"/>
            </a:xfrm>
            <a:prstGeom prst="rect">
              <a:avLst/>
            </a:prstGeom>
            <a:solidFill>
              <a:srgbClr val="F5A3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20">
              <a:extLst>
                <a:ext uri="{FF2B5EF4-FFF2-40B4-BE49-F238E27FC236}">
                  <a16:creationId xmlns:a16="http://schemas.microsoft.com/office/drawing/2014/main" id="{0EE32498-E3CB-479D-B627-C85E57505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808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21">
              <a:extLst>
                <a:ext uri="{FF2B5EF4-FFF2-40B4-BE49-F238E27FC236}">
                  <a16:creationId xmlns:a16="http://schemas.microsoft.com/office/drawing/2014/main" id="{83E109E6-DA15-4975-BF93-CE68163ED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819"/>
              <a:ext cx="26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 to 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22">
              <a:extLst>
                <a:ext uri="{FF2B5EF4-FFF2-40B4-BE49-F238E27FC236}">
                  <a16:creationId xmlns:a16="http://schemas.microsoft.com/office/drawing/2014/main" id="{BD76C306-D67A-4329-93CA-3F57B9C68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939"/>
              <a:ext cx="194" cy="96"/>
            </a:xfrm>
            <a:prstGeom prst="rect">
              <a:avLst/>
            </a:prstGeom>
            <a:solidFill>
              <a:srgbClr val="F587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23">
              <a:extLst>
                <a:ext uri="{FF2B5EF4-FFF2-40B4-BE49-F238E27FC236}">
                  <a16:creationId xmlns:a16="http://schemas.microsoft.com/office/drawing/2014/main" id="{46195E33-E1A3-4308-ACDC-D3A1672BC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939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24">
              <a:extLst>
                <a:ext uri="{FF2B5EF4-FFF2-40B4-BE49-F238E27FC236}">
                  <a16:creationId xmlns:a16="http://schemas.microsoft.com/office/drawing/2014/main" id="{16E04D71-4BAD-4E7A-BF3C-2B006232D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1951"/>
              <a:ext cx="26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30 to 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25">
              <a:extLst>
                <a:ext uri="{FF2B5EF4-FFF2-40B4-BE49-F238E27FC236}">
                  <a16:creationId xmlns:a16="http://schemas.microsoft.com/office/drawing/2014/main" id="{73F20158-8962-481F-9FC7-AC93FD3C4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069"/>
              <a:ext cx="194" cy="96"/>
            </a:xfrm>
            <a:prstGeom prst="rect">
              <a:avLst/>
            </a:prstGeom>
            <a:solidFill>
              <a:srgbClr val="F56A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26">
              <a:extLst>
                <a:ext uri="{FF2B5EF4-FFF2-40B4-BE49-F238E27FC236}">
                  <a16:creationId xmlns:a16="http://schemas.microsoft.com/office/drawing/2014/main" id="{CD567B26-DA00-426E-8C0B-A75355338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069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27">
              <a:extLst>
                <a:ext uri="{FF2B5EF4-FFF2-40B4-BE49-F238E27FC236}">
                  <a16:creationId xmlns:a16="http://schemas.microsoft.com/office/drawing/2014/main" id="{5870A4FA-7E7D-4612-966F-51074389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081"/>
              <a:ext cx="26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900" dirty="0">
                  <a:solidFill>
                    <a:srgbClr val="000000"/>
                  </a:solidFill>
                </a:rPr>
                <a:t>40 to 50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28">
              <a:extLst>
                <a:ext uri="{FF2B5EF4-FFF2-40B4-BE49-F238E27FC236}">
                  <a16:creationId xmlns:a16="http://schemas.microsoft.com/office/drawing/2014/main" id="{DCD765B0-9B91-4BE1-8D6D-66F814D53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199"/>
              <a:ext cx="194" cy="97"/>
            </a:xfrm>
            <a:prstGeom prst="rect">
              <a:avLst/>
            </a:prstGeom>
            <a:solidFill>
              <a:srgbClr val="F552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29">
              <a:extLst>
                <a:ext uri="{FF2B5EF4-FFF2-40B4-BE49-F238E27FC236}">
                  <a16:creationId xmlns:a16="http://schemas.microsoft.com/office/drawing/2014/main" id="{1DCBD1FD-7C9D-4825-95B8-3CCA4D67A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199"/>
              <a:ext cx="194" cy="97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30">
              <a:extLst>
                <a:ext uri="{FF2B5EF4-FFF2-40B4-BE49-F238E27FC236}">
                  <a16:creationId xmlns:a16="http://schemas.microsoft.com/office/drawing/2014/main" id="{11E1E9FF-111E-419C-87A9-09D39EBB6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211"/>
              <a:ext cx="26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 to 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31">
              <a:extLst>
                <a:ext uri="{FF2B5EF4-FFF2-40B4-BE49-F238E27FC236}">
                  <a16:creationId xmlns:a16="http://schemas.microsoft.com/office/drawing/2014/main" id="{03CC5C0B-867D-435F-A91C-E1FEA4549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330"/>
              <a:ext cx="194" cy="96"/>
            </a:xfrm>
            <a:prstGeom prst="rect">
              <a:avLst/>
            </a:prstGeom>
            <a:solidFill>
              <a:srgbClr val="F535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32">
              <a:extLst>
                <a:ext uri="{FF2B5EF4-FFF2-40B4-BE49-F238E27FC236}">
                  <a16:creationId xmlns:a16="http://schemas.microsoft.com/office/drawing/2014/main" id="{656FD3C7-5377-49D4-83CB-780719379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330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33">
              <a:extLst>
                <a:ext uri="{FF2B5EF4-FFF2-40B4-BE49-F238E27FC236}">
                  <a16:creationId xmlns:a16="http://schemas.microsoft.com/office/drawing/2014/main" id="{12ACB31B-542D-4775-BD5F-469B3D4F9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342"/>
              <a:ext cx="26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60 to 70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34">
              <a:extLst>
                <a:ext uri="{FF2B5EF4-FFF2-40B4-BE49-F238E27FC236}">
                  <a16:creationId xmlns:a16="http://schemas.microsoft.com/office/drawing/2014/main" id="{12EF6A3D-AA88-4A41-B1F8-BBC3E3D36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461"/>
              <a:ext cx="194" cy="96"/>
            </a:xfrm>
            <a:prstGeom prst="rect">
              <a:avLst/>
            </a:prstGeom>
            <a:solidFill>
              <a:srgbClr val="F518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35">
              <a:extLst>
                <a:ext uri="{FF2B5EF4-FFF2-40B4-BE49-F238E27FC236}">
                  <a16:creationId xmlns:a16="http://schemas.microsoft.com/office/drawing/2014/main" id="{2B2B46E3-C213-4842-A022-5D882031A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461"/>
              <a:ext cx="194" cy="96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36">
              <a:extLst>
                <a:ext uri="{FF2B5EF4-FFF2-40B4-BE49-F238E27FC236}">
                  <a16:creationId xmlns:a16="http://schemas.microsoft.com/office/drawing/2014/main" id="{B6C760E0-90C3-4E26-AE66-18A956B65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473"/>
              <a:ext cx="26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70 to 80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37">
              <a:extLst>
                <a:ext uri="{FF2B5EF4-FFF2-40B4-BE49-F238E27FC236}">
                  <a16:creationId xmlns:a16="http://schemas.microsoft.com/office/drawing/2014/main" id="{8FE21824-D63A-4635-8200-7E02F136E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591"/>
              <a:ext cx="194" cy="97"/>
            </a:xfrm>
            <a:prstGeom prst="rect">
              <a:avLst/>
            </a:prstGeom>
            <a:solidFill>
              <a:srgbClr val="F5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38">
              <a:extLst>
                <a:ext uri="{FF2B5EF4-FFF2-40B4-BE49-F238E27FC236}">
                  <a16:creationId xmlns:a16="http://schemas.microsoft.com/office/drawing/2014/main" id="{0E32587C-36A8-4B66-B6E0-393905836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2591"/>
              <a:ext cx="194" cy="97"/>
            </a:xfrm>
            <a:prstGeom prst="rect">
              <a:avLst/>
            </a:prstGeom>
            <a:noFill/>
            <a:ln w="11113">
              <a:solidFill>
                <a:srgbClr val="6E6E6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39">
              <a:extLst>
                <a:ext uri="{FF2B5EF4-FFF2-40B4-BE49-F238E27FC236}">
                  <a16:creationId xmlns:a16="http://schemas.microsoft.com/office/drawing/2014/main" id="{55E35D32-7F8D-44D1-B5CC-CCB7D244F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603"/>
              <a:ext cx="14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&gt; 80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BE1E0C63-7005-415B-AF71-D8DB7877DCD5}"/>
              </a:ext>
            </a:extLst>
          </p:cNvPr>
          <p:cNvSpPr txBox="1"/>
          <p:nvPr/>
        </p:nvSpPr>
        <p:spPr>
          <a:xfrm>
            <a:off x="5157471" y="3957383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(days/year)</a:t>
            </a: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35F3BB58-5E55-43E1-A28E-1E5BEB0C7F3C}"/>
              </a:ext>
            </a:extLst>
          </p:cNvPr>
          <p:cNvSpPr/>
          <p:nvPr/>
        </p:nvSpPr>
        <p:spPr>
          <a:xfrm rot="15069473">
            <a:off x="3052404" y="1699470"/>
            <a:ext cx="736334" cy="416301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7F889500-8AD0-4B12-95C9-F5FDF507D395}"/>
              </a:ext>
            </a:extLst>
          </p:cNvPr>
          <p:cNvSpPr/>
          <p:nvPr/>
        </p:nvSpPr>
        <p:spPr>
          <a:xfrm rot="15069473">
            <a:off x="3156937" y="4582437"/>
            <a:ext cx="736334" cy="416301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623CCBF9-DD23-49F2-814F-93914A96439F}"/>
              </a:ext>
            </a:extLst>
          </p:cNvPr>
          <p:cNvSpPr/>
          <p:nvPr/>
        </p:nvSpPr>
        <p:spPr>
          <a:xfrm>
            <a:off x="6605985" y="2336818"/>
            <a:ext cx="2131615" cy="1896977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dirty="0"/>
              <a:t>تزداد درجات الحرارة بحيث تزيد احتمالية موجات الحرارة الشديدة (&gt; 40 درجة مئوية)</a:t>
            </a: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F5D1BCC-EF8F-45D1-A7EC-C6FD44AD83DA}"/>
              </a:ext>
            </a:extLst>
          </p:cNvPr>
          <p:cNvSpPr txBox="1">
            <a:spLocks noChangeArrowheads="1"/>
          </p:cNvSpPr>
          <p:nvPr/>
        </p:nvSpPr>
        <p:spPr>
          <a:xfrm>
            <a:off x="1033976" y="228345"/>
            <a:ext cx="8110024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لماذا تعتبر مؤشرات الظواهر المناخية المتطرفة مهمة؟</a:t>
            </a:r>
          </a:p>
        </p:txBody>
      </p:sp>
    </p:spTree>
    <p:extLst>
      <p:ext uri="{BB962C8B-B14F-4D97-AF65-F5344CB8AC3E}">
        <p14:creationId xmlns:p14="http://schemas.microsoft.com/office/powerpoint/2010/main" val="28578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 animBg="1"/>
      <p:bldP spid="16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0F176-448F-4C5C-B1EE-4F12ECA1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44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8DE40B-4412-4815-8CCA-2691ED265338}"/>
              </a:ext>
            </a:extLst>
          </p:cNvPr>
          <p:cNvSpPr/>
          <p:nvPr/>
        </p:nvSpPr>
        <p:spPr>
          <a:xfrm>
            <a:off x="2489198" y="1242141"/>
            <a:ext cx="4699001" cy="189899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sz="2000" b="0" dirty="0"/>
              <a:t>يمكن أن تحجب المعدلات الشهرية (أو السنوية) معلومات مهمة حول "التطرف" والتي يمكن أن تكون مفيدة لتطبيقات حسب القطاع</a:t>
            </a:r>
            <a:endParaRPr lang="en-US" sz="2000" b="0" dirty="0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F21CD5D-BCEF-4DD4-ADD7-510D9974FF98}"/>
              </a:ext>
            </a:extLst>
          </p:cNvPr>
          <p:cNvSpPr/>
          <p:nvPr/>
        </p:nvSpPr>
        <p:spPr>
          <a:xfrm>
            <a:off x="2489197" y="4411136"/>
            <a:ext cx="4699001" cy="189899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ar-LB" sz="2400" dirty="0"/>
              <a:t>وبالتالي فإن استخدام مؤشرات الظواهر المناخية المتطرفة</a:t>
            </a:r>
            <a:r>
              <a:rPr lang="en-US" sz="2400" dirty="0"/>
              <a:t> </a:t>
            </a:r>
            <a:r>
              <a:rPr lang="ar-LB" sz="2400" dirty="0"/>
              <a:t>يمكن أن يساعد في التخفيف والتكيف والحد من المخاطر وتخطيط السياسات</a:t>
            </a:r>
            <a:endParaRPr lang="en-US" sz="24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D93D6DD-60CB-4B87-AFF1-ACB355F3510F}"/>
              </a:ext>
            </a:extLst>
          </p:cNvPr>
          <p:cNvSpPr/>
          <p:nvPr/>
        </p:nvSpPr>
        <p:spPr>
          <a:xfrm rot="5400000">
            <a:off x="4440888" y="3282575"/>
            <a:ext cx="978408" cy="987119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91D2D95-E5C8-4FB7-847F-455F8B24A968}"/>
              </a:ext>
            </a:extLst>
          </p:cNvPr>
          <p:cNvSpPr txBox="1">
            <a:spLocks noChangeArrowheads="1"/>
          </p:cNvSpPr>
          <p:nvPr/>
        </p:nvSpPr>
        <p:spPr>
          <a:xfrm>
            <a:off x="1033976" y="228345"/>
            <a:ext cx="8110024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لماذا تعتبر مؤشرات الظواهر المناخية المتطرفة مهمة؟</a:t>
            </a:r>
          </a:p>
        </p:txBody>
      </p:sp>
    </p:spTree>
    <p:extLst>
      <p:ext uri="{BB962C8B-B14F-4D97-AF65-F5344CB8AC3E}">
        <p14:creationId xmlns:p14="http://schemas.microsoft.com/office/powerpoint/2010/main" val="4563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F1D7D-D5B6-44A7-8553-26CB46BE3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45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F7B4CB0-E5AF-455F-A319-56209CD48200}"/>
              </a:ext>
            </a:extLst>
          </p:cNvPr>
          <p:cNvSpPr txBox="1">
            <a:spLocks noChangeArrowheads="1"/>
          </p:cNvSpPr>
          <p:nvPr/>
        </p:nvSpPr>
        <p:spPr>
          <a:xfrm>
            <a:off x="1033976" y="169079"/>
            <a:ext cx="8110024" cy="5944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defRPr/>
            </a:pPr>
            <a:r>
              <a:rPr lang="ar-LB" sz="2800" b="1" dirty="0">
                <a:solidFill>
                  <a:schemeClr val="tx2"/>
                </a:solidFill>
                <a:cs typeface="+mn-cs"/>
              </a:rPr>
              <a:t>التطبيقات المحتملة: مؤشرات الظواهر المناخية المتطرفة</a:t>
            </a:r>
            <a:endParaRPr lang="ar-SY" sz="2800" b="1" dirty="0">
              <a:solidFill>
                <a:schemeClr val="tx2"/>
              </a:solidFill>
              <a:cs typeface="+mn-cs"/>
            </a:endParaRPr>
          </a:p>
          <a:p>
            <a:pPr algn="ctr" rtl="1">
              <a:defRPr/>
            </a:pPr>
            <a:r>
              <a:rPr lang="en-US" sz="28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ar-LB" sz="2800" b="1" dirty="0">
                <a:solidFill>
                  <a:schemeClr val="tx2"/>
                </a:solidFill>
                <a:cs typeface="+mn-cs"/>
              </a:rPr>
              <a:t>لدرجات الحرارة</a:t>
            </a:r>
            <a:endParaRPr lang="en-US" sz="28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1B0A11EA-9022-4B07-928B-AD60537D21FB}"/>
              </a:ext>
            </a:extLst>
          </p:cNvPr>
          <p:cNvSpPr/>
          <p:nvPr/>
        </p:nvSpPr>
        <p:spPr>
          <a:xfrm>
            <a:off x="197271" y="1302637"/>
            <a:ext cx="2103120" cy="1737360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1900" dirty="0"/>
              <a:t>مدة موجة الحر</a:t>
            </a:r>
            <a:endParaRPr lang="en-US" sz="1900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000D3E0-2D04-421C-82BC-97679EE9921E}"/>
              </a:ext>
            </a:extLst>
          </p:cNvPr>
          <p:cNvSpPr/>
          <p:nvPr/>
        </p:nvSpPr>
        <p:spPr>
          <a:xfrm>
            <a:off x="3476409" y="1291168"/>
            <a:ext cx="2103120" cy="1737360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dirty="0"/>
              <a:t>الأمراض </a:t>
            </a:r>
            <a:r>
              <a:rPr lang="ar-SY" dirty="0"/>
              <a:t>المرتبطة </a:t>
            </a:r>
            <a:r>
              <a:rPr lang="ar-LB" dirty="0"/>
              <a:t>بالحرارة</a:t>
            </a:r>
            <a:endParaRPr lang="en-US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A88D14B3-D999-4DFE-8371-8015A96DEB78}"/>
              </a:ext>
            </a:extLst>
          </p:cNvPr>
          <p:cNvSpPr/>
          <p:nvPr/>
        </p:nvSpPr>
        <p:spPr>
          <a:xfrm>
            <a:off x="1801702" y="3908677"/>
            <a:ext cx="2103120" cy="1737360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dirty="0"/>
              <a:t>خطر الحريق</a:t>
            </a:r>
            <a:endParaRPr lang="en-US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84F1FF08-D57F-4329-85AD-F23969D2239E}"/>
              </a:ext>
            </a:extLst>
          </p:cNvPr>
          <p:cNvSpPr/>
          <p:nvPr/>
        </p:nvSpPr>
        <p:spPr>
          <a:xfrm>
            <a:off x="5151116" y="3908677"/>
            <a:ext cx="2103120" cy="1737360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sz="2000" dirty="0"/>
              <a:t>انخفاض الإنتاجية الزراعية</a:t>
            </a:r>
            <a:endParaRPr lang="en-US" sz="20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93F7A781-C16B-462D-BB8D-2EE0903721AB}"/>
              </a:ext>
            </a:extLst>
          </p:cNvPr>
          <p:cNvSpPr/>
          <p:nvPr/>
        </p:nvSpPr>
        <p:spPr>
          <a:xfrm>
            <a:off x="6825823" y="3063474"/>
            <a:ext cx="2103120" cy="1737360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dirty="0"/>
              <a:t>الإجهاد الحراري للثروة الحيوانية</a:t>
            </a:r>
            <a:endParaRPr lang="ar-SA" dirty="0"/>
          </a:p>
        </p:txBody>
      </p:sp>
      <p:pic>
        <p:nvPicPr>
          <p:cNvPr id="3074" name="Picture 2" descr="Epic Middle East Heat Wave Could Be Global Wa| Kataeb">
            <a:extLst>
              <a:ext uri="{FF2B5EF4-FFF2-40B4-BE49-F238E27FC236}">
                <a16:creationId xmlns:a16="http://schemas.microsoft.com/office/drawing/2014/main" id="{E906CAB3-346B-40BA-8F91-1C4193B7F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4"/>
          <a:stretch/>
        </p:blipFill>
        <p:spPr bwMode="auto">
          <a:xfrm>
            <a:off x="1828789" y="2171317"/>
            <a:ext cx="2076033" cy="1737360"/>
          </a:xfrm>
          <a:prstGeom prst="hexagon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E7F4-D976-496A-8760-43549CB90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8" r="8617"/>
          <a:stretch/>
        </p:blipFill>
        <p:spPr>
          <a:xfrm>
            <a:off x="3476409" y="3042999"/>
            <a:ext cx="2103120" cy="1737360"/>
          </a:xfrm>
          <a:prstGeom prst="hexagon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DAB0BC-12A9-40CE-8656-1A2DE68C4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4" t="1150" r="7928" b="499"/>
          <a:stretch/>
        </p:blipFill>
        <p:spPr>
          <a:xfrm>
            <a:off x="126995" y="4788826"/>
            <a:ext cx="2103120" cy="1737360"/>
          </a:xfrm>
          <a:prstGeom prst="hexagon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770C44-8A98-41AC-BB08-F8FF664765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53" r="8854"/>
          <a:stretch/>
        </p:blipFill>
        <p:spPr>
          <a:xfrm>
            <a:off x="5151116" y="2177321"/>
            <a:ext cx="2103120" cy="1737360"/>
          </a:xfrm>
          <a:prstGeom prst="hexagon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BF9848-71C8-4232-B2D6-AADCAD3D01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18" r="4871"/>
          <a:stretch/>
        </p:blipFill>
        <p:spPr>
          <a:xfrm>
            <a:off x="6817356" y="4812303"/>
            <a:ext cx="2103120" cy="1737360"/>
          </a:xfrm>
          <a:prstGeom prst="hexagon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222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F1D7D-D5B6-44A7-8553-26CB46BE3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46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F7B4CB0-E5AF-455F-A319-56209CD48200}"/>
              </a:ext>
            </a:extLst>
          </p:cNvPr>
          <p:cNvSpPr txBox="1">
            <a:spLocks noChangeArrowheads="1"/>
          </p:cNvSpPr>
          <p:nvPr/>
        </p:nvSpPr>
        <p:spPr>
          <a:xfrm>
            <a:off x="1033976" y="169079"/>
            <a:ext cx="8110024" cy="5944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2800" b="1" dirty="0">
                <a:solidFill>
                  <a:schemeClr val="tx2"/>
                </a:solidFill>
                <a:cs typeface="+mn-cs"/>
              </a:rPr>
              <a:t>التطبيقات المحتملة: مؤشرات الظواهر المناخية</a:t>
            </a:r>
            <a:endParaRPr lang="ar-SY" sz="2800" b="1" dirty="0">
              <a:solidFill>
                <a:schemeClr val="tx2"/>
              </a:solidFill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2800" b="1" dirty="0">
                <a:solidFill>
                  <a:schemeClr val="tx2"/>
                </a:solidFill>
                <a:cs typeface="+mn-cs"/>
              </a:rPr>
              <a:t> المتطرفة</a:t>
            </a:r>
            <a:r>
              <a:rPr lang="en-US" sz="2800" b="1" dirty="0">
                <a:solidFill>
                  <a:schemeClr val="tx2"/>
                </a:solidFill>
                <a:cs typeface="+mn-cs"/>
              </a:rPr>
              <a:t> </a:t>
            </a:r>
            <a:r>
              <a:rPr lang="ar-LB" sz="2800" b="1" dirty="0">
                <a:solidFill>
                  <a:schemeClr val="tx2"/>
                </a:solidFill>
                <a:cs typeface="+mn-cs"/>
              </a:rPr>
              <a:t>للتساقطات</a:t>
            </a:r>
            <a:endParaRPr lang="en-US" sz="2800" b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39D44165-D7A4-4435-B9D4-AD271E20EB5D}"/>
              </a:ext>
            </a:extLst>
          </p:cNvPr>
          <p:cNvSpPr/>
          <p:nvPr/>
        </p:nvSpPr>
        <p:spPr>
          <a:xfrm>
            <a:off x="5131725" y="4095126"/>
            <a:ext cx="2103120" cy="1737360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dirty="0"/>
              <a:t>مخاطر الفيضانات والتحضر</a:t>
            </a:r>
            <a:endParaRPr lang="en-US" dirty="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4ABD87B5-5F88-4272-AB1F-2B65FD0E319A}"/>
              </a:ext>
            </a:extLst>
          </p:cNvPr>
          <p:cNvSpPr/>
          <p:nvPr/>
        </p:nvSpPr>
        <p:spPr>
          <a:xfrm>
            <a:off x="1774385" y="4067301"/>
            <a:ext cx="2103120" cy="1737360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dirty="0"/>
              <a:t>الجفاف الزراعي</a:t>
            </a:r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10F060C-679B-42DF-80D5-F3B16DBE51A0}"/>
              </a:ext>
            </a:extLst>
          </p:cNvPr>
          <p:cNvSpPr/>
          <p:nvPr/>
        </p:nvSpPr>
        <p:spPr>
          <a:xfrm>
            <a:off x="3465485" y="3214253"/>
            <a:ext cx="2103120" cy="173736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dirty="0"/>
              <a:t>إزالة الغابات</a:t>
            </a:r>
            <a:endParaRPr lang="en-US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4ECC08B2-8F11-489A-AB21-6079F70F3FF5}"/>
              </a:ext>
            </a:extLst>
          </p:cNvPr>
          <p:cNvSpPr/>
          <p:nvPr/>
        </p:nvSpPr>
        <p:spPr>
          <a:xfrm>
            <a:off x="113763" y="1475972"/>
            <a:ext cx="2103120" cy="173736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dirty="0"/>
              <a:t>أمطار غزيرة وفيضانات شديدة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F05BC4DF-C41E-48E9-8F5C-5EAE81651FAD}"/>
              </a:ext>
            </a:extLst>
          </p:cNvPr>
          <p:cNvSpPr/>
          <p:nvPr/>
        </p:nvSpPr>
        <p:spPr>
          <a:xfrm>
            <a:off x="6815745" y="3250190"/>
            <a:ext cx="2103120" cy="173736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r" rtl="1">
              <a:buFont typeface="Arial" panose="020B0604020202020204" pitchFamily="34" charset="0"/>
              <a:buChar char="•"/>
              <a:defRPr/>
            </a:pPr>
            <a:r>
              <a:rPr lang="ar-LB" dirty="0"/>
              <a:t>ندرة المياه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3D980-290E-4851-8909-FC703DB4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3062"/>
          <a:stretch/>
        </p:blipFill>
        <p:spPr>
          <a:xfrm>
            <a:off x="1790778" y="2342255"/>
            <a:ext cx="2103119" cy="1737360"/>
          </a:xfrm>
          <a:prstGeom prst="hexagon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E24002-CC4B-4D4F-99BF-1294D9C8A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20" r="8325"/>
          <a:stretch/>
        </p:blipFill>
        <p:spPr>
          <a:xfrm>
            <a:off x="3449397" y="4958488"/>
            <a:ext cx="2103120" cy="1737360"/>
          </a:xfrm>
          <a:prstGeom prst="hexagon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27D65A-7805-4F70-98A8-E3FDFE7C90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10"/>
          <a:stretch/>
        </p:blipFill>
        <p:spPr>
          <a:xfrm>
            <a:off x="3480726" y="1471966"/>
            <a:ext cx="2103120" cy="1737360"/>
          </a:xfrm>
          <a:prstGeom prst="hexagon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D75D0F-4F4A-4C15-830C-78E147B106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0" r="6249"/>
          <a:stretch/>
        </p:blipFill>
        <p:spPr>
          <a:xfrm>
            <a:off x="6793273" y="4991186"/>
            <a:ext cx="2103119" cy="1737360"/>
          </a:xfrm>
          <a:prstGeom prst="hexagon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34327B-9C78-41BD-81CA-69F6112444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11" r="5034"/>
          <a:stretch/>
        </p:blipFill>
        <p:spPr>
          <a:xfrm>
            <a:off x="5151893" y="2359391"/>
            <a:ext cx="2103119" cy="1737360"/>
          </a:xfrm>
          <a:prstGeom prst="hexagon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89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DA5D-65FB-4A57-BD15-D33BEF87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469049"/>
            <a:ext cx="5010150" cy="1283551"/>
          </a:xfrm>
        </p:spPr>
        <p:txBody>
          <a:bodyPr anchor="t" anchorCtr="0">
            <a:noAutofit/>
          </a:bodyPr>
          <a:lstStyle/>
          <a:p>
            <a:pPr algn="ctr"/>
            <a:r>
              <a:rPr lang="ar-SY" sz="5400" b="1" dirty="0">
                <a:latin typeface="+mn-lt"/>
                <a:cs typeface="Arial" pitchFamily="34" charset="0"/>
              </a:rPr>
              <a:t>شكرا للمتابعة</a:t>
            </a:r>
            <a:br>
              <a:rPr lang="en-US" sz="4800" b="1" dirty="0">
                <a:latin typeface="+mn-lt"/>
                <a:cs typeface="Arial" pitchFamily="34" charset="0"/>
              </a:rPr>
            </a:b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>		</a:t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br>
              <a:rPr lang="en-US" sz="2000" dirty="0">
                <a:latin typeface="Arial" pitchFamily="34" charset="0"/>
                <a:cs typeface="Arial" pitchFamily="34" charset="0"/>
              </a:rPr>
            </a:br>
            <a:br>
              <a:rPr lang="en-US" sz="2000" dirty="0">
                <a:latin typeface="Arial" pitchFamily="34" charset="0"/>
                <a:cs typeface="Arial" pitchFamily="34" charset="0"/>
              </a:rPr>
            </a:b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67723-2D08-41B6-AEE2-574F00458B32}"/>
              </a:ext>
            </a:extLst>
          </p:cNvPr>
          <p:cNvSpPr txBox="1"/>
          <p:nvPr/>
        </p:nvSpPr>
        <p:spPr>
          <a:xfrm>
            <a:off x="49918" y="4992052"/>
            <a:ext cx="4522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هيام الأشقر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خبيرة نظم معلومات جغرافية وتحليل بيانات نماذج مناخية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إدارة الموارد المائية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المركز العربي لدراسات المناطق الجافة والأراضي القاحلة (أكساد)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Arial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hiamalashkar2014@gmail.com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Arial" pitchFamily="34" charset="0"/>
              </a:rPr>
              <a:t>www.acsad.org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F56AD-2983-4B39-AFBA-0DB1D5EF6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5" y="113731"/>
            <a:ext cx="1448004" cy="1357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B17195-A868-4F8B-85FA-C0A2152FA5F4}"/>
              </a:ext>
            </a:extLst>
          </p:cNvPr>
          <p:cNvSpPr/>
          <p:nvPr/>
        </p:nvSpPr>
        <p:spPr>
          <a:xfrm>
            <a:off x="0" y="6527810"/>
            <a:ext cx="8737600" cy="296288"/>
          </a:xfrm>
          <a:prstGeom prst="rect">
            <a:avLst/>
          </a:prstGeom>
          <a:solidFill>
            <a:srgbClr val="44789D"/>
          </a:solidFill>
          <a:ln>
            <a:solidFill>
              <a:srgbClr val="447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A42CE1-E213-46F1-941A-EE53C4674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21" y="5139073"/>
            <a:ext cx="1104658" cy="12756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04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631E1-6BEF-4D47-BB01-54754C8E0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EAF4EC-66C6-44D8-826F-7EE737A8BB07}"/>
              </a:ext>
            </a:extLst>
          </p:cNvPr>
          <p:cNvSpPr txBox="1">
            <a:spLocks noChangeArrowheads="1"/>
          </p:cNvSpPr>
          <p:nvPr/>
        </p:nvSpPr>
        <p:spPr>
          <a:xfrm>
            <a:off x="915182" y="353714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DZ" sz="2400" b="1" dirty="0">
                <a:solidFill>
                  <a:schemeClr val="tx2"/>
                </a:solidFill>
              </a:rPr>
              <a:t>من النماذج المناخية العالمية المحركة إلى النماذج المناخية الاقليمية (ريكار)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3FC6F-3D60-4A67-A213-77E150785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71" r="82917" b="48672"/>
          <a:stretch/>
        </p:blipFill>
        <p:spPr>
          <a:xfrm>
            <a:off x="1384886" y="2134771"/>
            <a:ext cx="1452858" cy="914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1F25A-C00C-4F13-BA74-CE61B9CDB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58" r="82917" b="23985"/>
          <a:stretch/>
        </p:blipFill>
        <p:spPr>
          <a:xfrm>
            <a:off x="1384886" y="3061481"/>
            <a:ext cx="1452858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7B877A-E7BE-46C3-AC84-B0181641F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343" r="82917"/>
          <a:stretch/>
        </p:blipFill>
        <p:spPr>
          <a:xfrm>
            <a:off x="1384886" y="4000500"/>
            <a:ext cx="1452858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B533FF-9CF0-43CE-B9A7-C66CD4DDFC79}"/>
              </a:ext>
            </a:extLst>
          </p:cNvPr>
          <p:cNvSpPr/>
          <p:nvPr/>
        </p:nvSpPr>
        <p:spPr>
          <a:xfrm>
            <a:off x="5838091" y="2591971"/>
            <a:ext cx="2208628" cy="20503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Rossby Centre regional atmospheric model 4 – SMHI (RCA4)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54D3BC8B-23DA-4238-8CE5-F303B6CCCABB}"/>
              </a:ext>
            </a:extLst>
          </p:cNvPr>
          <p:cNvSpPr/>
          <p:nvPr/>
        </p:nvSpPr>
        <p:spPr>
          <a:xfrm>
            <a:off x="3242603" y="2201594"/>
            <a:ext cx="246185" cy="27133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C11065E-5190-4736-B945-B2A264BFCB5D}"/>
              </a:ext>
            </a:extLst>
          </p:cNvPr>
          <p:cNvSpPr/>
          <p:nvPr/>
        </p:nvSpPr>
        <p:spPr>
          <a:xfrm>
            <a:off x="3784209" y="3130061"/>
            <a:ext cx="1800665" cy="85637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Downscaling</a:t>
            </a:r>
          </a:p>
        </p:txBody>
      </p:sp>
    </p:spTree>
    <p:extLst>
      <p:ext uri="{BB962C8B-B14F-4D97-AF65-F5344CB8AC3E}">
        <p14:creationId xmlns:p14="http://schemas.microsoft.com/office/powerpoint/2010/main" val="378032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631E1-6BEF-4D47-BB01-54754C8E0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EAF4EC-66C6-44D8-826F-7EE737A8BB07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الاختلافات في مخرجات النمذجة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1E226D-97B1-4A7C-9FA7-F4750B27B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4" r="85692" b="21131"/>
          <a:stretch/>
        </p:blipFill>
        <p:spPr>
          <a:xfrm>
            <a:off x="492994" y="1333843"/>
            <a:ext cx="837027" cy="3506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9FF877-24EA-461C-957D-606AEBE78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03" t="43934" r="1667" b="10282"/>
          <a:stretch/>
        </p:blipFill>
        <p:spPr>
          <a:xfrm>
            <a:off x="3597771" y="3931843"/>
            <a:ext cx="3707288" cy="2823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1E1DAB-5A83-4D08-A8D9-DE49DD15F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1" t="43934" r="57487" b="10282"/>
          <a:stretch/>
        </p:blipFill>
        <p:spPr>
          <a:xfrm>
            <a:off x="5493619" y="1199735"/>
            <a:ext cx="3650381" cy="2823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F171F7-2552-489D-887A-358FC09EB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rcRect l="41423" t="43907" r="30347" b="12050"/>
          <a:stretch/>
        </p:blipFill>
        <p:spPr>
          <a:xfrm>
            <a:off x="1702909" y="1196298"/>
            <a:ext cx="3605838" cy="2735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73EF5C-70CD-4628-88EB-BC3BDB1B553E}"/>
              </a:ext>
            </a:extLst>
          </p:cNvPr>
          <p:cNvSpPr txBox="1"/>
          <p:nvPr/>
        </p:nvSpPr>
        <p:spPr>
          <a:xfrm>
            <a:off x="161918" y="5127675"/>
            <a:ext cx="3707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dirty="0"/>
              <a:t>تُظهر الخرائط </a:t>
            </a:r>
            <a:r>
              <a:rPr lang="ar-DZ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متوسط الحرارة الموسمية </a:t>
            </a:r>
            <a:r>
              <a:rPr lang="en-US" dirty="0"/>
              <a:t> (</a:t>
            </a:r>
            <a:r>
              <a:rPr lang="ar-DZ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لحزيران/يونيو وتموز/يوليو وآب/أغسطس</a:t>
            </a:r>
            <a:r>
              <a:rPr lang="en-US" dirty="0"/>
              <a:t>) </a:t>
            </a:r>
          </a:p>
          <a:p>
            <a:pPr algn="ctr"/>
            <a:r>
              <a:rPr lang="en-US" dirty="0"/>
              <a:t>1980-2004</a:t>
            </a:r>
            <a:r>
              <a:rPr lang="ar-SY" dirty="0"/>
              <a:t>في الفترة 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4538172-DFEC-437F-A00F-DF9FE0765FAF}"/>
              </a:ext>
            </a:extLst>
          </p:cNvPr>
          <p:cNvSpPr/>
          <p:nvPr/>
        </p:nvSpPr>
        <p:spPr>
          <a:xfrm>
            <a:off x="3162300" y="2198914"/>
            <a:ext cx="778329" cy="4626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E540B6-BB8B-4FE6-AF13-328665BB5820}"/>
              </a:ext>
            </a:extLst>
          </p:cNvPr>
          <p:cNvSpPr/>
          <p:nvPr/>
        </p:nvSpPr>
        <p:spPr>
          <a:xfrm>
            <a:off x="6929644" y="2123683"/>
            <a:ext cx="778329" cy="4626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6FD298-9B6B-47C9-8D30-48B5743DD87E}"/>
              </a:ext>
            </a:extLst>
          </p:cNvPr>
          <p:cNvSpPr/>
          <p:nvPr/>
        </p:nvSpPr>
        <p:spPr>
          <a:xfrm>
            <a:off x="5062250" y="4906234"/>
            <a:ext cx="778329" cy="4626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8B1527-F866-4407-AB1B-A1764EAEEC18}"/>
              </a:ext>
            </a:extLst>
          </p:cNvPr>
          <p:cNvSpPr/>
          <p:nvPr/>
        </p:nvSpPr>
        <p:spPr>
          <a:xfrm>
            <a:off x="2966357" y="3334044"/>
            <a:ext cx="902849" cy="52334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DBDE3E-EB06-41D9-84CB-36C6DF0CE428}"/>
              </a:ext>
            </a:extLst>
          </p:cNvPr>
          <p:cNvSpPr/>
          <p:nvPr/>
        </p:nvSpPr>
        <p:spPr>
          <a:xfrm>
            <a:off x="6640285" y="3334044"/>
            <a:ext cx="902849" cy="52334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3ECF0C2-44E9-413F-82D3-8AF05056471D}"/>
              </a:ext>
            </a:extLst>
          </p:cNvPr>
          <p:cNvSpPr/>
          <p:nvPr/>
        </p:nvSpPr>
        <p:spPr>
          <a:xfrm>
            <a:off x="4876087" y="6051005"/>
            <a:ext cx="902849" cy="5154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58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A89FF5-E39B-4623-8B97-E099BCBB2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0" t="44508" r="1123" b="7341"/>
          <a:stretch/>
        </p:blipFill>
        <p:spPr>
          <a:xfrm>
            <a:off x="3693515" y="4001873"/>
            <a:ext cx="3515798" cy="2734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EFA39-8AB1-4314-A4C1-5B61CA6E8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3" t="44862" r="57686" b="8425"/>
          <a:stretch/>
        </p:blipFill>
        <p:spPr>
          <a:xfrm>
            <a:off x="5334000" y="1254276"/>
            <a:ext cx="3520775" cy="2692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825C9-C53F-4B85-93E3-3B5785AC1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3" t="43445" r="29403" b="8380"/>
          <a:stretch/>
        </p:blipFill>
        <p:spPr>
          <a:xfrm>
            <a:off x="1758830" y="1178501"/>
            <a:ext cx="3575170" cy="276850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631E1-6BEF-4D47-BB01-54754C8E0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3EF5C-70CD-4628-88EB-BC3BDB1B553E}"/>
              </a:ext>
            </a:extLst>
          </p:cNvPr>
          <p:cNvSpPr txBox="1"/>
          <p:nvPr/>
        </p:nvSpPr>
        <p:spPr>
          <a:xfrm>
            <a:off x="161918" y="5127675"/>
            <a:ext cx="3707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dirty="0"/>
              <a:t>تُظهر الخرائط متوسط الحرارة الموسمية</a:t>
            </a:r>
            <a:r>
              <a:rPr lang="en-US" dirty="0"/>
              <a:t> </a:t>
            </a:r>
            <a:endParaRPr lang="ar-SY" dirty="0"/>
          </a:p>
          <a:p>
            <a:pPr algn="ctr"/>
            <a:r>
              <a:rPr lang="ar-SY" dirty="0"/>
              <a:t>في أشهر </a:t>
            </a:r>
            <a:r>
              <a:rPr lang="ar-LB" dirty="0"/>
              <a:t>كانون الأول/ديسمبر وكانون الثاني/يناير وشباط/فبراير</a:t>
            </a:r>
            <a:endParaRPr lang="en-US" dirty="0"/>
          </a:p>
          <a:p>
            <a:pPr algn="ctr"/>
            <a:r>
              <a:rPr lang="en-US" dirty="0"/>
              <a:t>1980-2004</a:t>
            </a:r>
            <a:r>
              <a:rPr lang="ar-SY" dirty="0"/>
              <a:t>للفترة 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8B1527-F866-4407-AB1B-A1764EAEEC18}"/>
              </a:ext>
            </a:extLst>
          </p:cNvPr>
          <p:cNvSpPr/>
          <p:nvPr/>
        </p:nvSpPr>
        <p:spPr>
          <a:xfrm>
            <a:off x="2966357" y="3334044"/>
            <a:ext cx="902849" cy="52334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DBDE3E-EB06-41D9-84CB-36C6DF0CE428}"/>
              </a:ext>
            </a:extLst>
          </p:cNvPr>
          <p:cNvSpPr/>
          <p:nvPr/>
        </p:nvSpPr>
        <p:spPr>
          <a:xfrm>
            <a:off x="6640285" y="3334044"/>
            <a:ext cx="902849" cy="52334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3ECF0C2-44E9-413F-82D3-8AF05056471D}"/>
              </a:ext>
            </a:extLst>
          </p:cNvPr>
          <p:cNvSpPr/>
          <p:nvPr/>
        </p:nvSpPr>
        <p:spPr>
          <a:xfrm>
            <a:off x="4876087" y="6051005"/>
            <a:ext cx="902849" cy="5154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57D54-78A4-4D39-945A-1AD16D33B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" r="85455" b="18470"/>
          <a:stretch/>
        </p:blipFill>
        <p:spPr>
          <a:xfrm>
            <a:off x="606587" y="1399306"/>
            <a:ext cx="735661" cy="350692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831B806-241A-40F0-916E-9782BC32E591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الاختلافات في مخرجات النمذجة</a:t>
            </a:r>
          </a:p>
        </p:txBody>
      </p:sp>
    </p:spTree>
    <p:extLst>
      <p:ext uri="{BB962C8B-B14F-4D97-AF65-F5344CB8AC3E}">
        <p14:creationId xmlns:p14="http://schemas.microsoft.com/office/powerpoint/2010/main" val="37226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5AD2A5-5FDD-40D7-B0CE-B390C2156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50" t="41315" r="1770" b="13521"/>
          <a:stretch/>
        </p:blipFill>
        <p:spPr>
          <a:xfrm>
            <a:off x="3615280" y="3947953"/>
            <a:ext cx="3522133" cy="2727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E2BB69-B480-4034-B9F4-98A1FA4803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9" t="41488" r="55917" b="13570"/>
          <a:stretch/>
        </p:blipFill>
        <p:spPr>
          <a:xfrm>
            <a:off x="5427101" y="1236901"/>
            <a:ext cx="3513699" cy="269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2168E-EB76-438D-A068-BEA3007C4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17" t="41141" r="28461" b="14043"/>
          <a:stretch/>
        </p:blipFill>
        <p:spPr>
          <a:xfrm>
            <a:off x="1803460" y="1208556"/>
            <a:ext cx="3522132" cy="26927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631E1-6BEF-4D47-BB01-54754C8E0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3EF5C-70CD-4628-88EB-BC3BDB1B553E}"/>
              </a:ext>
            </a:extLst>
          </p:cNvPr>
          <p:cNvSpPr txBox="1"/>
          <p:nvPr/>
        </p:nvSpPr>
        <p:spPr>
          <a:xfrm>
            <a:off x="161918" y="5127675"/>
            <a:ext cx="3707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dirty="0"/>
              <a:t>تُظهر الخرائط متوسط التساقطات الموسمية </a:t>
            </a:r>
            <a:r>
              <a:rPr lang="en-US" dirty="0"/>
              <a:t> </a:t>
            </a:r>
            <a:endParaRPr lang="ar-SY" dirty="0"/>
          </a:p>
          <a:p>
            <a:pPr algn="ctr"/>
            <a:r>
              <a:rPr lang="ar-SY" dirty="0"/>
              <a:t>لأشهر </a:t>
            </a:r>
            <a:r>
              <a:rPr lang="ar-DZ" dirty="0"/>
              <a:t>حزيران/يونيو وتموز/يوليو وآب/أغسطس </a:t>
            </a:r>
            <a:endParaRPr lang="en-US" dirty="0"/>
          </a:p>
          <a:p>
            <a:pPr algn="ctr"/>
            <a:r>
              <a:rPr lang="en-US" dirty="0"/>
              <a:t>1980-2004</a:t>
            </a:r>
            <a:r>
              <a:rPr lang="ar-SY" dirty="0"/>
              <a:t>للفترة 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3ECF0C2-44E9-413F-82D3-8AF05056471D}"/>
              </a:ext>
            </a:extLst>
          </p:cNvPr>
          <p:cNvSpPr/>
          <p:nvPr/>
        </p:nvSpPr>
        <p:spPr>
          <a:xfrm rot="1278692">
            <a:off x="5555771" y="4825131"/>
            <a:ext cx="743750" cy="5154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865C04-F89E-44E1-AE09-F0899E8F1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3" r="83579" b="11277"/>
          <a:stretch/>
        </p:blipFill>
        <p:spPr>
          <a:xfrm>
            <a:off x="563466" y="1255945"/>
            <a:ext cx="894976" cy="389203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7E066CD-0638-489E-9768-B13CD42626D4}"/>
              </a:ext>
            </a:extLst>
          </p:cNvPr>
          <p:cNvSpPr/>
          <p:nvPr/>
        </p:nvSpPr>
        <p:spPr>
          <a:xfrm rot="1278692">
            <a:off x="7252192" y="2051450"/>
            <a:ext cx="743750" cy="5154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95757B-7F7B-4D50-AE59-92A9ABCE185D}"/>
              </a:ext>
            </a:extLst>
          </p:cNvPr>
          <p:cNvSpPr/>
          <p:nvPr/>
        </p:nvSpPr>
        <p:spPr>
          <a:xfrm rot="1278692">
            <a:off x="3632768" y="2051449"/>
            <a:ext cx="743750" cy="5154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3CF42D-94B9-45D6-A8E7-D69C8E287361}"/>
              </a:ext>
            </a:extLst>
          </p:cNvPr>
          <p:cNvSpPr/>
          <p:nvPr/>
        </p:nvSpPr>
        <p:spPr>
          <a:xfrm>
            <a:off x="4084320" y="5151051"/>
            <a:ext cx="983988" cy="4983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2B7675-485C-4785-A0DC-8EE82820278E}"/>
              </a:ext>
            </a:extLst>
          </p:cNvPr>
          <p:cNvSpPr/>
          <p:nvPr/>
        </p:nvSpPr>
        <p:spPr>
          <a:xfrm>
            <a:off x="2191700" y="2480354"/>
            <a:ext cx="983988" cy="4983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A86B7E7-1DD8-42B3-8A53-D2808E95BA3B}"/>
              </a:ext>
            </a:extLst>
          </p:cNvPr>
          <p:cNvSpPr/>
          <p:nvPr/>
        </p:nvSpPr>
        <p:spPr>
          <a:xfrm>
            <a:off x="5875770" y="2480354"/>
            <a:ext cx="983988" cy="4983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B4A71D2-71CC-4094-A217-50FF77646F34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الاختلافات في مخرجات النمذجة</a:t>
            </a:r>
          </a:p>
        </p:txBody>
      </p:sp>
    </p:spTree>
    <p:extLst>
      <p:ext uri="{BB962C8B-B14F-4D97-AF65-F5344CB8AC3E}">
        <p14:creationId xmlns:p14="http://schemas.microsoft.com/office/powerpoint/2010/main" val="412203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6" grpId="0" animBg="1"/>
      <p:bldP spid="16" grpId="1" animBg="1"/>
      <p:bldP spid="17" grpId="0" animBg="1"/>
      <p:bldP spid="17" grpId="1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3C55AD-0C4F-41FA-A069-D3AEF5BFA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39" t="45598" r="1771" b="7736"/>
          <a:stretch/>
        </p:blipFill>
        <p:spPr>
          <a:xfrm>
            <a:off x="3686039" y="3952225"/>
            <a:ext cx="3270420" cy="2526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DD9C3-5F6C-46E7-8369-26EA3960F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50" t="46396" r="29750" b="6679"/>
          <a:stretch/>
        </p:blipFill>
        <p:spPr>
          <a:xfrm>
            <a:off x="1812839" y="1267144"/>
            <a:ext cx="3298998" cy="2526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A1F34-D93D-45C5-924D-D713273A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7" t="46396" r="58149" b="6151"/>
          <a:stretch/>
        </p:blipFill>
        <p:spPr>
          <a:xfrm>
            <a:off x="5457962" y="1255945"/>
            <a:ext cx="3279638" cy="25674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8631E1-6BEF-4D47-BB01-54754C8E0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7968B9-F71B-4241-9647-2B023690AF84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3EF5C-70CD-4628-88EB-BC3BDB1B553E}"/>
              </a:ext>
            </a:extLst>
          </p:cNvPr>
          <p:cNvSpPr txBox="1"/>
          <p:nvPr/>
        </p:nvSpPr>
        <p:spPr>
          <a:xfrm>
            <a:off x="161918" y="5127675"/>
            <a:ext cx="3707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dirty="0"/>
              <a:t>تُظهر الخرائط متوسط التساقطات الموسمية </a:t>
            </a:r>
            <a:endParaRPr lang="ar-SY" dirty="0"/>
          </a:p>
          <a:p>
            <a:pPr algn="ctr"/>
            <a:r>
              <a:rPr lang="ar-SY" dirty="0"/>
              <a:t>لأشهر </a:t>
            </a:r>
            <a:r>
              <a:rPr lang="ar-LB" dirty="0"/>
              <a:t>كانون الأول/ديسمبر وكانون الثاني/يناير وشباط/فبراير </a:t>
            </a:r>
            <a:endParaRPr lang="ar-SY" dirty="0"/>
          </a:p>
          <a:p>
            <a:pPr algn="ctr"/>
            <a:r>
              <a:rPr lang="en-US" dirty="0"/>
              <a:t>1980-2004</a:t>
            </a:r>
            <a:r>
              <a:rPr lang="ar-SY" dirty="0"/>
              <a:t>للفترة 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3ECF0C2-44E9-413F-82D3-8AF05056471D}"/>
              </a:ext>
            </a:extLst>
          </p:cNvPr>
          <p:cNvSpPr/>
          <p:nvPr/>
        </p:nvSpPr>
        <p:spPr>
          <a:xfrm>
            <a:off x="5524500" y="5526171"/>
            <a:ext cx="640080" cy="6917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865C04-F89E-44E1-AE09-F0899E8F1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3" r="83579" b="11277"/>
          <a:stretch/>
        </p:blipFill>
        <p:spPr>
          <a:xfrm>
            <a:off x="563466" y="1255945"/>
            <a:ext cx="894976" cy="389203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B6FD731-05A1-4A67-8662-ADEF8B6FA833}"/>
              </a:ext>
            </a:extLst>
          </p:cNvPr>
          <p:cNvSpPr/>
          <p:nvPr/>
        </p:nvSpPr>
        <p:spPr>
          <a:xfrm>
            <a:off x="7331161" y="2737251"/>
            <a:ext cx="640080" cy="6917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99A5588-D672-4198-9D4A-4FAF1E3E2211}"/>
              </a:ext>
            </a:extLst>
          </p:cNvPr>
          <p:cNvSpPr/>
          <p:nvPr/>
        </p:nvSpPr>
        <p:spPr>
          <a:xfrm>
            <a:off x="3640018" y="2833182"/>
            <a:ext cx="640080" cy="6917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3F9539F-CF02-45B7-AC54-A272333BAD38}"/>
              </a:ext>
            </a:extLst>
          </p:cNvPr>
          <p:cNvSpPr txBox="1">
            <a:spLocks noChangeArrowheads="1"/>
          </p:cNvSpPr>
          <p:nvPr/>
        </p:nvSpPr>
        <p:spPr>
          <a:xfrm>
            <a:off x="1118382" y="235380"/>
            <a:ext cx="8025618" cy="594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Y" sz="3200" b="1" dirty="0">
                <a:solidFill>
                  <a:schemeClr val="bg1"/>
                </a:solidFill>
                <a:cs typeface="Arial" pitchFamily="34" charset="0"/>
              </a:rPr>
              <a:t>الاختلافات في مخرجات النمذجة</a:t>
            </a:r>
          </a:p>
        </p:txBody>
      </p:sp>
    </p:spTree>
    <p:extLst>
      <p:ext uri="{BB962C8B-B14F-4D97-AF65-F5344CB8AC3E}">
        <p14:creationId xmlns:p14="http://schemas.microsoft.com/office/powerpoint/2010/main" val="3267442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171616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CAR Presentation Template" id="{31F49906-55B9-475B-A49C-C0FCA57ED651}" vid="{F9FEAD0F-1F83-46B6-AC0E-F1C9526565B5}"/>
    </a:ext>
  </a:extLst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171616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CAR Presentation Template" id="{31F49906-55B9-475B-A49C-C0FCA57ED651}" vid="{F9FEAD0F-1F83-46B6-AC0E-F1C9526565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BB85821AD28E42AF394A5F0A8FF81D" ma:contentTypeVersion="2" ma:contentTypeDescription="Create a new document." ma:contentTypeScope="" ma:versionID="1da8968842b94fb1eb1dcf238253f696">
  <xsd:schema xmlns:xsd="http://www.w3.org/2001/XMLSchema" xmlns:xs="http://www.w3.org/2001/XMLSchema" xmlns:p="http://schemas.microsoft.com/office/2006/metadata/properties" xmlns:ns2="7bba3246-fd62-4763-bdaf-da5222aa464c" targetNamespace="http://schemas.microsoft.com/office/2006/metadata/properties" ma:root="true" ma:fieldsID="c88dd0697bfa69ce3afa3b5085410493" ns2:_="">
    <xsd:import namespace="7bba3246-fd62-4763-bdaf-da5222aa46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a3246-fd62-4763-bdaf-da5222aa46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1A6FEA-9FE5-4450-B9AF-66831BCCAE6E}">
  <ds:schemaRefs>
    <ds:schemaRef ds:uri="http://schemas.microsoft.com/office/infopath/2007/PartnerControls"/>
    <ds:schemaRef ds:uri="7bba3246-fd62-4763-bdaf-da5222aa464c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FC70027-2ECF-4B5B-85DC-EAF76E712E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551573-FC5B-4760-9D0C-4AF74EE8BB74}">
  <ds:schemaRefs>
    <ds:schemaRef ds:uri="7bba3246-fd62-4763-bdaf-da5222aa46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6519</TotalTime>
  <Words>6107</Words>
  <Application>Microsoft Office PowerPoint</Application>
  <PresentationFormat>On-screen Show (4:3)</PresentationFormat>
  <Paragraphs>1093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Courier New</vt:lpstr>
      <vt:lpstr>DINOT</vt:lpstr>
      <vt:lpstr>Roboto Condensed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 للمتابعة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Marlene T</dc:creator>
  <cp:lastModifiedBy>Hiam Askar</cp:lastModifiedBy>
  <cp:revision>349</cp:revision>
  <dcterms:created xsi:type="dcterms:W3CDTF">2017-09-12T11:02:16Z</dcterms:created>
  <dcterms:modified xsi:type="dcterms:W3CDTF">2021-02-04T11:39:05Z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0x01010017BB85821AD28E42AF394A5F0A8FF81D</vt:lpwstr>
  </property>
</Properties>
</file>