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3" r:id="rId5"/>
  </p:sldMasterIdLst>
  <p:notesMasterIdLst>
    <p:notesMasterId r:id="rId57"/>
  </p:notesMasterIdLst>
  <p:handoutMasterIdLst>
    <p:handoutMasterId r:id="rId58"/>
  </p:handoutMasterIdLst>
  <p:sldIdLst>
    <p:sldId id="256" r:id="rId6"/>
    <p:sldId id="946" r:id="rId7"/>
    <p:sldId id="852" r:id="rId8"/>
    <p:sldId id="307" r:id="rId9"/>
    <p:sldId id="902" r:id="rId10"/>
    <p:sldId id="903" r:id="rId11"/>
    <p:sldId id="904" r:id="rId12"/>
    <p:sldId id="905" r:id="rId13"/>
    <p:sldId id="906" r:id="rId14"/>
    <p:sldId id="907" r:id="rId15"/>
    <p:sldId id="908" r:id="rId16"/>
    <p:sldId id="909" r:id="rId17"/>
    <p:sldId id="910" r:id="rId18"/>
    <p:sldId id="899" r:id="rId19"/>
    <p:sldId id="911" r:id="rId20"/>
    <p:sldId id="882" r:id="rId21"/>
    <p:sldId id="912" r:id="rId22"/>
    <p:sldId id="913" r:id="rId23"/>
    <p:sldId id="915" r:id="rId24"/>
    <p:sldId id="916" r:id="rId25"/>
    <p:sldId id="917" r:id="rId26"/>
    <p:sldId id="918" r:id="rId27"/>
    <p:sldId id="920" r:id="rId28"/>
    <p:sldId id="919" r:id="rId29"/>
    <p:sldId id="921" r:id="rId30"/>
    <p:sldId id="922" r:id="rId31"/>
    <p:sldId id="923" r:id="rId32"/>
    <p:sldId id="924" r:id="rId33"/>
    <p:sldId id="925" r:id="rId34"/>
    <p:sldId id="926" r:id="rId35"/>
    <p:sldId id="927" r:id="rId36"/>
    <p:sldId id="947" r:id="rId37"/>
    <p:sldId id="928" r:id="rId38"/>
    <p:sldId id="929" r:id="rId39"/>
    <p:sldId id="930" r:id="rId40"/>
    <p:sldId id="943" r:id="rId41"/>
    <p:sldId id="931" r:id="rId42"/>
    <p:sldId id="932" r:id="rId43"/>
    <p:sldId id="933" r:id="rId44"/>
    <p:sldId id="934" r:id="rId45"/>
    <p:sldId id="944" r:id="rId46"/>
    <p:sldId id="935" r:id="rId47"/>
    <p:sldId id="936" r:id="rId48"/>
    <p:sldId id="937" r:id="rId49"/>
    <p:sldId id="938" r:id="rId50"/>
    <p:sldId id="945" r:id="rId51"/>
    <p:sldId id="939" r:id="rId52"/>
    <p:sldId id="940" r:id="rId53"/>
    <p:sldId id="942" r:id="rId54"/>
    <p:sldId id="941" r:id="rId55"/>
    <p:sldId id="94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E2C1F3B-8B86-4175-953C-4EEA75D058F5}">
          <p14:sldIdLst>
            <p14:sldId id="256"/>
            <p14:sldId id="946"/>
            <p14:sldId id="852"/>
            <p14:sldId id="307"/>
            <p14:sldId id="902"/>
            <p14:sldId id="903"/>
            <p14:sldId id="904"/>
            <p14:sldId id="905"/>
            <p14:sldId id="906"/>
            <p14:sldId id="907"/>
            <p14:sldId id="908"/>
            <p14:sldId id="909"/>
            <p14:sldId id="910"/>
            <p14:sldId id="899"/>
            <p14:sldId id="911"/>
            <p14:sldId id="882"/>
            <p14:sldId id="912"/>
            <p14:sldId id="913"/>
            <p14:sldId id="915"/>
            <p14:sldId id="916"/>
            <p14:sldId id="917"/>
            <p14:sldId id="918"/>
            <p14:sldId id="920"/>
            <p14:sldId id="919"/>
            <p14:sldId id="921"/>
            <p14:sldId id="922"/>
            <p14:sldId id="923"/>
            <p14:sldId id="924"/>
            <p14:sldId id="925"/>
            <p14:sldId id="926"/>
            <p14:sldId id="927"/>
            <p14:sldId id="947"/>
            <p14:sldId id="928"/>
            <p14:sldId id="929"/>
            <p14:sldId id="930"/>
            <p14:sldId id="943"/>
            <p14:sldId id="931"/>
            <p14:sldId id="932"/>
            <p14:sldId id="933"/>
            <p14:sldId id="934"/>
            <p14:sldId id="944"/>
            <p14:sldId id="935"/>
            <p14:sldId id="936"/>
            <p14:sldId id="937"/>
            <p14:sldId id="938"/>
            <p14:sldId id="945"/>
            <p14:sldId id="939"/>
            <p14:sldId id="940"/>
            <p14:sldId id="942"/>
            <p14:sldId id="941"/>
            <p14:sldId id="9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C00000"/>
    <a:srgbClr val="44578C"/>
    <a:srgbClr val="44789D"/>
    <a:srgbClr val="009900"/>
    <a:srgbClr val="F69200"/>
    <a:srgbClr val="2E75B6"/>
    <a:srgbClr val="F8F8F8"/>
    <a:srgbClr val="E09641"/>
    <a:srgbClr val="008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80291" autoAdjust="0"/>
  </p:normalViewPr>
  <p:slideViewPr>
    <p:cSldViewPr snapToGrid="0">
      <p:cViewPr varScale="1">
        <p:scale>
          <a:sx n="69" d="100"/>
          <a:sy n="69" d="100"/>
        </p:scale>
        <p:origin x="185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274" y="10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69D183-DD2B-4F43-AB1B-489A5B9D93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RICCAR Webinar Series – Module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0E663-46A1-4A42-8353-4E1FEBD1F6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15/07/2020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877CE-1129-4816-99D3-A08E20B7BB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www.riccar.org www.unescwa.org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B096B-71AE-49DE-BB98-DD28F5C99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89440-438B-4574-9401-4504C8D2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8875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www.riccar.org www.unescwa.org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A2BB7-44E0-432B-87C8-060107797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5112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metsoft.com/netcdf-extractor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لمبادرة الإقليمية لتقييم أثر تغيّر المناخ على الموارد المائية وقابلية تأثر القطاعات الاجتماعية والاقتصادية في المنطقة العربية (ريكار) </a:t>
            </a:r>
            <a:endParaRPr lang="en-US" dirty="0"/>
          </a:p>
          <a:p>
            <a:pPr algn="r" rtl="1"/>
            <a:r>
              <a:rPr lang="ar-SA" b="1" dirty="0"/>
              <a:t> </a:t>
            </a:r>
            <a:endParaRPr lang="en-US" dirty="0"/>
          </a:p>
          <a:p>
            <a:pPr algn="r" rtl="1"/>
            <a:r>
              <a:rPr lang="ar-SA" dirty="0"/>
              <a:t>سلسلة ندوات ريكار عبر الانترنت حول تحليل تغير المناخ باستخدام أدوات نظم المعلومات الجغرافية</a:t>
            </a:r>
            <a:endParaRPr lang="en-US" dirty="0"/>
          </a:p>
          <a:p>
            <a:pPr algn="r" rtl="1"/>
            <a:r>
              <a:rPr lang="en-US" b="1" dirty="0"/>
              <a:t> </a:t>
            </a:r>
            <a:endParaRPr lang="en-US" dirty="0"/>
          </a:p>
          <a:p>
            <a:pPr algn="r" rtl="1"/>
            <a:r>
              <a:rPr lang="ar-SA" dirty="0"/>
              <a:t>الوحدة  </a:t>
            </a:r>
            <a:r>
              <a:rPr lang="en-US" dirty="0"/>
              <a:t>3</a:t>
            </a:r>
            <a:r>
              <a:rPr lang="ar-SA" dirty="0"/>
              <a:t>: استخراج البيانات الجدولية من الملفات المناخية بصيغة </a:t>
            </a:r>
            <a:r>
              <a:rPr lang="en-US" dirty="0"/>
              <a:t> 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SA" dirty="0"/>
              <a:t>لاستخدامها في النماذج والتطبيقات الأخرى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91457-9DF5-4460-A1C1-9725DA7A4B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D4DEC6CC-A93B-47A5-8E3E-9EC68B889D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F04050-1B41-4714-B00A-80E9ADFB70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52949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تحويل الإحداثيات (0.44 درجة / 50 كلم)</a:t>
            </a:r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تحويل إحداثيات خطوط الطول والعرض التقليدية إلى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باستخدام معادلة تعتمد على حجم الشبكة.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 إحداثيات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يجب أن تكون قيمًا صحيحة موجبة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DEFDB-D181-4986-AA46-EE2C58180B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FEF9749-AA18-441C-8818-9A82E9E931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6F0A0A-777A-42CA-85C9-A775E81AC5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248050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تحويل الإحداثيات (</a:t>
            </a:r>
            <a:r>
              <a:rPr lang="en-US" b="1" dirty="0"/>
              <a:t> 0.22</a:t>
            </a:r>
            <a:r>
              <a:rPr lang="ar-DZ" b="1" dirty="0"/>
              <a:t>درجة / </a:t>
            </a:r>
            <a:r>
              <a:rPr lang="en-US" b="1" dirty="0"/>
              <a:t>25</a:t>
            </a:r>
            <a:r>
              <a:rPr lang="ar-DZ" b="1" dirty="0"/>
              <a:t> كلم)</a:t>
            </a:r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تحويل إحداثيات خطوط الطول والعرض التقليدية إلى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باستخدام معادلة تعتمد على حجم الشبكة.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 إحداثيات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يجب أن تكون قيمًا صحيحة موجبة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0CB4A-FB3E-4CD7-9977-F6CCC70414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4A919A4-A5FA-471E-BC9D-E6FF73286B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8CEA44-491A-48CD-A03D-DFC23EC83D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378112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>
                <a:latin typeface="Arial" panose="020B0604020202020204" pitchFamily="34" charset="0"/>
                <a:cs typeface="Arial" panose="020B0604020202020204" pitchFamily="34" charset="0"/>
              </a:rPr>
              <a:t>ملف شكل </a:t>
            </a:r>
            <a:r>
              <a:rPr lang="ar-DZ" b="1" dirty="0" err="1">
                <a:latin typeface="Arial" panose="020B0604020202020204" pitchFamily="34" charset="0"/>
                <a:cs typeface="Arial" panose="020B0604020202020204" pitchFamily="34" charset="0"/>
              </a:rPr>
              <a:t>nlon</a:t>
            </a:r>
            <a:r>
              <a:rPr lang="ar-DZ" b="1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DZ" b="1" dirty="0" err="1">
                <a:latin typeface="Arial" panose="020B0604020202020204" pitchFamily="34" charset="0"/>
                <a:cs typeface="Arial" panose="020B0604020202020204" pitchFamily="34" charset="0"/>
              </a:rPr>
              <a:t>nlat</a:t>
            </a:r>
            <a:endParaRPr lang="ar-D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DZ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>
                <a:latin typeface="Arial" panose="020B0604020202020204" pitchFamily="34" charset="0"/>
                <a:cs typeface="Arial" panose="020B0604020202020204" pitchFamily="34" charset="0"/>
              </a:rPr>
              <a:t>استخدام المعادلات للتحويل لا يعمل دائمًا بسبب تقريب القيم، خاصة للإحداثيات التي قد تكون موجودة بالقرب من حافة شبكة بيكسل.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>
                <a:latin typeface="Arial" panose="020B0604020202020204" pitchFamily="34" charset="0"/>
                <a:cs typeface="Arial" panose="020B0604020202020204" pitchFamily="34" charset="0"/>
              </a:rPr>
              <a:t>يتوفر ملف الشكل لمقارنة خط الطول وخط العرض ب </a:t>
            </a:r>
            <a:r>
              <a:rPr lang="ar-DZ" dirty="0" err="1">
                <a:latin typeface="Arial" panose="020B0604020202020204" pitchFamily="34" charset="0"/>
                <a:cs typeface="Arial" panose="020B0604020202020204" pitchFamily="34" charset="0"/>
              </a:rPr>
              <a:t>nlon</a:t>
            </a:r>
            <a:r>
              <a:rPr lang="ar-DZ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DZ" dirty="0" err="1">
                <a:latin typeface="Arial" panose="020B0604020202020204" pitchFamily="34" charset="0"/>
                <a:cs typeface="Arial" panose="020B0604020202020204" pitchFamily="34" charset="0"/>
              </a:rPr>
              <a:t>nlat</a:t>
            </a:r>
            <a:r>
              <a:rPr lang="ar-DZ" dirty="0">
                <a:latin typeface="Arial" panose="020B0604020202020204" pitchFamily="34" charset="0"/>
                <a:cs typeface="Arial" panose="020B0604020202020204" pitchFamily="34" charset="0"/>
              </a:rPr>
              <a:t> من ملفات البيانات لهذه الوحدة أو عند الطلب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F8C7A-3053-4DFB-A293-29B1A6F3053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911D2EE-60F1-45B8-9FB5-A27A089469A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5D305A-D303-458C-9C31-B81AACECE3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65911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ملف شكل </a:t>
            </a:r>
            <a:r>
              <a:rPr lang="ar-DZ" b="1" dirty="0" err="1"/>
              <a:t>nlon</a:t>
            </a:r>
            <a:r>
              <a:rPr lang="ar-DZ" b="1" dirty="0"/>
              <a:t> و </a:t>
            </a:r>
            <a:r>
              <a:rPr lang="ar-DZ" b="1" dirty="0" err="1"/>
              <a:t>nlat</a:t>
            </a:r>
            <a:endParaRPr lang="ar-DZ" b="1" dirty="0"/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على سبيل المثال لتحديد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لموقع نقطة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بالنسبة لهذه النقطة، تكون إحداثيات </a:t>
            </a:r>
            <a:r>
              <a:rPr lang="ar-DZ" dirty="0" err="1"/>
              <a:t>nlat</a:t>
            </a:r>
            <a:r>
              <a:rPr lang="ar-DZ" dirty="0"/>
              <a:t> و </a:t>
            </a:r>
            <a:r>
              <a:rPr lang="ar-DZ" dirty="0" err="1"/>
              <a:t>nlon</a:t>
            </a:r>
            <a:r>
              <a:rPr lang="ar-DZ" dirty="0"/>
              <a:t> 73 و 117  على التوالي من جدول سمات ملف الشكل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تمثل إحداثيات خطوط الطول والعرض الموضحة في جدول السمات محور الخلية </a:t>
            </a:r>
            <a:r>
              <a:rPr lang="en-US" dirty="0" err="1"/>
              <a:t>الشبكية</a:t>
            </a:r>
            <a:r>
              <a:rPr lang="en-US" dirty="0"/>
              <a:t> </a:t>
            </a:r>
            <a:r>
              <a:rPr lang="en-US" dirty="0" err="1"/>
              <a:t>المركزية</a:t>
            </a:r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AB8CA-0DC8-4002-852C-71267E501B5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D4F3601D-D628-4F8A-8F53-5183E21F214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EEBCD8-652D-4049-ADE8-4FE0CB1DBA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94696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أدوات متعددة الأبعاد</a:t>
            </a:r>
          </a:p>
          <a:p>
            <a:pPr algn="r" rtl="1"/>
            <a:r>
              <a:rPr lang="ar-DZ" dirty="0"/>
              <a:t> 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سيتم استخدام </a:t>
            </a:r>
            <a:r>
              <a:rPr lang="ar-DZ" dirty="0" err="1"/>
              <a:t>nlat</a:t>
            </a:r>
            <a:r>
              <a:rPr lang="ar-DZ" dirty="0"/>
              <a:t> و </a:t>
            </a:r>
            <a:r>
              <a:rPr lang="ar-DZ" dirty="0" err="1"/>
              <a:t>nlon</a:t>
            </a:r>
            <a:r>
              <a:rPr lang="ar-DZ" dirty="0"/>
              <a:t> لإنشاء عرض جدول </a:t>
            </a:r>
            <a:r>
              <a:rPr lang="ar-DZ" dirty="0" err="1"/>
              <a:t>NetCDF</a:t>
            </a:r>
            <a:endParaRPr lang="ar-D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C1F96-6222-4ABE-A49D-8C1C5DE208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D257340-3849-4749-AEFD-A481801CA0C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21C7EC-5CDB-41C2-BC70-BC52B949B8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581117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أسباب استخدام طريقة إنشاء عرض جدول </a:t>
            </a:r>
            <a:r>
              <a:rPr lang="ar-DZ" b="1" dirty="0" err="1"/>
              <a:t>NetCDF</a:t>
            </a:r>
            <a:endParaRPr lang="ar-DZ" b="1" dirty="0"/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إنشاء بيانات السلاسل الزمنية بناءً على موقع النقطة</a:t>
            </a:r>
            <a:endParaRPr lang="en-US" dirty="0"/>
          </a:p>
          <a:p>
            <a:pPr algn="r" rtl="1"/>
            <a:endParaRPr lang="ar-DZ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DZ" dirty="0"/>
              <a:t>مفيد لنمذجة المدخلات (أي النماذج الهيدرولوجية)</a:t>
            </a:r>
            <a:endParaRPr lang="en-US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endParaRPr lang="ar-DZ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DZ" dirty="0"/>
              <a:t>تحليل الاتجاهات المسقطة على أساس مخرجات النمذجة المناخية الإقليمية (RCM) 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 </a:t>
            </a:r>
            <a:r>
              <a:rPr lang="ar-DZ" dirty="0" err="1"/>
              <a:t>ArcMap</a:t>
            </a:r>
            <a:r>
              <a:rPr lang="ar-DZ" dirty="0"/>
              <a:t> GIS يقتصر على إنشاء جداول لموقع نقطة واحدة في كل مرة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إجراء تحليل السلاسل الزمنية لمنطقة بأكملها (</a:t>
            </a:r>
            <a:r>
              <a:rPr lang="ar-DZ" dirty="0" err="1"/>
              <a:t>polygon</a:t>
            </a:r>
            <a:r>
              <a:rPr lang="ar-DZ" dirty="0"/>
              <a:t>) لكل خلية شبكية فردية مع متوسط ​​النتائج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C7131-3899-40B2-9615-8FCAD0B56F4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6B0A22F-5106-4B7C-AC93-5292B8612FE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DEB5F9-E2E8-4F12-BC56-F96EA2DAB9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02775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استراحة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5A382-B0C8-4B6D-8A1D-367512E376A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9E7E164-DE0F-4605-A2EE-124F341C84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3EF4913-212C-453E-B7A2-C161AEBC04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70625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endParaRPr lang="en-US" b="1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دليل ريكار التدريبي حول استخدام نظم المعلومات الجغرافية لتحليل بيانات تغير المناخ القسم </a:t>
            </a:r>
            <a:r>
              <a:rPr lang="en-US" dirty="0"/>
              <a:t>3.3.2</a:t>
            </a:r>
          </a:p>
          <a:p>
            <a:pPr algn="r" rtl="1"/>
            <a:endParaRPr lang="en-US" b="1" dirty="0"/>
          </a:p>
          <a:p>
            <a:pPr algn="r" rtl="1"/>
            <a:endParaRPr lang="en-US" b="1" dirty="0"/>
          </a:p>
          <a:p>
            <a:pPr algn="r" rtl="1"/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1D561-795D-4F89-B15C-4B0FB91D229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BA8D551-FE48-4BDF-91B6-4FAD49B483E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3B628D-6438-4852-8D73-F52294B2FA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807906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en-US" b="1" dirty="0"/>
              <a:t> </a:t>
            </a:r>
            <a:r>
              <a:rPr lang="ar-DZ" b="1" dirty="0" err="1"/>
              <a:t>NetCDF</a:t>
            </a:r>
            <a:r>
              <a:rPr lang="ar-DZ" b="1" dirty="0"/>
              <a:t>(باللغة العربية)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endParaRPr lang="en-US" b="1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6D623-4449-4992-A2AB-1B1FDDF40E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0B8E0D8-3FB4-40AD-AF33-6EA0B68C87B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C7303D-0E4C-4E21-9454-E633C20FC3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228304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الموقع المحدد للتمرين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يحتوي الموقع المحدد على إحداثي </a:t>
            </a:r>
            <a:r>
              <a:rPr lang="ar-DZ" dirty="0" err="1"/>
              <a:t>nlat</a:t>
            </a:r>
            <a:r>
              <a:rPr lang="ar-DZ" dirty="0"/>
              <a:t> بقيمة</a:t>
            </a:r>
            <a:r>
              <a:rPr lang="en-US" dirty="0"/>
              <a:t> 86 </a:t>
            </a:r>
            <a:r>
              <a:rPr lang="ar-DZ" dirty="0"/>
              <a:t> وإحداثية </a:t>
            </a:r>
            <a:r>
              <a:rPr lang="ar-DZ" dirty="0" err="1"/>
              <a:t>nlon</a:t>
            </a:r>
            <a:r>
              <a:rPr lang="ar-DZ" dirty="0"/>
              <a:t> بقيمة 46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73A25-962B-4640-9FED-E5047E1328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D625325-984C-432D-8D3B-510F125FEB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B7C36E-49C5-4E58-A5BB-8636EE4713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05187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سلسلة ندوات ريكار عبر الانترنت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1 – تقديم مجموعات بيانات ريكار الناتجة عن النمذجة </a:t>
            </a:r>
            <a:r>
              <a:rPr lang="ar-SA" dirty="0"/>
              <a:t>المناخية الإقليمية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 النمذجة الهيدرولوجية الإقليمية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2- عرض مجموعات بيانات النمذجة المناخية الإقليمية بصيغة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 نظم المعلومات الجغرافية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3- استخراج البيانات الجدولية من الملفات المناخية بصيغة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لاستخدامها في النماذج والتطبيقات الأخرى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4-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5- الوصول إلى مجموعات البيانات المناخية العالمية والإقليمية والمنصات ذات الصلة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6- منهجية التقييم المتكامل لقابلية التأثر المتبعة في ريكار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A8626-242B-4614-BDCF-3001885A469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0B9E2CE-7606-4E3F-88CE-A8039EBBFC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52B7536-3518-4A26-A1AF-6ADFD5A4AC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766155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حدد ملف </a:t>
            </a:r>
            <a:r>
              <a:rPr lang="ar-DZ" dirty="0" err="1"/>
              <a:t>NetCDF</a:t>
            </a:r>
            <a:r>
              <a:rPr lang="ar-DZ" dirty="0"/>
              <a:t> واختر المتغير المناسب (</a:t>
            </a:r>
            <a:r>
              <a:rPr lang="ar-DZ" dirty="0" err="1"/>
              <a:t>pr</a:t>
            </a:r>
            <a:r>
              <a:rPr lang="ar-DZ" dirty="0"/>
              <a:t> للتساقطات) ، على غرار أداة إنشاء طبقة بيانات نقطية التي نوقشت  خلال الوحدة التعليمية 2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يستخدم المثال ملف 2046 </a:t>
            </a:r>
            <a:r>
              <a:rPr lang="ar-DZ" dirty="0" err="1"/>
              <a:t>NetCDF</a:t>
            </a:r>
            <a:r>
              <a:rPr lang="ar-DZ" dirty="0"/>
              <a:t> (مثل الوحدة 2)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اختيار أكثر من متغير. (لا ينطبق على ريكار</a:t>
            </a:r>
            <a:r>
              <a:rPr lang="en-US" dirty="0"/>
              <a:t> </a:t>
            </a:r>
            <a:r>
              <a:rPr lang="ar-DZ" dirty="0"/>
              <a:t>ومعظم مجموعات البيانات المناخية الأخرى)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D72C9-6806-4458-94D3-2F97121781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066B688-B393-4FDD-B469-0B60D5C2B03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FDCCFE-0357-4D9D-9C12-9CA3325636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356130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r>
              <a:rPr lang="ar-DZ" b="1" dirty="0"/>
              <a:t> 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بالنسبة لعرض جدول المخرجات، اترك الاسم الافتراضي (كما هو موضح هنا) أو يمكن تحديده بواسطة المستخدم.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يتم تحديد أبعاد الصف باستخدام السهم </a:t>
            </a:r>
            <a:r>
              <a:rPr lang="ar-DZ" dirty="0" err="1"/>
              <a:t>المنسدل</a:t>
            </a:r>
            <a:r>
              <a:rPr lang="ar-DZ" dirty="0"/>
              <a:t>. يجب تحديد الوقت. يمكن إضافة أكثر من بعد للصف (لا ينطبق على ريكار ومعظم مجموعات البيانات المناخية الأخرى).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750A6-EF6D-40CF-A01E-BD965C456B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F466F71-A7CA-4DDF-A857-7C2EC82ACD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907BA3-1B1D-4421-986F-A341F2E213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580716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r>
              <a:rPr lang="ar-DZ" dirty="0"/>
              <a:t> 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بالنسبة لقيم الأبعاد ، أدخل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بالنسبة لبيانات ريكار 0.44 درجة / 50 كلم، لن يكون </a:t>
            </a:r>
            <a:r>
              <a:rPr lang="ar-DZ" dirty="0" err="1"/>
              <a:t>lon</a:t>
            </a:r>
            <a:r>
              <a:rPr lang="ar-DZ" dirty="0"/>
              <a:t> (لخط الطول) و</a:t>
            </a:r>
            <a:r>
              <a:rPr lang="en-US" dirty="0"/>
              <a:t>  </a:t>
            </a:r>
            <a:r>
              <a:rPr lang="en-US" dirty="0" err="1"/>
              <a:t>lat</a:t>
            </a:r>
            <a:r>
              <a:rPr lang="ar-DZ" dirty="0"/>
              <a:t>(لخط العرض) خيارًا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134DB-79DD-4AC8-A0BB-F28486E4C39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334FAAE-846D-4F4D-ABB6-2A3A0E35A6B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60CAE2-0646-4805-9E41-4A835D1ABC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502208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r>
              <a:rPr lang="ar-DZ" b="1" dirty="0"/>
              <a:t> 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يوصى بإدخال قيم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عبر مربع القائمة المنسدلة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9E9C-40A6-4B31-9DA5-765969D44E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FE2024A-4A22-4F25-8381-381CD76687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A3922A-CA09-4B73-89E6-43B6B97841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268122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الموقع المحدد للتمرين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أنه نظرًا لأن ملف </a:t>
            </a:r>
            <a:r>
              <a:rPr lang="ar-DZ" dirty="0" err="1"/>
              <a:t>NetCDF</a:t>
            </a:r>
            <a:r>
              <a:rPr lang="ar-DZ" dirty="0"/>
              <a:t> المقدم للتمرين عبارة عن </a:t>
            </a:r>
            <a:r>
              <a:rPr lang="ar-DZ" dirty="0" err="1"/>
              <a:t>NetCDF</a:t>
            </a:r>
            <a:r>
              <a:rPr lang="ar-DZ" dirty="0"/>
              <a:t> مستخرج ، فإن إعادة تعيين نظام الإحداثيات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يستند إلى الزاوية اليسرى السفلية من مجموعة البيانات المستخرجة.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بدلاً من إدخال 46 لـ </a:t>
            </a:r>
            <a:r>
              <a:rPr lang="ar-DZ" dirty="0" err="1"/>
              <a:t>nlon</a:t>
            </a:r>
            <a:r>
              <a:rPr lang="ar-DZ" dirty="0"/>
              <a:t> و 86 لـ </a:t>
            </a:r>
            <a:r>
              <a:rPr lang="ar-DZ" dirty="0" err="1"/>
              <a:t>nlat</a:t>
            </a:r>
            <a:r>
              <a:rPr lang="ar-DZ" dirty="0"/>
              <a:t> (الإحداثيات بناءً على النطاق العربي بأكمله كما هو موضح في الشريحة 19) ، فإن الإحداثيات المنقحة هي 24 (</a:t>
            </a:r>
            <a:r>
              <a:rPr lang="ar-DZ" dirty="0" err="1"/>
              <a:t>nlon</a:t>
            </a:r>
            <a:r>
              <a:rPr lang="ar-DZ" dirty="0"/>
              <a:t>) و 23 (</a:t>
            </a:r>
            <a:r>
              <a:rPr lang="ar-DZ" dirty="0" err="1"/>
              <a:t>nlat</a:t>
            </a:r>
            <a:r>
              <a:rPr lang="ar-DZ" dirty="0"/>
              <a:t>).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ملف الشكل لشبكة </a:t>
            </a:r>
            <a:r>
              <a:rPr lang="ar-DZ" dirty="0" err="1"/>
              <a:t>NetCDF</a:t>
            </a:r>
            <a:r>
              <a:rPr lang="ar-DZ" dirty="0"/>
              <a:t> المستخرجة يدعى </a:t>
            </a:r>
            <a:r>
              <a:rPr lang="en-US" dirty="0"/>
              <a:t>Domain_Grid_50_km_for_exercise_only</a:t>
            </a:r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93E27-4128-4FF1-BA02-311443054B4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918BA39-6312-48C8-9546-324ECB524E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224BB6-D316-44EB-8516-CBD316652E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013454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DEDFE-B0E0-400D-B861-03AEC9CAD7D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6C55944-F609-4A6D-96B4-C190945C705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290C5A-F681-42CA-8FB1-9475060E9F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12796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نتائج إنشاء عرض جدول </a:t>
            </a:r>
            <a:r>
              <a:rPr lang="ar-DZ" b="1" dirty="0" err="1"/>
              <a:t>NetCDF</a:t>
            </a:r>
            <a:endParaRPr lang="ar-DZ" b="1" dirty="0"/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الجدول الناتج عن قيم </a:t>
            </a:r>
            <a:r>
              <a:rPr lang="ar-DZ" dirty="0" err="1"/>
              <a:t>NetCDF</a:t>
            </a:r>
            <a:r>
              <a:rPr lang="ar-DZ" dirty="0"/>
              <a:t> موجودة في جدول المحتويات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يمثل جدول القيم التساقطات (</a:t>
            </a:r>
            <a:r>
              <a:rPr lang="ar-DZ" dirty="0" err="1"/>
              <a:t>pr</a:t>
            </a:r>
            <a:r>
              <a:rPr lang="ar-DZ" dirty="0"/>
              <a:t>) لكل شريحة زمنية في ملف </a:t>
            </a:r>
            <a:r>
              <a:rPr lang="ar-DZ" dirty="0" err="1"/>
              <a:t>NetCDF</a:t>
            </a:r>
            <a:r>
              <a:rPr lang="ar-DZ" dirty="0"/>
              <a:t> بقيم ملم/بالنهار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العثور على قيم غير صفرية من خلال تمرير جدول القيم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0699F-6A2B-44C2-A83F-9B2062A2CD4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EF74F27-568C-4C95-8691-DC8A2422E93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7D51EE-58BD-4216-86F7-BC71CF044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458733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</a:t>
            </a:r>
            <a:r>
              <a:rPr lang="ar-DZ" b="1" dirty="0" err="1"/>
              <a:t>NetCDF</a:t>
            </a:r>
            <a:r>
              <a:rPr lang="ar-DZ" b="1" dirty="0"/>
              <a:t> (بيانات 0.22 درجة / 25 كلم)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ملفات </a:t>
            </a:r>
            <a:r>
              <a:rPr lang="ar-DZ" dirty="0" err="1"/>
              <a:t>NetCDF</a:t>
            </a:r>
            <a:r>
              <a:rPr lang="ar-DZ" dirty="0"/>
              <a:t> ريكار 0.22 درجة/ 25 كلم يتم تنسيقها بشكل مختلف عن بيانات 0.44 درجة / 50 كلم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بدلاً من </a:t>
            </a:r>
            <a:r>
              <a:rPr lang="ar-DZ" dirty="0" err="1"/>
              <a:t>nlon</a:t>
            </a:r>
            <a:r>
              <a:rPr lang="ar-DZ" dirty="0"/>
              <a:t> و </a:t>
            </a:r>
            <a:r>
              <a:rPr lang="ar-DZ" dirty="0" err="1"/>
              <a:t>nlat</a:t>
            </a:r>
            <a:r>
              <a:rPr lang="ar-DZ" dirty="0"/>
              <a:t> ، يتم إدخال قيم خط الطول (</a:t>
            </a:r>
            <a:r>
              <a:rPr lang="ar-DZ" dirty="0" err="1"/>
              <a:t>lon</a:t>
            </a:r>
            <a:r>
              <a:rPr lang="ar-DZ" dirty="0"/>
              <a:t>) وخط العرض (</a:t>
            </a:r>
            <a:r>
              <a:rPr lang="ar-DZ" dirty="0" err="1"/>
              <a:t>lat</a:t>
            </a:r>
            <a:r>
              <a:rPr lang="ar-DZ" dirty="0"/>
              <a:t>) الفعلية لقيم الأبعاد (استنادًا إلى </a:t>
            </a:r>
            <a:r>
              <a:rPr lang="en-US" dirty="0" err="1"/>
              <a:t>محور</a:t>
            </a:r>
            <a:r>
              <a:rPr lang="en-US" dirty="0"/>
              <a:t> </a:t>
            </a:r>
            <a:r>
              <a:rPr lang="en-US" dirty="0" err="1"/>
              <a:t>الخلية</a:t>
            </a:r>
            <a:r>
              <a:rPr lang="en-US" dirty="0"/>
              <a:t> </a:t>
            </a:r>
            <a:r>
              <a:rPr lang="en-US" dirty="0" err="1"/>
              <a:t>الشبكية</a:t>
            </a:r>
            <a:r>
              <a:rPr lang="en-US" dirty="0"/>
              <a:t> </a:t>
            </a:r>
            <a:r>
              <a:rPr lang="en-US" dirty="0" err="1"/>
              <a:t>المركزية</a:t>
            </a:r>
            <a:r>
              <a:rPr lang="ar-DZ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48ECE-0156-4E1E-908E-006C1D4C86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84A0164-8DC8-4A2B-BB02-6AF0F5A89F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F15E26-8E53-4BCC-B36E-A98B46EEF1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777861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الموقع المختار (0.22 درجة / 25 كلم)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تحديد موقع الخلية الشبكية وإحداثيات الطول والعرض المقابلة للخلية الشبكية المركزية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5AF1D-9532-4528-BD22-7C2DC23617C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39021D9-5C1D-47B0-912E-405992A172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EDB402-AE75-4C98-8BF9-B748382CC1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189581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نتائج إنشاء عرض جدول  </a:t>
            </a:r>
            <a:r>
              <a:rPr lang="en-US" b="1" dirty="0"/>
              <a:t> </a:t>
            </a:r>
            <a:r>
              <a:rPr lang="ar-DZ" b="1" dirty="0" err="1"/>
              <a:t>NetCDF</a:t>
            </a:r>
            <a:r>
              <a:rPr lang="ar-DZ" b="1" dirty="0"/>
              <a:t>(بيانات  0.22</a:t>
            </a:r>
            <a:r>
              <a:rPr lang="en-US" b="1" dirty="0"/>
              <a:t> </a:t>
            </a:r>
            <a:r>
              <a:rPr lang="ar-DZ" b="1" dirty="0"/>
              <a:t>درجة / 25 كلم) 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سوف تتضمن النتائج قيم غير صفرية فقط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على المستخدمين إدخال قيم صفرية يدويًا (يفترض أن تكون في أيام غير مدرجة مثل 1/1/2046)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إدخال قيم الصفر يدويًا لا ينطبق إلا على التساقطات حيث ستكون بيانات درجة الحرارة دائمًا&gt;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EBD36-DFCB-4D3F-9758-3C1A16A2115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DBCA941-E887-48AE-B7C4-1B81478EBAC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67737D-FEA8-42C3-8976-24C94F2853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35945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الوحدة </a:t>
            </a:r>
            <a:r>
              <a:rPr lang="ar-SA" b="1" dirty="0"/>
              <a:t>3: المحتويات </a:t>
            </a:r>
            <a:endParaRPr lang="ar-S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استخراج مجموعات بيانات السلاسل الزمنية من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NetCDF</a:t>
            </a:r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rtl="1"/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كيفية استخراج البيانات المناخية اليومية لموقع معين لاستخدامها في نماذج وتطبيقات أخرى</a:t>
            </a:r>
          </a:p>
          <a:p>
            <a:pPr algn="r" rtl="1"/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فوائد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واستخدامArcMap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Builder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SA" dirty="0">
                <a:latin typeface="Arial" panose="020B0604020202020204" pitchFamily="34" charset="0"/>
              </a:rPr>
              <a:t>("</a:t>
            </a:r>
            <a:r>
              <a:rPr lang="ar-SA" dirty="0" err="1">
                <a:latin typeface="Arial" panose="020B0604020202020204" pitchFamily="34" charset="0"/>
              </a:rPr>
              <a:t>منشء</a:t>
            </a:r>
            <a:r>
              <a:rPr lang="ar-SA" dirty="0">
                <a:latin typeface="Arial" panose="020B0604020202020204" pitchFamily="34" charset="0"/>
              </a:rPr>
              <a:t> النموذج") 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لملفات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NetCDF</a:t>
            </a:r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9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 </a:t>
            </a:r>
            <a:r>
              <a:rPr lang="en-US" b="1" dirty="0"/>
              <a:t> </a:t>
            </a:r>
            <a:r>
              <a:rPr lang="ar-DZ" b="1" dirty="0" err="1"/>
              <a:t>NetCDFفي</a:t>
            </a:r>
            <a:r>
              <a:rPr lang="ar-DZ" b="1" dirty="0"/>
              <a:t> QGIS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استخدام </a:t>
            </a:r>
            <a:r>
              <a:rPr lang="ar-DZ" dirty="0" err="1"/>
              <a:t>plugin</a:t>
            </a:r>
            <a:r>
              <a:rPr lang="ar-DZ" dirty="0"/>
              <a:t> أي مكون إضافي (إما أداة القيمة أو أداة </a:t>
            </a:r>
            <a:r>
              <a:rPr lang="en-US" dirty="0"/>
              <a:t>gdal2xyz</a:t>
            </a:r>
            <a:r>
              <a:rPr lang="ar-DZ" dirty="0"/>
              <a:t>)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تحميل مجموعة بيانات </a:t>
            </a:r>
            <a:r>
              <a:rPr lang="ar-DZ" dirty="0" err="1"/>
              <a:t>NetCDF</a:t>
            </a:r>
            <a:r>
              <a:rPr lang="ar-DZ" dirty="0"/>
              <a:t> (طبقة&gt; إضافة طبقة نقطية)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يتم هنا عرض المكون إضافي لأداة القيمة وهي أداة جدولية تسمح باستكشاف طبقات البيانات النقطية لـ </a:t>
            </a:r>
            <a:r>
              <a:rPr lang="ar-DZ" dirty="0" err="1"/>
              <a:t>NetCDF</a:t>
            </a:r>
            <a:r>
              <a:rPr lang="ar-DZ" dirty="0"/>
              <a:t> كجداول أو رسوم بيانية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حدد الموقع عن طريق النقر على طبقة البيانات النقطية وسيتم عرض الإحداثيات في الأسفل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BEE0-E8C6-4D5E-AC3D-E06CF3185BD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EA96C79-1E84-43A4-85E7-24DBFD04D6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0BEF31-AFC9-4D37-848C-E026417067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396371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إنشاء عرض جدول  </a:t>
            </a:r>
            <a:r>
              <a:rPr lang="en-US" b="1" dirty="0"/>
              <a:t> </a:t>
            </a:r>
            <a:r>
              <a:rPr lang="ar-DZ" b="1" dirty="0" err="1"/>
              <a:t>NetCDFفي</a:t>
            </a:r>
            <a:r>
              <a:rPr lang="ar-DZ" b="1" dirty="0"/>
              <a:t> QGIS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استخدام </a:t>
            </a:r>
            <a:r>
              <a:rPr lang="ar-DZ" dirty="0" err="1"/>
              <a:t>plugin</a:t>
            </a:r>
            <a:r>
              <a:rPr lang="ar-DZ" dirty="0"/>
              <a:t> أي مكون إضافي (إما أداة القيمة أو أداة </a:t>
            </a:r>
            <a:r>
              <a:rPr lang="en-US" dirty="0"/>
              <a:t>gdal2xyz</a:t>
            </a:r>
            <a:r>
              <a:rPr lang="ar-DZ" dirty="0"/>
              <a:t>)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إضافة أداة متاحة في المعالجة&gt; مربع الأدوات &lt;تحت GDAL / OGR&gt; تحويلات [GDAL]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أداة </a:t>
            </a:r>
            <a:r>
              <a:rPr lang="en-US" dirty="0"/>
              <a:t>gdal2xyz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حدد شريحة زمنية وأطلق اسمًا على ملف الإخراج (بتنسيق </a:t>
            </a:r>
            <a:r>
              <a:rPr lang="ar-DZ" dirty="0" err="1"/>
              <a:t>csv</a:t>
            </a:r>
            <a:r>
              <a:rPr lang="ar-DZ" dirty="0"/>
              <a:t>.) وانقر فوق تشغيل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سيتضمن كل سطر من </a:t>
            </a:r>
            <a:r>
              <a:rPr lang="ar-DZ" dirty="0" err="1"/>
              <a:t>csv</a:t>
            </a:r>
            <a:r>
              <a:rPr lang="ar-DZ" dirty="0"/>
              <a:t> الناتج  إحداثي XY والمتغير المقابل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D024B-1EFE-43CD-8EED-6E4AB70861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BCAD2DD-16C7-428C-90DB-74230DA0293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E90A46-191D-446F-B273-587E022EEE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672606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استراحة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5A382-B0C8-4B6D-8A1D-367512E376A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9E7E164-DE0F-4605-A2EE-124F341C84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3EF4913-212C-453E-B7A2-C161AEBC04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70625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استخدم منشئ النموذج لإنشاء سلاسل زمنية</a:t>
            </a:r>
          </a:p>
          <a:p>
            <a:pPr algn="r" rtl="1"/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2B486-2440-4368-AC0C-E420DF04C8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1BB458B-BAAF-4BA2-B968-CB1E4A19A8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E7EF80-6418-4228-80D1-BBDAE0D0E8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948160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 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تتم إضافة الأدوات بالسحب من </a:t>
            </a:r>
            <a:r>
              <a:rPr lang="ar-DZ" dirty="0" err="1"/>
              <a:t>ArcToolbox</a:t>
            </a:r>
            <a:r>
              <a:rPr lang="ar-DZ" dirty="0"/>
              <a:t> إلى مساحة عمل منشئ النموذج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دليل ريكار التدريبي حول استخدام نظم المعلومات الجغرافية لتحليل بيانات تغير المناخ القسم </a:t>
            </a:r>
            <a:r>
              <a:rPr lang="en-US" dirty="0"/>
              <a:t>3.3.3</a:t>
            </a:r>
          </a:p>
          <a:p>
            <a:pPr algn="r" rtl="1"/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6AA62-714F-496F-ACCF-04D5F9B44F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9B5DC0AC-8827-4AD4-A3B0-64BB6099393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8CD92A-CE7E-4618-B74D-D4A088FCF8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76329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 :</a:t>
            </a:r>
            <a:r>
              <a:rPr lang="en-US" b="1" dirty="0"/>
              <a:t> </a:t>
            </a:r>
            <a:r>
              <a:rPr lang="ar-DZ" b="1" dirty="0"/>
              <a:t>إضافة مجلد ملف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اختر ملفات </a:t>
            </a:r>
            <a:r>
              <a:rPr lang="ar-DZ" dirty="0" err="1"/>
              <a:t>NetCDF</a:t>
            </a:r>
            <a:r>
              <a:rPr lang="ar-DZ" dirty="0"/>
              <a:t> عن طريق تحديد </a:t>
            </a:r>
            <a:r>
              <a:rPr lang="en-US" dirty="0"/>
              <a:t>Files&lt; Iterators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أن تكون جميع ملفات </a:t>
            </a:r>
            <a:r>
              <a:rPr lang="ar-DZ" dirty="0" err="1"/>
              <a:t>NetCDF</a:t>
            </a:r>
            <a:r>
              <a:rPr lang="ar-DZ" dirty="0"/>
              <a:t> في مجلد واحد. يوصى بوضع المجلد على سطح مكتب الكمبيوتر لإبقاء اسم الملف الكامل قصيرًا قدر الإمكان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C7018-6F02-4EA6-917B-ED0192A51BD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62C2A48-F7AD-48A8-A38E-9D8AF21B833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E63D93-8466-4473-8B88-AA30338369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9655227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 :</a:t>
            </a:r>
            <a:r>
              <a:rPr lang="en-US" b="1" dirty="0"/>
              <a:t> </a:t>
            </a:r>
            <a:r>
              <a:rPr lang="ar-DZ" b="1" dirty="0"/>
              <a:t>إضافة مجلد ملف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20640-0288-4E68-A775-DC8B97BA86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5DDFA81-DABF-4AD8-8009-91E9BD0C6CB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3E17BF-9BCD-47E4-A5D5-035A2F8FF4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940620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 :</a:t>
            </a:r>
            <a:r>
              <a:rPr lang="en-US" b="1" dirty="0"/>
              <a:t> </a:t>
            </a:r>
            <a:r>
              <a:rPr lang="ar-DZ" b="1" dirty="0"/>
              <a:t>إضافة مجلد ملف</a:t>
            </a:r>
          </a:p>
          <a:p>
            <a:pPr algn="r" rtl="1"/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انقر نقرًا مزدوجًا على سداسي </a:t>
            </a:r>
            <a:r>
              <a:rPr lang="ar-DZ" dirty="0" err="1"/>
              <a:t>Iterate</a:t>
            </a:r>
            <a:r>
              <a:rPr lang="ar-DZ" dirty="0"/>
              <a:t> </a:t>
            </a:r>
            <a:r>
              <a:rPr lang="ar-DZ" dirty="0" err="1"/>
              <a:t>Files</a:t>
            </a:r>
            <a:r>
              <a:rPr lang="ar-DZ" dirty="0"/>
              <a:t> في مساحة عمل منشئ النموذج وحدد المجلد </a:t>
            </a:r>
            <a:r>
              <a:rPr lang="ar-DZ" b="1" dirty="0"/>
              <a:t>بالكامل</a:t>
            </a:r>
            <a:r>
              <a:rPr lang="ar-DZ" dirty="0"/>
              <a:t> باستخدام المربع </a:t>
            </a:r>
            <a:r>
              <a:rPr lang="ar-DZ" dirty="0" err="1"/>
              <a:t>المنسدل</a:t>
            </a:r>
            <a:r>
              <a:rPr lang="ar-DZ" dirty="0"/>
              <a:t> حيث يتم حفظ ملفات </a:t>
            </a:r>
            <a:r>
              <a:rPr lang="ar-DZ" dirty="0" err="1"/>
              <a:t>NetCDF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بعد الضغط على "موافق" عند اكتماله ، سيتم تلقائيًا تلوين الأشكال البيضاوية للملفات والبيانات والملفات والاسم</a:t>
            </a:r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FCD60-C268-4C81-B2D4-F76C0EEB14E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A3BFFF2-05BC-4449-8D3C-4F68736225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6CA133-6D2A-49F5-9C79-7CE50DB25B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717464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 : إنشاء عرض جدول  </a:t>
            </a:r>
            <a:r>
              <a:rPr lang="ar-DZ" b="1" dirty="0" err="1"/>
              <a:t>NetCDF</a:t>
            </a:r>
            <a:endParaRPr lang="ar-DZ" b="1" dirty="0"/>
          </a:p>
          <a:p>
            <a:pPr algn="r" rtl="1"/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إضافة معلومات في طريقة عرض جدول </a:t>
            </a:r>
            <a:r>
              <a:rPr lang="ar-DZ" dirty="0" err="1"/>
              <a:t>NetCDF</a:t>
            </a:r>
            <a:r>
              <a:rPr lang="ar-DZ" dirty="0"/>
              <a:t> باستخدام </a:t>
            </a:r>
            <a:r>
              <a:rPr lang="ar-DZ" b="1" dirty="0"/>
              <a:t>أي من</a:t>
            </a:r>
            <a:r>
              <a:rPr lang="ar-DZ" dirty="0"/>
              <a:t> ملفات </a:t>
            </a:r>
            <a:r>
              <a:rPr lang="ar-DZ" dirty="0" err="1"/>
              <a:t>NetCDF</a:t>
            </a:r>
            <a:r>
              <a:rPr lang="ar-DZ" dirty="0"/>
              <a:t> في مجلد الملفات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الموقع المحدد هو نفسه كما كان من قبل (من الشريحة 24) ويستند إلى ملفات </a:t>
            </a:r>
            <a:r>
              <a:rPr lang="ar-DZ" dirty="0" err="1"/>
              <a:t>NetCDF</a:t>
            </a:r>
            <a:r>
              <a:rPr lang="ar-DZ" dirty="0"/>
              <a:t> المستخرجة في المغرب</a:t>
            </a:r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7AC98-C610-4A8B-8E55-1A18D0A187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DCD643F-0622-40B1-B70C-354C1F2AB8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4C865E-5B5A-4599-B85E-21FC919E59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892482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من مجلد ملف إلى إنشاء عرض جدول </a:t>
            </a:r>
            <a:r>
              <a:rPr lang="ar-DZ" b="1" dirty="0" err="1"/>
              <a:t>NetCDF</a:t>
            </a:r>
            <a:endParaRPr lang="ar-DZ" dirty="0"/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بدلاً من تشغيل النموذج بناءً على</a:t>
            </a:r>
            <a:r>
              <a:rPr lang="en-US" dirty="0"/>
              <a:t> </a:t>
            </a:r>
            <a:r>
              <a:rPr lang="ar-DZ" dirty="0"/>
              <a:t>(1)  ملف </a:t>
            </a:r>
            <a:r>
              <a:rPr lang="ar-DZ" dirty="0" err="1"/>
              <a:t>NetCDF</a:t>
            </a:r>
            <a:r>
              <a:rPr lang="ar-DZ" dirty="0"/>
              <a:t>  المستخدم لملء طريقة إنشاء عرض جدول </a:t>
            </a:r>
            <a:r>
              <a:rPr lang="ar-DZ" dirty="0" err="1"/>
              <a:t>NetCDF</a:t>
            </a:r>
            <a:r>
              <a:rPr lang="ar-DZ" dirty="0"/>
              <a:t> ، اختر الملف البيضاوي لتنفيذ الأداة على جميع ملفات </a:t>
            </a:r>
            <a:r>
              <a:rPr lang="ar-DZ" dirty="0" err="1"/>
              <a:t>NetCDF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النتيجة من الشريحة السابقة ستكون مشابهة لـ (1)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استخدم أداة الاتصال لتوصيل الملف البيضاوي بمستطيل إنشاء عرض جدول </a:t>
            </a:r>
            <a:r>
              <a:rPr lang="ar-DZ" dirty="0" err="1"/>
              <a:t>NetCDF</a:t>
            </a:r>
            <a:r>
              <a:rPr lang="ar-DZ" dirty="0"/>
              <a:t> (2)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لن يكون البيضاوي الأزرق (في هذا المثال يعرض </a:t>
            </a:r>
            <a:r>
              <a:rPr lang="en-US" dirty="0"/>
              <a:t>pr_MNA-44_CNRM-CERFACS-CNRM</a:t>
            </a:r>
            <a:r>
              <a:rPr lang="ar-DZ" dirty="0"/>
              <a:t>) متصلاً بعد ذلك، وبدلاً من ذلك سيتم توصيل الملف البيضاوي إلى إنشاء عرض جدول </a:t>
            </a:r>
            <a:r>
              <a:rPr lang="ar-DZ" dirty="0" err="1"/>
              <a:t>NetCDF</a:t>
            </a:r>
            <a:r>
              <a:rPr lang="ar-DZ" dirty="0"/>
              <a:t> المستطيل (3). يمكن حذف الشكل البيضاوي الأزرق لأنه لم يعد مستخدمًا.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ستظهر أداة إنشاء عرض جدول </a:t>
            </a:r>
            <a:r>
              <a:rPr lang="ar-DZ" dirty="0" err="1"/>
              <a:t>NetCDF</a:t>
            </a:r>
            <a:r>
              <a:rPr lang="ar-DZ" dirty="0"/>
              <a:t> عندئذٍ ملف </a:t>
            </a:r>
            <a:r>
              <a:rPr lang="ar-DZ" dirty="0" err="1"/>
              <a:t>NetCDF</a:t>
            </a:r>
            <a:r>
              <a:rPr lang="ar-DZ" dirty="0"/>
              <a:t>  الإدخال كملف بدلاً من اسم ملف </a:t>
            </a:r>
            <a:r>
              <a:rPr lang="ar-DZ" dirty="0" err="1"/>
              <a:t>NetCDF</a:t>
            </a:r>
            <a:r>
              <a:rPr lang="ar-DZ" dirty="0"/>
              <a:t> الأصلي (4). ستظل المتغيرات وأبعاد الصف وقيم الأبعاد التي يتم تعبئتها بواسطة ملف </a:t>
            </a:r>
            <a:r>
              <a:rPr lang="ar-DZ" dirty="0" err="1"/>
              <a:t>NetCDF</a:t>
            </a:r>
            <a:r>
              <a:rPr lang="ar-DZ" dirty="0"/>
              <a:t> المفردة كما هي.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FD4E1-87E9-462C-BC41-B1DAFEB6E8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5229AEA-D03D-403E-A7ED-8F6D21FDBFF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5BD701-7E05-475C-9D64-C6E06FA658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95540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Y" dirty="0"/>
              <a:t>المعلومات المدرجة في هذه الوحدة مفصلة في دليل التدريب هذا وسوف يشار إلى </a:t>
            </a:r>
            <a:r>
              <a:rPr lang="ar-SY" dirty="0" err="1"/>
              <a:t>اﻷقسام</a:t>
            </a:r>
            <a:r>
              <a:rPr lang="ar-SY" dirty="0"/>
              <a:t> ذات الصلة • .</a:t>
            </a:r>
          </a:p>
          <a:p>
            <a:pPr algn="r" rtl="1"/>
            <a:r>
              <a:rPr lang="ar-SY" dirty="0"/>
              <a:t>ويجري حاليا وضع الصيغة النهائية للدليل، وسنعلم المشاركين متى يصبح متوفر. كما وستكون متاحة باللغتين • </a:t>
            </a:r>
            <a:r>
              <a:rPr lang="ar-SY" dirty="0" err="1"/>
              <a:t>اﻹنجليزية</a:t>
            </a:r>
            <a:r>
              <a:rPr lang="ar-SY" dirty="0"/>
              <a:t> والعربية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309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تحويل المخرجات إلى قاعدة البيانات الجغرافية (</a:t>
            </a:r>
            <a:r>
              <a:rPr lang="ar-DZ" b="1" dirty="0" err="1"/>
              <a:t>geodatabase</a:t>
            </a:r>
            <a:r>
              <a:rPr lang="ar-DZ" b="1" dirty="0"/>
              <a:t>)</a:t>
            </a:r>
          </a:p>
          <a:p>
            <a:pPr algn="r" rtl="1"/>
            <a:r>
              <a:rPr lang="ar-DZ" b="1" dirty="0"/>
              <a:t> 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تحويل الناتج من أداة إنشاء عرض جدول </a:t>
            </a:r>
            <a:r>
              <a:rPr lang="ar-DZ" dirty="0" err="1"/>
              <a:t>NetCDF</a:t>
            </a:r>
            <a:r>
              <a:rPr lang="ar-DZ" dirty="0"/>
              <a:t> إلى قاعدة بيانات جغرافية بإضافة أداة "جدول إلى جدول" الموجودة ضمن أدوات التحويل&gt; إلى قاعدة بيانات جغرافية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قم بتوصيل الشكل البيضاوي </a:t>
            </a:r>
            <a:r>
              <a:rPr lang="ar-DZ" dirty="0" err="1"/>
              <a:t>File_View</a:t>
            </a:r>
            <a:r>
              <a:rPr lang="ar-DZ" dirty="0"/>
              <a:t> بمستطيل "جدول إلى جدول"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34F63-BA39-49F4-A1D7-5248CB3923E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3DB685C-06B1-465D-AFCC-682342E795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50DBFA-FA92-47A5-ADCE-77D5188CF1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6048822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تحويل المخرجات إلى قاعدة البيانات الجغرافية (</a:t>
            </a:r>
            <a:r>
              <a:rPr lang="ar-DZ" b="1" dirty="0" err="1"/>
              <a:t>geodatabase</a:t>
            </a:r>
            <a:r>
              <a:rPr lang="ar-DZ" b="1" dirty="0"/>
              <a:t>)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BDD1F-1926-4C2D-BC30-79F42CD45F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B57CD2A8-9BE9-486C-BD58-C35A54BC44E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8EF575-319A-4ABD-A870-DDD42DDABF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6956181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جدول إلى جدول</a:t>
            </a:r>
          </a:p>
          <a:p>
            <a:pPr algn="r" rtl="1"/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موقع المخرجات معرف من قبل المستخدم وهو مجلد (وليس ملف واحد)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جدول المخرجات معرّف أيضًا من قبل المستخدم وهو نوع ملف .</a:t>
            </a:r>
            <a:r>
              <a:rPr lang="ar-DZ" dirty="0" err="1"/>
              <a:t>dbf</a:t>
            </a:r>
            <a:endParaRPr lang="ar-DZ" dirty="0"/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يوصى بتضمين٪ n٪ في اسم ملف جدول المخرجات. سيؤدي هذا إلى إنشاء جداول مخرجات متعددة برقم فريد لكل منها ، بدءًا من 0 ، بترتيب زمني</a:t>
            </a:r>
            <a:endParaRPr lang="ar-DZ" b="1" dirty="0"/>
          </a:p>
          <a:p>
            <a:pPr algn="r" rtl="1"/>
            <a:endParaRPr lang="ar-DZ" b="1" dirty="0"/>
          </a:p>
          <a:p>
            <a:pPr algn="r" rtl="1"/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62C5A-DBBB-4DC5-9742-D1C6AFEB71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926953A-06A9-4D4F-B88D-0417FA03910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FE34F7C-E172-4D2C-AA35-EACB20EAF5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2099374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</a:t>
            </a:r>
            <a:r>
              <a:rPr lang="en-US" b="1" dirty="0" err="1"/>
              <a:t>تشغيل</a:t>
            </a:r>
            <a:r>
              <a:rPr lang="en-US" b="1" dirty="0"/>
              <a:t> </a:t>
            </a:r>
            <a:r>
              <a:rPr lang="en-US" b="1" dirty="0" err="1"/>
              <a:t>النموذج</a:t>
            </a:r>
            <a:endParaRPr lang="en-US" b="1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 err="1"/>
              <a:t>بمجرد</a:t>
            </a:r>
            <a:r>
              <a:rPr lang="en-US" dirty="0"/>
              <a:t> </a:t>
            </a:r>
            <a:r>
              <a:rPr lang="en-US" dirty="0" err="1"/>
              <a:t>إدخال</a:t>
            </a:r>
            <a:r>
              <a:rPr lang="en-US" dirty="0"/>
              <a:t> </a:t>
            </a:r>
            <a:r>
              <a:rPr lang="en-US" dirty="0" err="1"/>
              <a:t>بيانات</a:t>
            </a:r>
            <a:r>
              <a:rPr lang="en-US" dirty="0"/>
              <a:t> </a:t>
            </a:r>
            <a:r>
              <a:rPr lang="en-US" dirty="0" err="1"/>
              <a:t>جدول</a:t>
            </a:r>
            <a:r>
              <a:rPr lang="en-US" dirty="0"/>
              <a:t> </a:t>
            </a:r>
            <a:r>
              <a:rPr lang="en-US" dirty="0" err="1"/>
              <a:t>إلى</a:t>
            </a:r>
            <a:r>
              <a:rPr lang="en-US" dirty="0"/>
              <a:t> </a:t>
            </a:r>
            <a:r>
              <a:rPr lang="en-US" dirty="0" err="1"/>
              <a:t>جدول</a:t>
            </a:r>
            <a:r>
              <a:rPr lang="en-US" dirty="0"/>
              <a:t>، </a:t>
            </a:r>
            <a:r>
              <a:rPr lang="en-US" dirty="0" err="1"/>
              <a:t>ستبدو</a:t>
            </a:r>
            <a:r>
              <a:rPr lang="en-US" dirty="0"/>
              <a:t> </a:t>
            </a:r>
            <a:r>
              <a:rPr lang="en-US" dirty="0" err="1"/>
              <a:t>مساحة</a:t>
            </a:r>
            <a:r>
              <a:rPr lang="en-US" dirty="0"/>
              <a:t> </a:t>
            </a:r>
            <a:r>
              <a:rPr lang="en-US" dirty="0" err="1"/>
              <a:t>عمل</a:t>
            </a:r>
            <a:r>
              <a:rPr lang="en-US" dirty="0"/>
              <a:t> </a:t>
            </a:r>
            <a:r>
              <a:rPr lang="en-US" dirty="0" err="1"/>
              <a:t>منشئ</a:t>
            </a:r>
            <a:r>
              <a:rPr lang="en-US" dirty="0"/>
              <a:t> </a:t>
            </a:r>
            <a:r>
              <a:rPr lang="en-US" dirty="0" err="1"/>
              <a:t>النموذج</a:t>
            </a:r>
            <a:r>
              <a:rPr lang="en-US" dirty="0"/>
              <a:t> </a:t>
            </a:r>
            <a:r>
              <a:rPr lang="en-US" dirty="0" err="1"/>
              <a:t>مشابهة</a:t>
            </a:r>
            <a:r>
              <a:rPr lang="en-US" dirty="0"/>
              <a:t> </a:t>
            </a:r>
            <a:r>
              <a:rPr lang="en-US" dirty="0" err="1"/>
              <a:t>لما</a:t>
            </a:r>
            <a:r>
              <a:rPr lang="en-US" dirty="0"/>
              <a:t> </a:t>
            </a:r>
            <a:r>
              <a:rPr lang="en-US" dirty="0" err="1"/>
              <a:t>هو</a:t>
            </a:r>
            <a:r>
              <a:rPr lang="en-US" dirty="0"/>
              <a:t> </a:t>
            </a:r>
            <a:r>
              <a:rPr lang="en-US" dirty="0" err="1"/>
              <a:t>معروض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 err="1"/>
              <a:t>عند</a:t>
            </a:r>
            <a:r>
              <a:rPr lang="en-US" dirty="0"/>
              <a:t> </a:t>
            </a:r>
            <a:r>
              <a:rPr lang="en-US" dirty="0" err="1"/>
              <a:t>هذه</a:t>
            </a:r>
            <a:r>
              <a:rPr lang="en-US" dirty="0"/>
              <a:t> </a:t>
            </a:r>
            <a:r>
              <a:rPr lang="en-US" dirty="0" err="1"/>
              <a:t>النقطة</a:t>
            </a:r>
            <a:r>
              <a:rPr lang="en-US" dirty="0"/>
              <a:t> ، </a:t>
            </a:r>
            <a:r>
              <a:rPr lang="en-US" dirty="0" err="1"/>
              <a:t>قم</a:t>
            </a:r>
            <a:r>
              <a:rPr lang="en-US" dirty="0"/>
              <a:t> </a:t>
            </a:r>
            <a:r>
              <a:rPr lang="en-US" dirty="0" err="1"/>
              <a:t>بتشغيل</a:t>
            </a:r>
            <a:r>
              <a:rPr lang="en-US" dirty="0"/>
              <a:t> </a:t>
            </a:r>
            <a:r>
              <a:rPr lang="en-US" dirty="0" err="1"/>
              <a:t>النموذج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endParaRPr lang="en-US" b="1" dirty="0"/>
          </a:p>
          <a:p>
            <a:pPr algn="r" rtl="1"/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C7E63-D69B-48BC-892E-217C38E75A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B6572C4-41AB-4C44-823F-E6540A60228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2AD6C8-5521-4D87-AEF7-C924F25DAD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6004742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مخرجات</a:t>
            </a:r>
            <a:r>
              <a:rPr lang="ar-DZ" dirty="0"/>
              <a:t> </a:t>
            </a:r>
            <a:r>
              <a:rPr lang="ar-DZ" b="1" dirty="0"/>
              <a:t> النموذج</a:t>
            </a:r>
          </a:p>
          <a:p>
            <a:pPr algn="r" rtl="1"/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ستظهر المخرجات مشابهة للشاشة في المجلد. تعتمد أسماء الملفات على ما تم تحديده من قبل المستخدم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يتضمن كل جدول قاعدة بيانات جغرافية ثلاثة ملفات مجمعة معًا (.</a:t>
            </a:r>
            <a:r>
              <a:rPr lang="ar-DZ" dirty="0" err="1"/>
              <a:t>cpg</a:t>
            </a:r>
            <a:r>
              <a:rPr lang="ar-DZ" dirty="0"/>
              <a:t> و. </a:t>
            </a:r>
            <a:r>
              <a:rPr lang="ar-DZ" dirty="0" err="1"/>
              <a:t>dbf</a:t>
            </a:r>
            <a:r>
              <a:rPr lang="ar-DZ" dirty="0"/>
              <a:t> و. dbf.xml)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فتح كل مخرجات ملف .</a:t>
            </a:r>
            <a:r>
              <a:rPr lang="ar-DZ" dirty="0" err="1"/>
              <a:t>dbf</a:t>
            </a:r>
            <a:r>
              <a:rPr lang="ar-DZ" dirty="0"/>
              <a:t> في </a:t>
            </a:r>
            <a:r>
              <a:rPr lang="ar-DZ" dirty="0" err="1"/>
              <a:t>Excel</a:t>
            </a:r>
            <a:r>
              <a:rPr lang="ar-DZ" dirty="0"/>
              <a:t> أو برامج متوافقة أخرى مع نتائج مماثلة كما هو موضح. (النتائج المعروضة هي من ملفات </a:t>
            </a:r>
            <a:r>
              <a:rPr lang="en-US" dirty="0"/>
              <a:t>precip_1 </a:t>
            </a:r>
            <a:r>
              <a:rPr lang="ar-DZ" dirty="0"/>
              <a:t>، التي تم تحديدها من ملف </a:t>
            </a:r>
            <a:r>
              <a:rPr lang="en-US" dirty="0"/>
              <a:t>2047 </a:t>
            </a:r>
            <a:r>
              <a:rPr lang="ar-DZ" dirty="0" err="1"/>
              <a:t>NetCDF</a:t>
            </a:r>
            <a:r>
              <a:rPr lang="ar-DZ" dirty="0"/>
              <a:t>)</a:t>
            </a:r>
            <a:endParaRPr lang="ar-D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B2001-86A7-4BA3-AB7F-696D4565FE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45B39D3B-0701-4CC4-96DE-2B2F4B1FFA8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6496C7-31DC-4809-8AFA-FB74D6F8EA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473268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إلحاق</a:t>
            </a:r>
          </a:p>
          <a:p>
            <a:pPr algn="r" rtl="1"/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يتم إنشاء جداول قاعدة البيانات الجغرافية لكل ملف </a:t>
            </a:r>
            <a:r>
              <a:rPr lang="ar-DZ" dirty="0" err="1"/>
              <a:t>NetCDF</a:t>
            </a:r>
            <a:r>
              <a:rPr lang="ar-DZ" dirty="0"/>
              <a:t> واحد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لدمجها في جدول واحد ، يتم استخدام أداة إلحاق</a:t>
            </a:r>
            <a:endParaRPr lang="ar-DZ" b="1" dirty="0"/>
          </a:p>
          <a:p>
            <a:pPr algn="r" rtl="1"/>
            <a:endParaRPr lang="ar-DZ" dirty="0"/>
          </a:p>
          <a:p>
            <a:pPr algn="r" rtl="1"/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FE8EC-D86F-4918-9675-0B7CD2E3C84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798A721-0D0C-4D12-8F8A-3657ECD5199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08C044-45F2-4071-B98A-C95393847F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8748763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إضافة أدوات وبيانات إلى منشئ النموذج: إلحاق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C33FE-8A47-4B61-AE3F-E3D719A371A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6FEAC29-6444-4295-9151-65B1E775BFA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F4B21B-6B73-421D-B458-F0D3B67195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8436724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b="1" dirty="0"/>
              <a:t>إضافة أدوات وبيانات إلى منشئ النموذج: إلحاق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إضافة متغيرات إلى أداة إلحاق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يتم تحديد مجموعات بيانات الإدخال باستخدام مربع القائمة المنسدلة. اختر نفس اسم الملف المستخدم كجدول المخرجات لأداة جدول إلى جدول. (في هذا المثال ، هو </a:t>
            </a:r>
            <a:r>
              <a:rPr lang="en-US" dirty="0" err="1"/>
              <a:t>precip</a:t>
            </a:r>
            <a:r>
              <a:rPr lang="en-US" dirty="0"/>
              <a:t>_%n%.</a:t>
            </a:r>
            <a:r>
              <a:rPr lang="en-US" dirty="0" err="1"/>
              <a:t>dbf</a:t>
            </a:r>
            <a:r>
              <a:rPr lang="ar-DZ" dirty="0"/>
              <a:t>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مجموعة البيانات المستهدفة محددة من قبل المستخدم ويجب أن تستند إلى ملف موجود. يجب أن يكون لمجموعة البيانات المستهدفة نفس بنية الملف مثل ملفات المخرجات الأخرى (.</a:t>
            </a:r>
            <a:r>
              <a:rPr lang="ar-DZ" dirty="0" err="1"/>
              <a:t>cpg</a:t>
            </a:r>
            <a:r>
              <a:rPr lang="ar-DZ" dirty="0"/>
              <a:t> و. </a:t>
            </a:r>
            <a:r>
              <a:rPr lang="ar-DZ" dirty="0" err="1"/>
              <a:t>dbf</a:t>
            </a:r>
            <a:r>
              <a:rPr lang="ar-DZ" dirty="0"/>
              <a:t> و. dbf.xml). طريقة بسيطة للقيام بذلك هي فقط نسخ / لصق جدول قاعدة البيانات الجغرافية الأول</a:t>
            </a:r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82DF6-5B0A-4560-8A27-B07E605F78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840B0FD-1F9F-4277-BACE-5B7DE8DF4F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F2DC0-4695-427D-91B6-42A9B50993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8099767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b="1" dirty="0"/>
              <a:t>إضافة أدوات وبيانات إلى منشئ النموذج: إلحاق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نظرًا لأنه يجب أن تستند مجموعة البيانات المستهدفة إلى جدول موجود ، فسيتم دمج هذا الجدول الحالي مع جداول قاعدة البيانات الجغرافية المتبقية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تستند النتائج إلى قاعدة البيانات الجغرافية المكررة (</a:t>
            </a:r>
            <a:r>
              <a:rPr lang="en-US" dirty="0"/>
              <a:t>precip_0 – copy</a:t>
            </a:r>
            <a:r>
              <a:rPr lang="ar-DZ" dirty="0"/>
              <a:t>) الموضحة في الشريحة 46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انسخ / الصق ملفًا جديدًا لإدخاله في مجموعة بيانات الهدف وإلا ستواصل النتائج إلحاق بعضها البعض</a:t>
            </a:r>
            <a:endParaRPr lang="ar-DZ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1868A-39AE-4E7F-86EE-F8179C54B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8335616-EE56-4108-8601-5BFFAC8DC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2A4BF4-3C52-485A-8EDF-6A5B8971AE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1503603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الوصول إلى النماذج التي تم إنشاؤها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حفظ النماذج في مربع أدوات المستخدم، يمكن الوصول إليها من الكتالوج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لتشغيل النموذج ، اختر تحرير (وليس فتح)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B8AF1-A13B-4A0A-BC5D-5D7EE1C3E20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7D11FD4-CE05-4B78-9A44-D67B3043FDA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3B4C2E-BCAB-4282-A2CE-BE7BE77945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79874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 </a:t>
            </a:r>
            <a:r>
              <a:rPr lang="ar-SA" b="1" dirty="0" err="1"/>
              <a:t>nlon</a:t>
            </a:r>
            <a:r>
              <a:rPr lang="ar-SA" b="1" dirty="0"/>
              <a:t> و </a:t>
            </a:r>
            <a:r>
              <a:rPr lang="ar-SA" b="1" dirty="0" err="1"/>
              <a:t>nlat</a:t>
            </a:r>
            <a:endParaRPr lang="ar-SA" dirty="0"/>
          </a:p>
          <a:p>
            <a:pPr algn="r" rtl="1"/>
            <a:r>
              <a:rPr lang="ar-SA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ناقشنا في الوحدة 2 إنشاء طبقة بيانات نقطية </a:t>
            </a:r>
            <a:r>
              <a:rPr lang="ar-SA" dirty="0" err="1"/>
              <a:t>NetCDF</a:t>
            </a:r>
            <a:endParaRPr lang="ar-SA" dirty="0"/>
          </a:p>
          <a:p>
            <a:pPr algn="r" rtl="1"/>
            <a:endParaRPr lang="ar-SA" dirty="0"/>
          </a:p>
          <a:p>
            <a:pPr algn="r" rtl="1"/>
            <a:r>
              <a:rPr lang="ar-SA" dirty="0"/>
              <a:t>عند استخدام هذه الأداة مع ملف </a:t>
            </a:r>
            <a:r>
              <a:rPr lang="ar-SA" dirty="0" err="1"/>
              <a:t>ريكارNetCDF</a:t>
            </a:r>
            <a:r>
              <a:rPr lang="ar-SA" dirty="0"/>
              <a:t> ، تم </a:t>
            </a:r>
            <a:r>
              <a:rPr lang="ar-SA" noProof="0" dirty="0"/>
              <a:t>ملء</a:t>
            </a:r>
            <a:r>
              <a:rPr lang="ar-SA" dirty="0"/>
              <a:t> أبعاد X  و  </a:t>
            </a:r>
            <a:r>
              <a:rPr lang="en-US" dirty="0"/>
              <a:t>  </a:t>
            </a:r>
            <a:r>
              <a:rPr lang="ar-SA" dirty="0" err="1"/>
              <a:t>Yتلقائيًا</a:t>
            </a:r>
            <a:r>
              <a:rPr lang="ar-SA" dirty="0"/>
              <a:t> باستخدام </a:t>
            </a:r>
            <a:r>
              <a:rPr lang="ar-SA" dirty="0" err="1"/>
              <a:t>nlon</a:t>
            </a:r>
            <a:r>
              <a:rPr lang="ar-SA" dirty="0"/>
              <a:t> و </a:t>
            </a:r>
            <a:r>
              <a:rPr lang="ar-SA" dirty="0" err="1"/>
              <a:t>nlat</a:t>
            </a:r>
            <a:endParaRPr lang="ar-SA" dirty="0"/>
          </a:p>
          <a:p>
            <a:pPr algn="r" rtl="1"/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تم تغييرها بدلاً من ذلك إلى </a:t>
            </a:r>
            <a:r>
              <a:rPr lang="ar-SA" dirty="0" err="1"/>
              <a:t>lon</a:t>
            </a:r>
            <a:r>
              <a:rPr lang="ar-SA" dirty="0"/>
              <a:t> </a:t>
            </a:r>
            <a:r>
              <a:rPr lang="en-US" dirty="0"/>
              <a:t>)</a:t>
            </a:r>
            <a:r>
              <a:rPr lang="ar-SA" dirty="0"/>
              <a:t>لخط الطول</a:t>
            </a:r>
            <a:r>
              <a:rPr lang="en-US" dirty="0"/>
              <a:t>(</a:t>
            </a:r>
            <a:r>
              <a:rPr lang="ar-SA" dirty="0"/>
              <a:t> و </a:t>
            </a:r>
            <a:r>
              <a:rPr lang="ar-SA" dirty="0" err="1"/>
              <a:t>lat</a:t>
            </a:r>
            <a:r>
              <a:rPr lang="ar-SA" dirty="0"/>
              <a:t> </a:t>
            </a:r>
            <a:r>
              <a:rPr lang="en-US" dirty="0"/>
              <a:t>)</a:t>
            </a:r>
            <a:r>
              <a:rPr lang="ar-SA" dirty="0"/>
              <a:t>لخط العرض</a:t>
            </a:r>
            <a:r>
              <a:rPr lang="en-US" dirty="0"/>
              <a:t>(</a:t>
            </a:r>
            <a:r>
              <a:rPr lang="ar-SA" dirty="0"/>
              <a:t> قبل إنشاء طبقة البيانات النقطية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53B5F-5FA2-41C1-9952-79786D25EC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BC8B764-B6DF-4FBF-B02B-9ABCD4DAA7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7EABCD-AB5D-46B4-A5D1-55ADE98A62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8194494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بيانات السلاسل الزمنية لمواقع متعددة</a:t>
            </a:r>
            <a:endParaRPr lang="ar-DZ" dirty="0"/>
          </a:p>
          <a:p>
            <a:pPr algn="r" rtl="1"/>
            <a:r>
              <a:rPr lang="ar-DZ" b="1" dirty="0"/>
              <a:t> 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إنشاء عرض جدول </a:t>
            </a:r>
            <a:r>
              <a:rPr lang="ar-DZ" dirty="0" err="1"/>
              <a:t>NetCDF</a:t>
            </a:r>
            <a:r>
              <a:rPr lang="ar-DZ" dirty="0"/>
              <a:t> يعمل فقط لموقع نقطة واحدة في كل مرة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 يمكن تنفيذ مواقع متعددة النقاط باستخدام منشئ النموذج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حساب النتائج لمنطقة عن طريق حساب كل خلية شبكية على حدة</a:t>
            </a:r>
          </a:p>
          <a:p>
            <a:pPr algn="r" rtl="1"/>
            <a:r>
              <a:rPr lang="ar-DZ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البدائل</a:t>
            </a:r>
            <a:r>
              <a:rPr lang="en-US" dirty="0"/>
              <a:t>:</a:t>
            </a:r>
            <a:endParaRPr lang="ar-DZ" dirty="0"/>
          </a:p>
          <a:p>
            <a:pPr algn="r" rtl="1"/>
            <a:r>
              <a:rPr lang="ar-DZ" dirty="0"/>
              <a:t> 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DZ" dirty="0"/>
              <a:t>مستخرج </a:t>
            </a:r>
            <a:r>
              <a:rPr lang="ar-DZ" dirty="0" err="1"/>
              <a:t>NetCDF</a:t>
            </a:r>
            <a:r>
              <a:rPr lang="ar-DZ" dirty="0"/>
              <a:t> تم تطويره بواسطة </a:t>
            </a:r>
            <a:r>
              <a:rPr lang="ar-DZ" dirty="0" err="1"/>
              <a:t>Agrimetsoft</a:t>
            </a:r>
            <a:r>
              <a:rPr lang="ar-DZ" dirty="0"/>
              <a:t> (</a:t>
            </a:r>
            <a:r>
              <a:rPr lang="ar-DZ" u="sng" dirty="0">
                <a:hlinkClick r:id="rId3"/>
              </a:rPr>
              <a:t>https://agrimetsoft.com/netcdf-extractor</a:t>
            </a:r>
            <a:r>
              <a:rPr lang="ar-DZ" dirty="0"/>
              <a:t>)</a:t>
            </a:r>
          </a:p>
          <a:p>
            <a:pPr lvl="1" algn="r" rtl="1"/>
            <a:endParaRPr lang="ar-DZ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DZ" dirty="0"/>
              <a:t>بوابة بيانات مركز ريكار الإقليمي للمعرفة (ستبلغ النتائج المتوسطة)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B1888-7222-451B-B45C-94661903F7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19949BF-16E4-4F8B-90D5-2EF1565114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A7EAA7-E2F9-435B-8C6B-7A2E0F7BF5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896845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800" b="1" dirty="0">
                <a:latin typeface="Arial" pitchFamily="34" charset="0"/>
                <a:cs typeface="+mn-cs"/>
              </a:rPr>
              <a:t>شكراً</a:t>
            </a:r>
            <a:br>
              <a:rPr lang="en-US" sz="1000" b="1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62691-7E1A-42ED-9D6B-ACAF10B8C5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0C30073-8998-4E5F-8E36-F0780641E0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141DA30-0C14-4D3E-93CF-0839BEE500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03422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نظام إحداثيات الشبكة العددية (</a:t>
            </a:r>
            <a:r>
              <a:rPr lang="ar-SA" b="1" dirty="0" err="1"/>
              <a:t>nlon</a:t>
            </a:r>
            <a:r>
              <a:rPr lang="ar-SA" b="1" dirty="0"/>
              <a:t> و </a:t>
            </a:r>
            <a:r>
              <a:rPr lang="ar-SA" b="1" dirty="0" err="1"/>
              <a:t>nlat</a:t>
            </a:r>
            <a:r>
              <a:rPr lang="ar-SA" b="1" dirty="0"/>
              <a:t>)</a:t>
            </a:r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 err="1"/>
              <a:t>nlon</a:t>
            </a:r>
            <a:r>
              <a:rPr lang="ar-SA" dirty="0"/>
              <a:t> - عدد خلايا الشبكة في الاتجاه الأفقي (x)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 err="1"/>
              <a:t>nlat</a:t>
            </a:r>
            <a:r>
              <a:rPr lang="ar-SA" dirty="0"/>
              <a:t> - عدد خلايا الشبكة في الاتجاه العمودي (y)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تنشأ شبكة </a:t>
            </a:r>
            <a:r>
              <a:rPr lang="ar-SA" dirty="0" err="1"/>
              <a:t>nlon</a:t>
            </a:r>
            <a:r>
              <a:rPr lang="ar-SA" dirty="0"/>
              <a:t> و </a:t>
            </a:r>
            <a:r>
              <a:rPr lang="ar-SA" dirty="0" err="1"/>
              <a:t>nlat</a:t>
            </a:r>
            <a:r>
              <a:rPr lang="ar-SA" dirty="0"/>
              <a:t> في الزاوية اليسرى السفلية من النطاق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دليل ريكار التدريبي حول استخدام نظم المعلومات الجغرافية لتحليل بيانات تغير المناخ القسم </a:t>
            </a:r>
            <a:r>
              <a:rPr lang="en-US" dirty="0"/>
              <a:t>3.3.1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2140F-68D9-4DD9-8E70-85445C067F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A2BE5CB-B89E-4F44-BA18-CE227F3FDC6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5195E2-DCD1-4312-8CA3-314D8D829E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76469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نظام إحداثيات الشبكة العددية (</a:t>
            </a:r>
            <a:r>
              <a:rPr lang="ar-SA" b="1" dirty="0" err="1"/>
              <a:t>nlon</a:t>
            </a:r>
            <a:r>
              <a:rPr lang="ar-SA" b="1" dirty="0"/>
              <a:t> و </a:t>
            </a:r>
            <a:r>
              <a:rPr lang="ar-SA" b="1" dirty="0" err="1"/>
              <a:t>nlat</a:t>
            </a:r>
            <a:r>
              <a:rPr lang="ar-SA" b="1" dirty="0"/>
              <a:t>)</a:t>
            </a:r>
          </a:p>
          <a:p>
            <a:pPr algn="r" rtl="1"/>
            <a:endParaRPr lang="ar-SA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في الاتجاه Y العمودي ، توجد 118 خلية شبكية لمجموعات بيانات 0.44 درجة (50 كلم) و 236 خلية شبكة لمجموعة بيانات 0.22 درجة (25 كلم).</a:t>
            </a:r>
            <a:endParaRPr lang="en-US" dirty="0"/>
          </a:p>
          <a:p>
            <a:pPr algn="r" rtl="1"/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في الاتجاه X الأفقي ، يوجد 232 خلية شبكية لمجموعات البيانات 0.44 درجة (50 كلم) و 464 خلية شبكية لمجموعات البيانات 0.22 درجة (25 كلم).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1939A-D702-4825-B5BA-C4512F3F1C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49B6842-F63C-4F53-9366-1983D88A51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33EF1D-D660-4B39-9689-3340854CDF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215677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إحداثيات شبكة </a:t>
            </a:r>
            <a:r>
              <a:rPr lang="ar-SA" b="1" dirty="0" err="1"/>
              <a:t>nlon</a:t>
            </a:r>
            <a:r>
              <a:rPr lang="ar-SA" b="1" dirty="0"/>
              <a:t> و </a:t>
            </a:r>
            <a:r>
              <a:rPr lang="ar-SA" b="1" dirty="0" err="1"/>
              <a:t>nlat</a:t>
            </a:r>
            <a:r>
              <a:rPr lang="ar-SA" b="1" dirty="0"/>
              <a:t> (0.44 ° / ~ 50 كلم)</a:t>
            </a:r>
            <a:endParaRPr lang="en-US" b="1" dirty="0"/>
          </a:p>
          <a:p>
            <a:pPr algn="r" rtl="1"/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القيم باللون الأسود هي إحداثيات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nlon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nlat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في كل ركن من زوايا نطاق 0.44 درجة / 50 كلم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القيم باللون الأزرق هي إحداثيات خطوط الطول والعرض التقليدية في كل زاوية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21F16-8106-4493-9C3F-187D905D30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4EE383E5-CF00-492E-AFFD-C29BF19FAF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01F2CB-B48D-4390-B1E3-D06A27EA27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05246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إحداثيات شبكة </a:t>
            </a:r>
            <a:r>
              <a:rPr lang="ar-SA" b="1" dirty="0" err="1">
                <a:latin typeface="Arial" panose="020B0604020202020204" pitchFamily="34" charset="0"/>
                <a:cs typeface="Arial" panose="020B0604020202020204" pitchFamily="34" charset="0"/>
              </a:rPr>
              <a:t>nlon</a:t>
            </a:r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SA" b="1" dirty="0" err="1">
                <a:latin typeface="Arial" panose="020B0604020202020204" pitchFamily="34" charset="0"/>
                <a:cs typeface="Arial" panose="020B0604020202020204" pitchFamily="34" charset="0"/>
              </a:rPr>
              <a:t>nlat</a:t>
            </a:r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 (0.22 ° / ~ 25 كلم)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القيم باللون الأسود هي إحداثيات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nlon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nlat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في كل ركن من زوايا نطاق 0.22 درجة / 25 كلم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القيم باللون الأزرق هي إحداثيات خطوط الطول والعرض التقليدية في كل زاوية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3283A-4522-40E0-9F4F-BA5F53EC93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15/07/2020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0824D57-D50E-4AC8-B661-6287D1E7096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B8BA1B-9882-4DB5-AADD-FC21FCCF38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60503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6773" y="461913"/>
            <a:ext cx="4581426" cy="7320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" y="141241"/>
            <a:ext cx="1421650" cy="1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4973"/>
            <a:ext cx="9144000" cy="942680"/>
          </a:xfrm>
          <a:prstGeom prst="rect">
            <a:avLst/>
          </a:prstGeom>
          <a:gradFill>
            <a:gsLst>
              <a:gs pos="71000">
                <a:srgbClr val="CE934B"/>
              </a:gs>
              <a:gs pos="81000">
                <a:srgbClr val="BA8F57"/>
              </a:gs>
              <a:gs pos="91000">
                <a:srgbClr val="8C8672"/>
              </a:gs>
              <a:gs pos="0">
                <a:srgbClr val="E09641"/>
              </a:gs>
              <a:gs pos="100000">
                <a:srgbClr val="4478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005"/>
            <a:ext cx="1101028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8550D-10BA-4AC9-872B-77588F940E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8439192" y="6421470"/>
            <a:ext cx="612732" cy="323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800" b="1">
                <a:solidFill>
                  <a:srgbClr val="0070C0"/>
                </a:solidFill>
                <a:latin typeface="Verdana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B5E6D8-6549-452C-8723-1BBB5962763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80" y="0"/>
            <a:ext cx="7724820" cy="762000"/>
          </a:xfrm>
        </p:spPr>
        <p:txBody>
          <a:bodyPr wrap="square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6038" y="6513546"/>
            <a:ext cx="1165188" cy="323850"/>
          </a:xfrm>
          <a:ln/>
        </p:spPr>
        <p:txBody>
          <a:bodyPr lIns="0" tIns="0" rIns="0" bIns="0" anchor="ctr" anchorCtr="0"/>
          <a:lstStyle>
            <a:lvl1pPr algn="l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May 11, 2011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257264" y="6513546"/>
            <a:ext cx="7181928" cy="323850"/>
          </a:xfrm>
          <a:ln/>
        </p:spPr>
        <p:txBody>
          <a:bodyPr lIns="0" tIns="0" rIns="0" bIns="0" anchor="ctr" anchorCtr="0"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85230" y="6513546"/>
            <a:ext cx="612732" cy="323850"/>
          </a:xfrm>
          <a:solidFill>
            <a:schemeClr val="bg1"/>
          </a:solidFill>
          <a:ln/>
        </p:spPr>
        <p:txBody>
          <a:bodyPr lIns="0" tIns="0" rIns="0" bIns="0" anchor="ctr" anchorCtr="0"/>
          <a:lstStyle>
            <a:lvl1pPr>
              <a:defRPr sz="1800" b="1">
                <a:solidFill>
                  <a:srgbClr val="0070C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53B5E6D8-6549-452C-8723-1BBB596276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7639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3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81937-F793-4ECD-BC44-ABCFC3FAF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>
          <a:xfrm>
            <a:off x="476690" y="6204446"/>
            <a:ext cx="8193338" cy="1440"/>
          </a:xfrm>
          <a:prstGeom prst="line">
            <a:avLst/>
          </a:prstGeom>
          <a:ln w="190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7"/>
          <p:cNvCxnSpPr/>
          <p:nvPr userDrawn="1"/>
        </p:nvCxnSpPr>
        <p:spPr>
          <a:xfrm>
            <a:off x="476690" y="963058"/>
            <a:ext cx="8193338" cy="1439"/>
          </a:xfrm>
          <a:prstGeom prst="line">
            <a:avLst/>
          </a:prstGeom>
          <a:ln w="190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8" descr="logo_kle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277" y="319580"/>
            <a:ext cx="461750" cy="5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2"/>
          <p:cNvSpPr txBox="1">
            <a:spLocks/>
          </p:cNvSpPr>
          <p:nvPr userDrawn="1"/>
        </p:nvSpPr>
        <p:spPr>
          <a:xfrm>
            <a:off x="7821224" y="6393028"/>
            <a:ext cx="856952" cy="254799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521437" rtl="0" eaLnBrk="1" latinLnBrk="0" hangingPunct="1">
              <a:defRPr sz="1200" kern="1200">
                <a:solidFill>
                  <a:srgbClr val="4B4B4B"/>
                </a:solidFill>
                <a:latin typeface="DINOT"/>
                <a:ea typeface="+mn-ea"/>
                <a:cs typeface="DINOT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D549951-2D2B-441F-8710-A0F239CCA1A8}" type="slidenum">
              <a:rPr lang="de-D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431261"/>
            <a:ext cx="7640620" cy="45370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1141" y="1311428"/>
            <a:ext cx="8006646" cy="45820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4332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6773" y="461913"/>
            <a:ext cx="4581426" cy="7320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0" y="6559549"/>
            <a:ext cx="9144000" cy="34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/>
              <a:t>High</a:t>
            </a:r>
            <a:r>
              <a:rPr lang="en-US" sz="1100" baseline="0" dirty="0"/>
              <a:t> Level Conference on Climate Change Assessment and Adaptation in the Arab Region – Beirut, Lebanon – 26-28 September 2017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" y="141241"/>
            <a:ext cx="1421650" cy="1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4973"/>
            <a:ext cx="9144000" cy="942680"/>
          </a:xfrm>
          <a:prstGeom prst="rect">
            <a:avLst/>
          </a:prstGeom>
          <a:gradFill>
            <a:gsLst>
              <a:gs pos="71000">
                <a:srgbClr val="CE934B"/>
              </a:gs>
              <a:gs pos="81000">
                <a:srgbClr val="BA8F57"/>
              </a:gs>
              <a:gs pos="91000">
                <a:srgbClr val="8C8672"/>
              </a:gs>
              <a:gs pos="0">
                <a:srgbClr val="E09641"/>
              </a:gs>
              <a:gs pos="100000">
                <a:srgbClr val="4478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005"/>
            <a:ext cx="1101028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6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9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0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1" r:id="rId6"/>
    <p:sldLayoutId id="2147483672" r:id="rId7"/>
  </p:sldLayoutIdLst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9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6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giuliani.ch/download/netcdf_qgis_GG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giuliani.ch/download/netcdf_qgis_GG.pdf" TargetMode="Externa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rimetsoft.com/netcdf-extractor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DA0323-4538-402A-960D-8B9E04D0B580}"/>
              </a:ext>
            </a:extLst>
          </p:cNvPr>
          <p:cNvSpPr/>
          <p:nvPr/>
        </p:nvSpPr>
        <p:spPr>
          <a:xfrm>
            <a:off x="138598" y="5984378"/>
            <a:ext cx="9455947" cy="138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1">
              <a:spcAft>
                <a:spcPts val="300"/>
              </a:spcAft>
            </a:pPr>
            <a:r>
              <a:rPr lang="ar-SY" sz="1700" b="1" dirty="0"/>
              <a:t>الوحدة الثالثة: استخراج البيانات الجدولية من الملفات المناخية بصيغة </a:t>
            </a:r>
            <a:r>
              <a:rPr lang="en-US" sz="1700" b="1" dirty="0" err="1"/>
              <a:t>NetCDF</a:t>
            </a:r>
            <a:r>
              <a:rPr lang="ar-SY" sz="1700" b="1" dirty="0"/>
              <a:t> لاستخدامها في النماذج والتطبيقات الأخرى</a:t>
            </a:r>
            <a:endParaRPr lang="en-US" sz="17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05D5A-F9BC-492A-A14B-CE97D2DD6364}"/>
              </a:ext>
            </a:extLst>
          </p:cNvPr>
          <p:cNvSpPr/>
          <p:nvPr/>
        </p:nvSpPr>
        <p:spPr>
          <a:xfrm>
            <a:off x="789506" y="2137606"/>
            <a:ext cx="81267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Y" sz="2250" b="1" kern="0" dirty="0">
                <a:solidFill>
                  <a:srgbClr val="FFFFFF"/>
                </a:solidFill>
                <a:cs typeface="Arial" pitchFamily="34" charset="0"/>
              </a:rPr>
              <a:t>سلسلة ندوات ريكار عبر الانترنت حول تحليل تغير المناخ باستخدام أدوات نظم المعلومات الجغرافية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C51E0E-D49C-48E3-A1D1-B37288D26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544" y="5051496"/>
            <a:ext cx="1127858" cy="1298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C5F60-0872-4C6F-97FF-F0BC1A592E98}"/>
              </a:ext>
            </a:extLst>
          </p:cNvPr>
          <p:cNvSpPr txBox="1"/>
          <p:nvPr/>
        </p:nvSpPr>
        <p:spPr>
          <a:xfrm>
            <a:off x="1543050" y="182107"/>
            <a:ext cx="760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ar-SY" sz="1900" b="1" kern="0" spc="-80" dirty="0">
                <a:solidFill>
                  <a:srgbClr val="FFFFFF"/>
                </a:solidFill>
                <a:cs typeface="Arial" pitchFamily="34" charset="0"/>
              </a:rPr>
              <a:t>المبادرة الإقليمية لتقييم أثر تغيّر المناخ على الموارد المائية وقابلية تأثر القطاعات الاجتماعية والاقتصادية في المنطقة العربية (</a:t>
            </a:r>
            <a:r>
              <a:rPr lang="ar-SY" sz="1900" b="1" kern="0" spc="-80" dirty="0" err="1">
                <a:solidFill>
                  <a:srgbClr val="FFFFFF"/>
                </a:solidFill>
                <a:cs typeface="Arial" pitchFamily="34" charset="0"/>
              </a:rPr>
              <a:t>ريكار</a:t>
            </a:r>
            <a:r>
              <a:rPr lang="ar-SY" sz="1900" b="1" kern="0" spc="-80" dirty="0">
                <a:solidFill>
                  <a:srgbClr val="FFFFFF"/>
                </a:solidFill>
                <a:cs typeface="Arial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911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736367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>
                <a:solidFill>
                  <a:schemeClr val="tx2"/>
                </a:solidFill>
              </a:rPr>
              <a:t>تحويل الإحداثيات (0.44 درجة / 50 كلم)</a:t>
            </a:r>
            <a:endParaRPr lang="en-US" sz="31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04D315-E4F2-4CD3-A4E9-CAFC47C815EF}"/>
                  </a:ext>
                </a:extLst>
              </p:cNvPr>
              <p:cNvSpPr/>
              <p:nvPr/>
            </p:nvSpPr>
            <p:spPr>
              <a:xfrm>
                <a:off x="533943" y="1193791"/>
                <a:ext cx="3155564" cy="1171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𝑙𝑜𝑛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−(−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26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62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44</m:t>
                              </m:r>
                            </m:den>
                          </m:f>
                        </m:e>
                        <m:sup/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04D315-E4F2-4CD3-A4E9-CAFC47C81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43" y="1193791"/>
                <a:ext cx="3155564" cy="1171154"/>
              </a:xfrm>
              <a:prstGeom prst="rect">
                <a:avLst/>
              </a:prstGeom>
              <a:blipFill>
                <a:blip r:embed="rId3"/>
                <a:stretch>
                  <a:fillRect r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4A59F-BD78-4B02-BD61-5F4CC3FF2DF9}"/>
                  </a:ext>
                </a:extLst>
              </p:cNvPr>
              <p:cNvSpPr/>
              <p:nvPr/>
            </p:nvSpPr>
            <p:spPr>
              <a:xfrm>
                <a:off x="579595" y="2576889"/>
                <a:ext cx="3155564" cy="1171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𝑛𝑙𝑎𝑡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𝑙𝑎𝑡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−(−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82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44</m:t>
                              </m:r>
                            </m:den>
                          </m:f>
                        </m:e>
                        <m:sup/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4A59F-BD78-4B02-BD61-5F4CC3FF2D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5" y="2576889"/>
                <a:ext cx="3155564" cy="1171154"/>
              </a:xfrm>
              <a:prstGeom prst="rect">
                <a:avLst/>
              </a:prstGeom>
              <a:blipFill>
                <a:blip r:embed="rId4"/>
                <a:stretch>
                  <a:fillRect r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3CAD6-7586-47A6-80F8-F54868D69CED}"/>
              </a:ext>
            </a:extLst>
          </p:cNvPr>
          <p:cNvCxnSpPr>
            <a:cxnSpLocks/>
          </p:cNvCxnSpPr>
          <p:nvPr/>
        </p:nvCxnSpPr>
        <p:spPr>
          <a:xfrm flipH="1">
            <a:off x="5408842" y="1564068"/>
            <a:ext cx="11069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B5810D-83A8-4271-9418-EF4B7C476E71}"/>
              </a:ext>
            </a:extLst>
          </p:cNvPr>
          <p:cNvSpPr txBox="1"/>
          <p:nvPr/>
        </p:nvSpPr>
        <p:spPr>
          <a:xfrm>
            <a:off x="6694577" y="1379402"/>
            <a:ext cx="230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Longitude coordinate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15AE10-9A95-4B3D-80A2-2EC3C65A403D}"/>
              </a:ext>
            </a:extLst>
          </p:cNvPr>
          <p:cNvCxnSpPr>
            <a:cxnSpLocks/>
          </p:cNvCxnSpPr>
          <p:nvPr/>
        </p:nvCxnSpPr>
        <p:spPr>
          <a:xfrm flipH="1">
            <a:off x="5408842" y="3052013"/>
            <a:ext cx="11069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1ECFF6-2144-4340-BE17-16FBE37AFF4B}"/>
              </a:ext>
            </a:extLst>
          </p:cNvPr>
          <p:cNvSpPr txBox="1"/>
          <p:nvPr/>
        </p:nvSpPr>
        <p:spPr>
          <a:xfrm>
            <a:off x="6694576" y="2867347"/>
            <a:ext cx="230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 coordinate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C21408-80BF-4FBC-8950-E64677506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86" t="48731" r="26066" b="26492"/>
          <a:stretch/>
        </p:blipFill>
        <p:spPr>
          <a:xfrm>
            <a:off x="3097936" y="3959988"/>
            <a:ext cx="3596640" cy="27154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E3D834-148A-4645-8E79-C8D3CC553EEE}"/>
              </a:ext>
            </a:extLst>
          </p:cNvPr>
          <p:cNvSpPr/>
          <p:nvPr/>
        </p:nvSpPr>
        <p:spPr>
          <a:xfrm>
            <a:off x="3097937" y="1253515"/>
            <a:ext cx="1722716" cy="68751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D8A482-6C6D-4765-9F49-1ADE3A52F05A}"/>
              </a:ext>
            </a:extLst>
          </p:cNvPr>
          <p:cNvSpPr/>
          <p:nvPr/>
        </p:nvSpPr>
        <p:spPr>
          <a:xfrm>
            <a:off x="3049810" y="2606751"/>
            <a:ext cx="1522190" cy="68751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AED9C0-6948-45CD-9630-4A5AA8B8D7A9}"/>
              </a:ext>
            </a:extLst>
          </p:cNvPr>
          <p:cNvSpPr/>
          <p:nvPr/>
        </p:nvSpPr>
        <p:spPr>
          <a:xfrm>
            <a:off x="3049809" y="5782926"/>
            <a:ext cx="1522191" cy="1017912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557C3-1801-40BC-BE1B-4999714A5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28" t="47408" r="32719" b="26519"/>
          <a:stretch/>
        </p:blipFill>
        <p:spPr>
          <a:xfrm>
            <a:off x="3172806" y="3777905"/>
            <a:ext cx="3342940" cy="29025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101939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>
                <a:solidFill>
                  <a:schemeClr val="tx2"/>
                </a:solidFill>
              </a:rPr>
              <a:t>تحويل الإحداثيات (</a:t>
            </a:r>
            <a:r>
              <a:rPr lang="en-US" sz="3100" b="1" dirty="0">
                <a:solidFill>
                  <a:schemeClr val="tx2"/>
                </a:solidFill>
              </a:rPr>
              <a:t> 0.22</a:t>
            </a:r>
            <a:r>
              <a:rPr lang="ar-DZ" sz="3100" b="1" dirty="0">
                <a:solidFill>
                  <a:schemeClr val="tx2"/>
                </a:solidFill>
              </a:rPr>
              <a:t>درجة / </a:t>
            </a:r>
            <a:r>
              <a:rPr lang="en-US" sz="3100" b="1" dirty="0">
                <a:solidFill>
                  <a:schemeClr val="tx2"/>
                </a:solidFill>
              </a:rPr>
              <a:t>25</a:t>
            </a:r>
            <a:r>
              <a:rPr lang="ar-DZ" sz="3100" b="1" dirty="0">
                <a:solidFill>
                  <a:schemeClr val="tx2"/>
                </a:solidFill>
              </a:rPr>
              <a:t> كلم)</a:t>
            </a:r>
            <a:endParaRPr lang="en-US" sz="31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04D315-E4F2-4CD3-A4E9-CAFC47C815EF}"/>
                  </a:ext>
                </a:extLst>
              </p:cNvPr>
              <p:cNvSpPr/>
              <p:nvPr/>
            </p:nvSpPr>
            <p:spPr>
              <a:xfrm>
                <a:off x="533943" y="1193791"/>
                <a:ext cx="3155564" cy="1171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𝑙𝑜𝑛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−(−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26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62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den>
                          </m:f>
                        </m:e>
                        <m:sup/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04D315-E4F2-4CD3-A4E9-CAFC47C81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43" y="1193791"/>
                <a:ext cx="3155564" cy="1171154"/>
              </a:xfrm>
              <a:prstGeom prst="rect">
                <a:avLst/>
              </a:prstGeom>
              <a:blipFill>
                <a:blip r:embed="rId4"/>
                <a:stretch>
                  <a:fillRect r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4A59F-BD78-4B02-BD61-5F4CC3FF2DF9}"/>
                  </a:ext>
                </a:extLst>
              </p:cNvPr>
              <p:cNvSpPr/>
              <p:nvPr/>
            </p:nvSpPr>
            <p:spPr>
              <a:xfrm>
                <a:off x="579595" y="2576889"/>
                <a:ext cx="3155564" cy="1171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𝑛𝑙𝑎𝑡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𝑙𝑎𝑡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−(−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82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den>
                          </m:f>
                        </m:e>
                        <m:sup/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4A59F-BD78-4B02-BD61-5F4CC3FF2D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5" y="2576889"/>
                <a:ext cx="3155564" cy="1171154"/>
              </a:xfrm>
              <a:prstGeom prst="rect">
                <a:avLst/>
              </a:prstGeom>
              <a:blipFill>
                <a:blip r:embed="rId5"/>
                <a:stretch>
                  <a:fillRect r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3CAD6-7586-47A6-80F8-F54868D69CED}"/>
              </a:ext>
            </a:extLst>
          </p:cNvPr>
          <p:cNvCxnSpPr>
            <a:cxnSpLocks/>
          </p:cNvCxnSpPr>
          <p:nvPr/>
        </p:nvCxnSpPr>
        <p:spPr>
          <a:xfrm flipH="1">
            <a:off x="5408842" y="1564068"/>
            <a:ext cx="11069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B5810D-83A8-4271-9418-EF4B7C476E71}"/>
              </a:ext>
            </a:extLst>
          </p:cNvPr>
          <p:cNvSpPr txBox="1"/>
          <p:nvPr/>
        </p:nvSpPr>
        <p:spPr>
          <a:xfrm>
            <a:off x="6694577" y="1379402"/>
            <a:ext cx="230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Longitude coordinate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15AE10-9A95-4B3D-80A2-2EC3C65A403D}"/>
              </a:ext>
            </a:extLst>
          </p:cNvPr>
          <p:cNvCxnSpPr>
            <a:cxnSpLocks/>
          </p:cNvCxnSpPr>
          <p:nvPr/>
        </p:nvCxnSpPr>
        <p:spPr>
          <a:xfrm flipH="1">
            <a:off x="5408842" y="3052013"/>
            <a:ext cx="11069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1ECFF6-2144-4340-BE17-16FBE37AFF4B}"/>
              </a:ext>
            </a:extLst>
          </p:cNvPr>
          <p:cNvSpPr txBox="1"/>
          <p:nvPr/>
        </p:nvSpPr>
        <p:spPr>
          <a:xfrm>
            <a:off x="6694576" y="2867347"/>
            <a:ext cx="230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 coordinate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E3D834-148A-4645-8E79-C8D3CC553EEE}"/>
              </a:ext>
            </a:extLst>
          </p:cNvPr>
          <p:cNvSpPr/>
          <p:nvPr/>
        </p:nvSpPr>
        <p:spPr>
          <a:xfrm>
            <a:off x="3097937" y="1253515"/>
            <a:ext cx="1722716" cy="68751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D8A482-6C6D-4765-9F49-1ADE3A52F05A}"/>
              </a:ext>
            </a:extLst>
          </p:cNvPr>
          <p:cNvSpPr/>
          <p:nvPr/>
        </p:nvSpPr>
        <p:spPr>
          <a:xfrm>
            <a:off x="3049810" y="2606751"/>
            <a:ext cx="1522190" cy="68751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AED9C0-6948-45CD-9630-4A5AA8B8D7A9}"/>
              </a:ext>
            </a:extLst>
          </p:cNvPr>
          <p:cNvSpPr/>
          <p:nvPr/>
        </p:nvSpPr>
        <p:spPr>
          <a:xfrm>
            <a:off x="3172806" y="5652733"/>
            <a:ext cx="1522191" cy="1017912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721852" y="365125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Y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شريحة </a:t>
            </a:r>
            <a:r>
              <a:rPr lang="ar-DZ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nlon و nlat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F4E2B-542B-4924-8352-F8B301348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03" b="28961"/>
          <a:stretch/>
        </p:blipFill>
        <p:spPr>
          <a:xfrm>
            <a:off x="-374817" y="693821"/>
            <a:ext cx="9518817" cy="54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043A0-86E6-450A-9A68-CE3061B4F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70" r="22369" b="29927"/>
          <a:stretch/>
        </p:blipFill>
        <p:spPr>
          <a:xfrm>
            <a:off x="0" y="1283367"/>
            <a:ext cx="9034624" cy="4491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78AD5-6834-41DB-9C9F-45A616E2D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0" t="19855" r="50877" b="36549"/>
          <a:stretch/>
        </p:blipFill>
        <p:spPr>
          <a:xfrm>
            <a:off x="489284" y="1505459"/>
            <a:ext cx="2590800" cy="253465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88A03-7C5E-45FE-84AB-45D30D3D6B88}"/>
              </a:ext>
            </a:extLst>
          </p:cNvPr>
          <p:cNvSpPr/>
          <p:nvPr/>
        </p:nvSpPr>
        <p:spPr>
          <a:xfrm>
            <a:off x="4475746" y="2791325"/>
            <a:ext cx="376991" cy="36896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495E6F-7ADC-465E-AA25-D98A485EFE43}"/>
              </a:ext>
            </a:extLst>
          </p:cNvPr>
          <p:cNvCxnSpPr>
            <a:cxnSpLocks/>
          </p:cNvCxnSpPr>
          <p:nvPr/>
        </p:nvCxnSpPr>
        <p:spPr>
          <a:xfrm flipH="1" flipV="1">
            <a:off x="3080084" y="1505459"/>
            <a:ext cx="1772653" cy="12673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19725-F0DF-45DC-8557-DC822A4EE6B5}"/>
              </a:ext>
            </a:extLst>
          </p:cNvPr>
          <p:cNvCxnSpPr>
            <a:cxnSpLocks/>
          </p:cNvCxnSpPr>
          <p:nvPr/>
        </p:nvCxnSpPr>
        <p:spPr>
          <a:xfrm flipH="1">
            <a:off x="3080084" y="3167499"/>
            <a:ext cx="1772654" cy="89115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36154E1-6182-4F67-B138-D15DE46C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37" t="36832" r="41448" b="50719"/>
          <a:stretch/>
        </p:blipFill>
        <p:spPr>
          <a:xfrm>
            <a:off x="1467853" y="4355431"/>
            <a:ext cx="6649453" cy="2373073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16EF350-CB0A-4022-89A8-51BF24736C89}"/>
              </a:ext>
            </a:extLst>
          </p:cNvPr>
          <p:cNvSpPr txBox="1">
            <a:spLocks noChangeArrowheads="1"/>
          </p:cNvSpPr>
          <p:nvPr/>
        </p:nvSpPr>
        <p:spPr>
          <a:xfrm>
            <a:off x="721852" y="365125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Y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شريحة </a:t>
            </a:r>
            <a:r>
              <a:rPr lang="ar-DZ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nlon و nlat</a:t>
            </a:r>
          </a:p>
        </p:txBody>
      </p:sp>
    </p:spTree>
    <p:extLst>
      <p:ext uri="{BB962C8B-B14F-4D97-AF65-F5344CB8AC3E}">
        <p14:creationId xmlns:p14="http://schemas.microsoft.com/office/powerpoint/2010/main" val="30202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4" y="190500"/>
            <a:ext cx="7996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3600" b="1" dirty="0">
                <a:solidFill>
                  <a:schemeClr val="tx2"/>
                </a:solidFill>
              </a:rPr>
              <a:t>أدوات متعددة الأبعاد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E6CD2-A968-48F4-8CFA-9E034AE4D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91" t="15404" r="48675" b="40258"/>
          <a:stretch/>
        </p:blipFill>
        <p:spPr>
          <a:xfrm>
            <a:off x="634255" y="1135121"/>
            <a:ext cx="3145628" cy="5252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3ABEA-D0A2-42B5-A05F-AF1182500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68" t="15400" b="36490"/>
          <a:stretch/>
        </p:blipFill>
        <p:spPr>
          <a:xfrm>
            <a:off x="5664731" y="1133251"/>
            <a:ext cx="2866116" cy="52564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3473A5-5735-4590-90DC-A0277D13F6EC}"/>
              </a:ext>
            </a:extLst>
          </p:cNvPr>
          <p:cNvSpPr/>
          <p:nvPr/>
        </p:nvSpPr>
        <p:spPr>
          <a:xfrm>
            <a:off x="1015944" y="4098758"/>
            <a:ext cx="1928447" cy="2598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0BFAD6-2F11-4BE9-998E-F7F3821E3AF8}"/>
              </a:ext>
            </a:extLst>
          </p:cNvPr>
          <p:cNvSpPr/>
          <p:nvPr/>
        </p:nvSpPr>
        <p:spPr>
          <a:xfrm>
            <a:off x="6159143" y="5067136"/>
            <a:ext cx="2018414" cy="2363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61662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3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أسباب استخدام طريقة إنشاء عرض جدول NetCDF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5BD72-7FB6-48E2-8AA8-31B37BDFE092}"/>
              </a:ext>
            </a:extLst>
          </p:cNvPr>
          <p:cNvSpPr txBox="1"/>
          <p:nvPr/>
        </p:nvSpPr>
        <p:spPr>
          <a:xfrm>
            <a:off x="2780328" y="1194327"/>
            <a:ext cx="5633337" cy="984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إنشاء بيانات السلاسل الزمنية بناءً على موقع النقطة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742950" marR="0" lvl="1" indent="-285750" algn="r" defTabSz="914400" rtl="1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مفيد لنمذجة المدخلات (أي النماذج الهيدرولوجية)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r" defTabSz="914400" rtl="1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D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742950" marR="0" lvl="1" indent="-285750" algn="r" defTabSz="914400" rtl="1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تحليل الاتجاهات المسقطة على أساس مخرجات النمذجة المناخية الإقليمية</a:t>
            </a:r>
            <a:endParaRPr lang="en-US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1800C4-A528-4DDF-BBCE-984D7A9B021A}"/>
              </a:ext>
            </a:extLst>
          </p:cNvPr>
          <p:cNvSpPr/>
          <p:nvPr/>
        </p:nvSpPr>
        <p:spPr>
          <a:xfrm>
            <a:off x="1183105" y="4822574"/>
            <a:ext cx="6777790" cy="1852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DZ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لاحظ</a:t>
            </a:r>
            <a:r>
              <a:rPr lang="ar-DZ" sz="1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DZ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أن ArcMap GIS يقتصر على إنشاء جداول لموقع نقطة واحدة في كل مرة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ar-DZ" sz="2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DZ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يجب إجراء تحليل السلاسل الزمنية لمنطقة بأكملها (polygon) لكل خلية شبكية فردية مع متوسط ​​النتائج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C0BBF-2098-41A3-815F-E5043B3B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33" y="2477414"/>
            <a:ext cx="3241759" cy="21407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835840A-EDA7-495E-838A-95B8A0772A89}"/>
              </a:ext>
            </a:extLst>
          </p:cNvPr>
          <p:cNvGrpSpPr/>
          <p:nvPr/>
        </p:nvGrpSpPr>
        <p:grpSpPr>
          <a:xfrm>
            <a:off x="4979010" y="2255459"/>
            <a:ext cx="3217058" cy="2346609"/>
            <a:chOff x="4979010" y="2255459"/>
            <a:chExt cx="3217058" cy="23466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3AC478-8431-4BB9-9E8B-3DCB13D880A2}"/>
                </a:ext>
              </a:extLst>
            </p:cNvPr>
            <p:cNvGrpSpPr/>
            <p:nvPr/>
          </p:nvGrpSpPr>
          <p:grpSpPr>
            <a:xfrm>
              <a:off x="4979010" y="2255459"/>
              <a:ext cx="3217058" cy="2346609"/>
              <a:chOff x="4443046" y="2404181"/>
              <a:chExt cx="3217058" cy="23466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3CA3B98-1DA0-4ACF-B383-CC7C7C306BF7}"/>
                  </a:ext>
                </a:extLst>
              </p:cNvPr>
              <p:cNvGrpSpPr/>
              <p:nvPr/>
            </p:nvGrpSpPr>
            <p:grpSpPr>
              <a:xfrm>
                <a:off x="4443046" y="2462463"/>
                <a:ext cx="3217058" cy="2288327"/>
                <a:chOff x="4424218" y="961831"/>
                <a:chExt cx="4863449" cy="378895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7E9F0ED-938E-4AA7-BC3F-3CE653934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1842" y="961831"/>
                  <a:ext cx="4695825" cy="3788959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B5F2B0-C755-4F70-AECF-F0910E77C295}"/>
                    </a:ext>
                  </a:extLst>
                </p:cNvPr>
                <p:cNvSpPr txBox="1"/>
                <p:nvPr/>
              </p:nvSpPr>
              <p:spPr>
                <a:xfrm>
                  <a:off x="6939754" y="4500901"/>
                  <a:ext cx="497252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C3807B9-5599-468C-B07A-C77B80B1EF2F}"/>
                    </a:ext>
                  </a:extLst>
                </p:cNvPr>
                <p:cNvSpPr txBox="1"/>
                <p:nvPr/>
              </p:nvSpPr>
              <p:spPr>
                <a:xfrm>
                  <a:off x="4760399" y="4202172"/>
                  <a:ext cx="32573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A21F3E-ED1D-401A-9B09-90B8558ED2A2}"/>
                    </a:ext>
                  </a:extLst>
                </p:cNvPr>
                <p:cNvSpPr txBox="1"/>
                <p:nvPr/>
              </p:nvSpPr>
              <p:spPr>
                <a:xfrm>
                  <a:off x="4661881" y="3608615"/>
                  <a:ext cx="43152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25.5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39FFB4E-9E4A-4EFC-A7FB-1C66F2225B4B}"/>
                    </a:ext>
                  </a:extLst>
                </p:cNvPr>
                <p:cNvSpPr txBox="1"/>
                <p:nvPr/>
              </p:nvSpPr>
              <p:spPr>
                <a:xfrm>
                  <a:off x="4761767" y="3003164"/>
                  <a:ext cx="32573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A4D200B-52CB-4138-BC60-BF09C31B61EE}"/>
                    </a:ext>
                  </a:extLst>
                </p:cNvPr>
                <p:cNvSpPr txBox="1"/>
                <p:nvPr/>
              </p:nvSpPr>
              <p:spPr>
                <a:xfrm>
                  <a:off x="4673296" y="2352426"/>
                  <a:ext cx="43152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26.5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A84D2D-B0D9-4995-ACE6-6CD428F64FE9}"/>
                    </a:ext>
                  </a:extLst>
                </p:cNvPr>
                <p:cNvSpPr txBox="1"/>
                <p:nvPr/>
              </p:nvSpPr>
              <p:spPr>
                <a:xfrm>
                  <a:off x="4750112" y="1663431"/>
                  <a:ext cx="32573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B2B7BF-4F8C-4F47-B342-D42D57FBD049}"/>
                    </a:ext>
                  </a:extLst>
                </p:cNvPr>
                <p:cNvSpPr txBox="1"/>
                <p:nvPr/>
              </p:nvSpPr>
              <p:spPr>
                <a:xfrm>
                  <a:off x="4710007" y="1072713"/>
                  <a:ext cx="43152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27.5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DE1A5F-8D13-4926-94F1-B0C3D573EC01}"/>
                    </a:ext>
                  </a:extLst>
                </p:cNvPr>
                <p:cNvSpPr txBox="1"/>
                <p:nvPr/>
              </p:nvSpPr>
              <p:spPr>
                <a:xfrm rot="16200000">
                  <a:off x="3351724" y="2529034"/>
                  <a:ext cx="2517218" cy="3722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CDD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D11C99B-F39A-46D7-B3F8-5238423B0AA5}"/>
                    </a:ext>
                  </a:extLst>
                </p:cNvPr>
                <p:cNvSpPr/>
                <p:nvPr/>
              </p:nvSpPr>
              <p:spPr>
                <a:xfrm>
                  <a:off x="7636043" y="3072062"/>
                  <a:ext cx="1369752" cy="38182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AC6F805-A462-45EC-A271-285309B24864}"/>
                  </a:ext>
                </a:extLst>
              </p:cNvPr>
              <p:cNvSpPr/>
              <p:nvPr/>
            </p:nvSpPr>
            <p:spPr>
              <a:xfrm>
                <a:off x="5529943" y="2404181"/>
                <a:ext cx="1436914" cy="143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CFF9F9-153E-45F1-BA43-D7CD2F9D0A86}"/>
                </a:ext>
              </a:extLst>
            </p:cNvPr>
            <p:cNvSpPr/>
            <p:nvPr/>
          </p:nvSpPr>
          <p:spPr>
            <a:xfrm>
              <a:off x="7411663" y="3602895"/>
              <a:ext cx="559457" cy="19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220F23-4C5E-4CA5-A0B7-3DF7C7AFD55A}"/>
                </a:ext>
              </a:extLst>
            </p:cNvPr>
            <p:cNvSpPr txBox="1"/>
            <p:nvPr/>
          </p:nvSpPr>
          <p:spPr>
            <a:xfrm>
              <a:off x="7406920" y="3658058"/>
              <a:ext cx="5453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RCP4.5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866E58-36C7-4F35-8591-590FB10BAEE5}"/>
                </a:ext>
              </a:extLst>
            </p:cNvPr>
            <p:cNvSpPr txBox="1"/>
            <p:nvPr/>
          </p:nvSpPr>
          <p:spPr>
            <a:xfrm>
              <a:off x="7406350" y="3550336"/>
              <a:ext cx="5453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RCP8.5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2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1" y="1461608"/>
            <a:ext cx="9048749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31" b="1" i="0" u="none" strike="noStrike" kern="1200" cap="none" spc="1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استراحة</a:t>
            </a:r>
            <a:r>
              <a:rPr kumimoji="0" lang="en-US" sz="3231" b="1" i="0" u="none" strike="noStrike" kern="1200" cap="none" spc="1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!</a:t>
            </a:r>
            <a:endParaRPr kumimoji="0" lang="en-US" sz="3384" b="1" i="0" u="none" strike="noStrike" kern="1200" cap="none" spc="1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457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-171450" y="2114746"/>
            <a:ext cx="3238500" cy="594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4000" b="1" dirty="0">
                <a:cs typeface="Arial" pitchFamily="34" charset="0"/>
              </a:rPr>
              <a:t>إنشاء عرض جدولي انطلاقاً </a:t>
            </a:r>
            <a:endParaRPr lang="en-US" sz="4000" b="1" dirty="0">
              <a:cs typeface="Arial" pitchFamily="34" charset="0"/>
            </a:endParaRPr>
          </a:p>
          <a:p>
            <a:pPr algn="ctr">
              <a:defRPr/>
            </a:pPr>
            <a:r>
              <a:rPr lang="ar-SY" sz="4000" b="1" dirty="0">
                <a:cs typeface="Arial" pitchFamily="34" charset="0"/>
              </a:rPr>
              <a:t>من ملف</a:t>
            </a:r>
          </a:p>
          <a:p>
            <a:pPr algn="ctr">
              <a:defRPr/>
            </a:pPr>
            <a:r>
              <a:rPr lang="en-US" sz="4000" b="1" dirty="0" err="1">
                <a:cs typeface="Arial" pitchFamily="34" charset="0"/>
              </a:rPr>
              <a:t>NetCDF</a:t>
            </a:r>
            <a:endParaRPr lang="en-US" sz="4000" b="1" dirty="0"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020F6-6A89-4A37-9DE8-180C3D539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62" t="12517" r="19428" b="11116"/>
          <a:stretch/>
        </p:blipFill>
        <p:spPr>
          <a:xfrm>
            <a:off x="2979651" y="85295"/>
            <a:ext cx="6183399" cy="67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58F2D-F035-435B-831D-E01DDB787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83" t="13953" r="13049" b="9542"/>
          <a:stretch/>
        </p:blipFill>
        <p:spPr>
          <a:xfrm>
            <a:off x="3158196" y="140676"/>
            <a:ext cx="5936566" cy="644012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39FA8FF-4AF5-4A95-93A2-821E9D21171F}"/>
              </a:ext>
            </a:extLst>
          </p:cNvPr>
          <p:cNvSpPr txBox="1">
            <a:spLocks noChangeArrowheads="1"/>
          </p:cNvSpPr>
          <p:nvPr/>
        </p:nvSpPr>
        <p:spPr>
          <a:xfrm>
            <a:off x="-19050" y="2267146"/>
            <a:ext cx="3238500" cy="594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4000" b="1" dirty="0">
                <a:cs typeface="Arial" pitchFamily="34" charset="0"/>
              </a:rPr>
              <a:t>إنشاء عرض جدولي انطلاقاً </a:t>
            </a:r>
            <a:endParaRPr lang="en-US" sz="4000" b="1" dirty="0">
              <a:cs typeface="Arial" pitchFamily="34" charset="0"/>
            </a:endParaRPr>
          </a:p>
          <a:p>
            <a:pPr algn="ctr">
              <a:defRPr/>
            </a:pPr>
            <a:r>
              <a:rPr lang="ar-SY" sz="4000" b="1" dirty="0">
                <a:cs typeface="Arial" pitchFamily="34" charset="0"/>
              </a:rPr>
              <a:t>من ملف</a:t>
            </a:r>
          </a:p>
          <a:p>
            <a:pPr algn="ctr">
              <a:defRPr/>
            </a:pPr>
            <a:r>
              <a:rPr lang="en-US" sz="4000" b="1" dirty="0" err="1">
                <a:cs typeface="Arial" pitchFamily="34" charset="0"/>
              </a:rPr>
              <a:t>NetCDF</a:t>
            </a:r>
            <a:endParaRPr lang="en-US" sz="40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BA443E-ED03-47F0-A08A-2E1305D6C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71" r="22291" b="29522"/>
          <a:stretch/>
        </p:blipFill>
        <p:spPr>
          <a:xfrm>
            <a:off x="0" y="1066799"/>
            <a:ext cx="9124952" cy="456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98C54-ECE6-403E-8485-03B7E4621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r="37188" b="48763"/>
          <a:stretch/>
        </p:blipFill>
        <p:spPr>
          <a:xfrm>
            <a:off x="4285385" y="3053944"/>
            <a:ext cx="4705350" cy="265153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1FE569-1962-4381-BDD7-6C3B113F9C69}"/>
              </a:ext>
            </a:extLst>
          </p:cNvPr>
          <p:cNvSpPr/>
          <p:nvPr/>
        </p:nvSpPr>
        <p:spPr>
          <a:xfrm>
            <a:off x="1681163" y="2124075"/>
            <a:ext cx="533400" cy="3048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D19903-A839-4E6D-BF40-37585BE09548}"/>
              </a:ext>
            </a:extLst>
          </p:cNvPr>
          <p:cNvCxnSpPr>
            <a:cxnSpLocks/>
          </p:cNvCxnSpPr>
          <p:nvPr/>
        </p:nvCxnSpPr>
        <p:spPr>
          <a:xfrm>
            <a:off x="2214563" y="2124075"/>
            <a:ext cx="6776172" cy="92986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2A4B8C-6E14-46A0-BB22-8200007D9050}"/>
              </a:ext>
            </a:extLst>
          </p:cNvPr>
          <p:cNvCxnSpPr>
            <a:cxnSpLocks/>
          </p:cNvCxnSpPr>
          <p:nvPr/>
        </p:nvCxnSpPr>
        <p:spPr>
          <a:xfrm>
            <a:off x="1681163" y="2428875"/>
            <a:ext cx="2604222" cy="3276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3F59DE-6E09-407C-A079-6BB89277E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26" t="36785" r="40861" b="51320"/>
          <a:stretch/>
        </p:blipFill>
        <p:spPr>
          <a:xfrm>
            <a:off x="153265" y="4934818"/>
            <a:ext cx="5209309" cy="17005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F1C3338-11BB-4B6E-B305-236EC6CA122B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الموقع المحدد للتمرين</a:t>
            </a:r>
          </a:p>
        </p:txBody>
      </p:sp>
    </p:spTree>
    <p:extLst>
      <p:ext uri="{BB962C8B-B14F-4D97-AF65-F5344CB8AC3E}">
        <p14:creationId xmlns:p14="http://schemas.microsoft.com/office/powerpoint/2010/main" val="22480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1470"/>
            <a:ext cx="9144000" cy="628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ar-SY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سلسلة ندوات </a:t>
            </a:r>
            <a:r>
              <a:rPr lang="ar-SY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ريكار</a:t>
            </a:r>
            <a:r>
              <a:rPr lang="ar-SY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عبر الانترنت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02FA0-D894-498C-A4D3-92009F7C7A45}"/>
              </a:ext>
            </a:extLst>
          </p:cNvPr>
          <p:cNvSpPr/>
          <p:nvPr/>
        </p:nvSpPr>
        <p:spPr>
          <a:xfrm>
            <a:off x="283498" y="1581040"/>
            <a:ext cx="86573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1 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– تقديم مجموعات بيانات </a:t>
            </a:r>
            <a:r>
              <a:rPr lang="ar-SA" sz="20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ريكار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الناتجة عن النمذجة المناخية الإقليمية و النمذجة الهيدرولوجية الإقليمية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latin typeface="Calibri"/>
                <a:cs typeface="Arial" panose="020B0604020202020204" pitchFamily="34" charset="0"/>
              </a:rPr>
              <a:t>الوحدة 2- </a:t>
            </a:r>
            <a:r>
              <a:rPr lang="ar-SA" sz="2000" dirty="0">
                <a:latin typeface="Calibri"/>
                <a:cs typeface="Arial" panose="020B0604020202020204" pitchFamily="34" charset="0"/>
              </a:rPr>
              <a:t>عرض مجموعات بيانات النمذجة المناخية الإقليمية بصيغة </a:t>
            </a:r>
            <a:r>
              <a:rPr lang="en-US" sz="2000" dirty="0">
                <a:latin typeface="Calibri"/>
              </a:rPr>
              <a:t>NetCDF </a:t>
            </a:r>
            <a:r>
              <a:rPr lang="ar-SA" sz="2000" dirty="0">
                <a:latin typeface="Calibri"/>
                <a:cs typeface="Arial" panose="020B0604020202020204" pitchFamily="34" charset="0"/>
              </a:rPr>
              <a:t>في نظم المعلومات الجغرافية</a:t>
            </a:r>
            <a:endParaRPr lang="en-US" sz="2000" dirty="0"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4472C4"/>
                </a:solidFill>
                <a:latin typeface="Calibri"/>
                <a:cs typeface="Arial" panose="020B0604020202020204" pitchFamily="34" charset="0"/>
              </a:rPr>
              <a:t>الوحدة 3- استخراج البيانات الجدولية من الملفات المناخية بصيغة </a:t>
            </a:r>
            <a:r>
              <a:rPr lang="en-US" sz="2000" b="1" dirty="0">
                <a:solidFill>
                  <a:srgbClr val="4472C4"/>
                </a:solidFill>
                <a:latin typeface="Calibri"/>
              </a:rPr>
              <a:t>NetCDF </a:t>
            </a:r>
            <a:r>
              <a:rPr lang="ar-SA" sz="2000" b="1" dirty="0">
                <a:solidFill>
                  <a:srgbClr val="4472C4"/>
                </a:solidFill>
                <a:latin typeface="Calibri"/>
                <a:cs typeface="Arial" panose="020B0604020202020204" pitchFamily="34" charset="0"/>
              </a:rPr>
              <a:t>لاستخدامها في النماذج والتطبيقات الأخرى</a:t>
            </a:r>
            <a:endParaRPr lang="en-US" sz="2000" b="1" dirty="0">
              <a:solidFill>
                <a:srgbClr val="4472C4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4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5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الوصول إلى مجموعات البيانات المناخية العالمية والإقليمية والمنصات ذات الصلة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6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منهجية التقييم المتكامل لقابلية التأثر المتبعة في </a:t>
            </a:r>
            <a:r>
              <a:rPr lang="ar-SA" sz="20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ريكار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4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20</a:t>
            </a:fld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F1C3338-11BB-4B6E-B305-236EC6CA122B}"/>
              </a:ext>
            </a:extLst>
          </p:cNvPr>
          <p:cNvSpPr txBox="1">
            <a:spLocks noChangeArrowheads="1"/>
          </p:cNvSpPr>
          <p:nvPr/>
        </p:nvSpPr>
        <p:spPr>
          <a:xfrm>
            <a:off x="8234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عرض جدول من ملف 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D9604-AF2E-496F-9328-AF693073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28" t="12552" r="19537" b="52918"/>
          <a:stretch/>
        </p:blipFill>
        <p:spPr>
          <a:xfrm>
            <a:off x="11730" y="1430967"/>
            <a:ext cx="9132270" cy="45381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1D489F-DED3-460C-9CCD-62A36F3B998B}"/>
              </a:ext>
            </a:extLst>
          </p:cNvPr>
          <p:cNvSpPr/>
          <p:nvPr/>
        </p:nvSpPr>
        <p:spPr>
          <a:xfrm>
            <a:off x="59267" y="1828798"/>
            <a:ext cx="9008533" cy="1473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563DC-87EC-4087-B212-D6398A7C5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02" t="19665" r="19912" b="40968"/>
          <a:stretch/>
        </p:blipFill>
        <p:spPr>
          <a:xfrm>
            <a:off x="13282" y="1253066"/>
            <a:ext cx="9153570" cy="52921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D489F-DED3-460C-9CCD-62A36F3B998B}"/>
              </a:ext>
            </a:extLst>
          </p:cNvPr>
          <p:cNvSpPr/>
          <p:nvPr/>
        </p:nvSpPr>
        <p:spPr>
          <a:xfrm>
            <a:off x="122185" y="3649133"/>
            <a:ext cx="9008533" cy="19558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470EC4-D21C-4D0F-A355-9601E0C41E6D}"/>
              </a:ext>
            </a:extLst>
          </p:cNvPr>
          <p:cNvSpPr txBox="1">
            <a:spLocks noChangeArrowheads="1"/>
          </p:cNvSpPr>
          <p:nvPr/>
        </p:nvSpPr>
        <p:spPr>
          <a:xfrm>
            <a:off x="8234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عرض جدول من ملف 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BC219-4AEF-4AD2-860B-1243F8C60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89" t="51940" r="19462" b="11499"/>
          <a:stretch/>
        </p:blipFill>
        <p:spPr>
          <a:xfrm>
            <a:off x="-16547" y="1458096"/>
            <a:ext cx="9177093" cy="48041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F2571-C41C-4630-BF8A-2F266EB62B05}"/>
              </a:ext>
            </a:extLst>
          </p:cNvPr>
          <p:cNvSpPr/>
          <p:nvPr/>
        </p:nvSpPr>
        <p:spPr>
          <a:xfrm>
            <a:off x="67732" y="2289889"/>
            <a:ext cx="9008533" cy="24468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770A9E-C13B-4AB1-8F35-7B498AAA1B9E}"/>
              </a:ext>
            </a:extLst>
          </p:cNvPr>
          <p:cNvSpPr txBox="1">
            <a:spLocks noChangeArrowheads="1"/>
          </p:cNvSpPr>
          <p:nvPr/>
        </p:nvSpPr>
        <p:spPr>
          <a:xfrm>
            <a:off x="8234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عرض جدول من ملف 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7E031-74FE-4DE1-8106-E993843B3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4944F-D709-4759-8EA5-87FC6A234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84" t="53574" r="19393" b="11257"/>
          <a:stretch/>
        </p:blipFill>
        <p:spPr>
          <a:xfrm>
            <a:off x="1680" y="1134762"/>
            <a:ext cx="9142320" cy="45884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F2D95-CB89-4B9F-91B1-12E060DE2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36" t="24247" r="21414" b="47074"/>
          <a:stretch/>
        </p:blipFill>
        <p:spPr>
          <a:xfrm>
            <a:off x="4947456" y="3481373"/>
            <a:ext cx="3608173" cy="33766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5781DC-A401-4ABF-997C-F82D758B36FC}"/>
              </a:ext>
            </a:extLst>
          </p:cNvPr>
          <p:cNvCxnSpPr>
            <a:cxnSpLocks/>
          </p:cNvCxnSpPr>
          <p:nvPr/>
        </p:nvCxnSpPr>
        <p:spPr>
          <a:xfrm>
            <a:off x="8173330" y="2996418"/>
            <a:ext cx="0" cy="48495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70AB1CCC-2DD2-404E-8172-058B64CD7FF9}"/>
              </a:ext>
            </a:extLst>
          </p:cNvPr>
          <p:cNvSpPr txBox="1">
            <a:spLocks noChangeArrowheads="1"/>
          </p:cNvSpPr>
          <p:nvPr/>
        </p:nvSpPr>
        <p:spPr>
          <a:xfrm>
            <a:off x="8234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عرض جدول من ملف 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6C5D98-25F5-4683-A08D-6CE46017D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698FF-56C8-4DEC-A9DE-834EA9B3B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7" r="22162" b="29349"/>
          <a:stretch/>
        </p:blipFill>
        <p:spPr>
          <a:xfrm>
            <a:off x="-25502" y="1324665"/>
            <a:ext cx="9315710" cy="469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6838B-86CA-420C-A6F5-9613C84D8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259" b="20528"/>
          <a:stretch/>
        </p:blipFill>
        <p:spPr>
          <a:xfrm>
            <a:off x="4821702" y="1844272"/>
            <a:ext cx="4185138" cy="265204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DF168-0ED3-48D0-9DA6-7868749A0A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59" t="43948" r="38015" b="39840"/>
          <a:stretch/>
        </p:blipFill>
        <p:spPr>
          <a:xfrm>
            <a:off x="95584" y="4770138"/>
            <a:ext cx="6483455" cy="20822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63BF24B-F580-4BA2-88CF-C475439DFA85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الموقع المحدد للتمرين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6B890-C3CD-4A3B-9D3C-B69D5666B3BC}"/>
              </a:ext>
            </a:extLst>
          </p:cNvPr>
          <p:cNvSpPr/>
          <p:nvPr/>
        </p:nvSpPr>
        <p:spPr>
          <a:xfrm>
            <a:off x="1681090" y="2419643"/>
            <a:ext cx="548639" cy="41499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C94AB7-603A-4E5C-B5FC-53689D2FFD8F}"/>
              </a:ext>
            </a:extLst>
          </p:cNvPr>
          <p:cNvCxnSpPr>
            <a:cxnSpLocks/>
          </p:cNvCxnSpPr>
          <p:nvPr/>
        </p:nvCxnSpPr>
        <p:spPr>
          <a:xfrm flipV="1">
            <a:off x="1681090" y="1821766"/>
            <a:ext cx="3158196" cy="59540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6702A8-247F-47E4-9D30-CF3403BA87AF}"/>
              </a:ext>
            </a:extLst>
          </p:cNvPr>
          <p:cNvCxnSpPr>
            <a:cxnSpLocks/>
          </p:cNvCxnSpPr>
          <p:nvPr/>
        </p:nvCxnSpPr>
        <p:spPr>
          <a:xfrm>
            <a:off x="1681090" y="2834640"/>
            <a:ext cx="3140612" cy="16616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7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B8A94-431B-4455-819C-4D6EF61FB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F753E-257A-45B7-8EFE-8C998D33B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1" t="55624" r="19462" b="10632"/>
          <a:stretch/>
        </p:blipFill>
        <p:spPr>
          <a:xfrm>
            <a:off x="-2780" y="1885071"/>
            <a:ext cx="9154557" cy="44313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10034E-B938-412D-BEAE-B5147F103285}"/>
              </a:ext>
            </a:extLst>
          </p:cNvPr>
          <p:cNvSpPr/>
          <p:nvPr/>
        </p:nvSpPr>
        <p:spPr>
          <a:xfrm>
            <a:off x="67732" y="2289889"/>
            <a:ext cx="9008533" cy="24468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CF80B70-A8E1-4F80-8FBF-0C82821089F7}"/>
              </a:ext>
            </a:extLst>
          </p:cNvPr>
          <p:cNvSpPr txBox="1">
            <a:spLocks noChangeArrowheads="1"/>
          </p:cNvSpPr>
          <p:nvPr/>
        </p:nvSpPr>
        <p:spPr>
          <a:xfrm>
            <a:off x="8234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عرض جدول من ملف 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18AF5-EA6D-41A1-A017-4BC2FD168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952C2-7959-4E41-8276-978233FE3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8" t="15404" r="46690" b="72714"/>
          <a:stretch/>
        </p:blipFill>
        <p:spPr>
          <a:xfrm>
            <a:off x="365760" y="1505243"/>
            <a:ext cx="3945988" cy="14419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24104D-7AB4-4C31-BB48-D3FCDF33FF75}"/>
              </a:ext>
            </a:extLst>
          </p:cNvPr>
          <p:cNvSpPr/>
          <p:nvPr/>
        </p:nvSpPr>
        <p:spPr>
          <a:xfrm>
            <a:off x="1188720" y="2173459"/>
            <a:ext cx="3123028" cy="21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BFC3E-2101-473B-B546-AD1622D1A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23" t="26667" r="32823" b="33846"/>
          <a:stretch/>
        </p:blipFill>
        <p:spPr>
          <a:xfrm>
            <a:off x="4705645" y="1312982"/>
            <a:ext cx="2103118" cy="50807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98C60BA6-C843-4BEA-94DD-783A69FEF468}"/>
              </a:ext>
            </a:extLst>
          </p:cNvPr>
          <p:cNvSpPr/>
          <p:nvPr/>
        </p:nvSpPr>
        <p:spPr>
          <a:xfrm rot="10800000" flipH="1">
            <a:off x="3042665" y="2885045"/>
            <a:ext cx="1613741" cy="1025774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1C5C3-267C-4E8D-A114-291328FDA9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46" t="26906" r="33244" b="33607"/>
          <a:stretch/>
        </p:blipFill>
        <p:spPr>
          <a:xfrm>
            <a:off x="6988652" y="1294799"/>
            <a:ext cx="1972468" cy="50989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84BFCBD-1C48-49CA-9426-0C53CA6E2C9E}"/>
              </a:ext>
            </a:extLst>
          </p:cNvPr>
          <p:cNvSpPr txBox="1">
            <a:spLocks noChangeArrowheads="1"/>
          </p:cNvSpPr>
          <p:nvPr/>
        </p:nvSpPr>
        <p:spPr>
          <a:xfrm>
            <a:off x="8234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نتائج إنشاء عرض جدول من ملف 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0E79D2-B7FD-494B-8B02-AC58A2E59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09" t="12337" r="19384" b="11094"/>
          <a:stretch/>
        </p:blipFill>
        <p:spPr>
          <a:xfrm>
            <a:off x="3615396" y="1076177"/>
            <a:ext cx="5276166" cy="57695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6CA5AD-1095-45E8-9D2B-5185E4CDE0B6}"/>
              </a:ext>
            </a:extLst>
          </p:cNvPr>
          <p:cNvSpPr/>
          <p:nvPr/>
        </p:nvSpPr>
        <p:spPr>
          <a:xfrm>
            <a:off x="263218" y="1146522"/>
            <a:ext cx="3186333" cy="34043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94FDA-A2E9-42A7-8581-A2DFA3277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F7254D-1A4A-4787-8136-7D674678C5ED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3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إنشاء عرض جدول NetCDF (بيانات 0.22 درجة / 25 كلم)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19551-C1E9-45F0-8924-6952BBE0CE74}"/>
              </a:ext>
            </a:extLst>
          </p:cNvPr>
          <p:cNvSpPr txBox="1"/>
          <p:nvPr/>
        </p:nvSpPr>
        <p:spPr>
          <a:xfrm>
            <a:off x="393193" y="1176874"/>
            <a:ext cx="2814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ملفات NetCDF ريكار 0.22 درجة/ 25 كلم يتم تنسيقها بشكل مختلف عن بيانات 0.44 درجة / 50 كلم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بدلاً من nlon و nlat ، يتم إدخال قيم خط الطول (lon) وخط العرض (lat) الفعلية لقيم الأبعاد (استنادًا إلى </a:t>
            </a:r>
            <a:r>
              <a:rPr lang="en-US" dirty="0" err="1"/>
              <a:t>محور</a:t>
            </a:r>
            <a:r>
              <a:rPr lang="en-US" dirty="0"/>
              <a:t> </a:t>
            </a:r>
            <a:r>
              <a:rPr lang="en-US" dirty="0" err="1"/>
              <a:t>الخلية</a:t>
            </a:r>
            <a:r>
              <a:rPr lang="en-US" dirty="0"/>
              <a:t> </a:t>
            </a:r>
            <a:r>
              <a:rPr lang="en-US" dirty="0" err="1"/>
              <a:t>الشبكية</a:t>
            </a:r>
            <a:r>
              <a:rPr lang="en-US" dirty="0"/>
              <a:t> </a:t>
            </a:r>
            <a:r>
              <a:rPr lang="en-US" dirty="0" err="1"/>
              <a:t>المركزية</a:t>
            </a:r>
            <a:r>
              <a:rPr lang="ar-DZ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D9F1E7-A589-43AF-AC1B-D22A19163341}"/>
              </a:ext>
            </a:extLst>
          </p:cNvPr>
          <p:cNvSpPr/>
          <p:nvPr/>
        </p:nvSpPr>
        <p:spPr>
          <a:xfrm>
            <a:off x="3664634" y="4614203"/>
            <a:ext cx="3228535" cy="82296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069645-610E-4F71-BA77-B849AC3ACB19}"/>
              </a:ext>
            </a:extLst>
          </p:cNvPr>
          <p:cNvCxnSpPr>
            <a:cxnSpLocks/>
          </p:cNvCxnSpPr>
          <p:nvPr/>
        </p:nvCxnSpPr>
        <p:spPr>
          <a:xfrm flipH="1">
            <a:off x="147711" y="4614202"/>
            <a:ext cx="3516924" cy="538237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D190C0-571E-4033-BB31-C2983C855A18}"/>
              </a:ext>
            </a:extLst>
          </p:cNvPr>
          <p:cNvCxnSpPr>
            <a:cxnSpLocks/>
          </p:cNvCxnSpPr>
          <p:nvPr/>
        </p:nvCxnSpPr>
        <p:spPr>
          <a:xfrm flipH="1">
            <a:off x="5884939" y="5421142"/>
            <a:ext cx="1004166" cy="1254295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B481F4-9299-42AF-B53A-4A98C745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09" t="58762" r="29459" b="31053"/>
          <a:stretch/>
        </p:blipFill>
        <p:spPr>
          <a:xfrm>
            <a:off x="147711" y="5164681"/>
            <a:ext cx="5737228" cy="1510756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19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27374C-0E08-4244-94E0-AE773B16C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BDC31-E719-4191-BD3E-EBB6ADEB1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86" t="25470" r="2153" b="14701"/>
          <a:stretch/>
        </p:blipFill>
        <p:spPr>
          <a:xfrm>
            <a:off x="14066" y="1593163"/>
            <a:ext cx="9143151" cy="48223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9EEFE-22F4-4CCB-A60D-4FE857DAA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31" t="26539" r="5154" b="26488"/>
          <a:stretch/>
        </p:blipFill>
        <p:spPr>
          <a:xfrm>
            <a:off x="4804116" y="1593163"/>
            <a:ext cx="4240487" cy="2318494"/>
          </a:xfrm>
          <a:prstGeom prst="rect">
            <a:avLst/>
          </a:prstGeom>
          <a:ln w="38100">
            <a:solidFill>
              <a:srgbClr val="44789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416EB-E594-4358-A6BC-3E06C43877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05" t="36454" r="44459" b="50732"/>
          <a:stretch/>
        </p:blipFill>
        <p:spPr>
          <a:xfrm>
            <a:off x="249969" y="4290116"/>
            <a:ext cx="5493434" cy="25038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CFC3D4-4A95-417C-9A68-2DDF1F1F5EDF}"/>
              </a:ext>
            </a:extLst>
          </p:cNvPr>
          <p:cNvSpPr/>
          <p:nvPr/>
        </p:nvSpPr>
        <p:spPr>
          <a:xfrm>
            <a:off x="1505242" y="2686929"/>
            <a:ext cx="513471" cy="267286"/>
          </a:xfrm>
          <a:prstGeom prst="rect">
            <a:avLst/>
          </a:prstGeom>
          <a:noFill/>
          <a:ln w="28575">
            <a:solidFill>
              <a:srgbClr val="447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7A3BD-81DF-4912-A93E-0386A9A7477F}"/>
              </a:ext>
            </a:extLst>
          </p:cNvPr>
          <p:cNvCxnSpPr/>
          <p:nvPr/>
        </p:nvCxnSpPr>
        <p:spPr>
          <a:xfrm flipV="1">
            <a:off x="1505242" y="1593163"/>
            <a:ext cx="3298874" cy="1093766"/>
          </a:xfrm>
          <a:prstGeom prst="line">
            <a:avLst/>
          </a:prstGeom>
          <a:ln w="28575">
            <a:solidFill>
              <a:srgbClr val="447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837B58-870A-46C3-A29E-E746A59AB79F}"/>
              </a:ext>
            </a:extLst>
          </p:cNvPr>
          <p:cNvCxnSpPr>
            <a:cxnSpLocks/>
          </p:cNvCxnSpPr>
          <p:nvPr/>
        </p:nvCxnSpPr>
        <p:spPr>
          <a:xfrm>
            <a:off x="1505242" y="2941639"/>
            <a:ext cx="3298874" cy="970018"/>
          </a:xfrm>
          <a:prstGeom prst="line">
            <a:avLst/>
          </a:prstGeom>
          <a:ln w="28575">
            <a:solidFill>
              <a:srgbClr val="447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id="{2C8224BB-6799-4964-8C61-CD01280B32AA}"/>
              </a:ext>
            </a:extLst>
          </p:cNvPr>
          <p:cNvSpPr txBox="1">
            <a:spLocks noChangeArrowheads="1"/>
          </p:cNvSpPr>
          <p:nvPr/>
        </p:nvSpPr>
        <p:spPr>
          <a:xfrm>
            <a:off x="605734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>
                <a:solidFill>
                  <a:schemeClr val="tx2"/>
                </a:solidFill>
              </a:rPr>
              <a:t>الموقع المختار (0.22 درجة / 25 كلم)</a:t>
            </a:r>
          </a:p>
        </p:txBody>
      </p:sp>
    </p:spTree>
    <p:extLst>
      <p:ext uri="{BB962C8B-B14F-4D97-AF65-F5344CB8AC3E}">
        <p14:creationId xmlns:p14="http://schemas.microsoft.com/office/powerpoint/2010/main" val="41919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2C15B4-697F-4B9B-A758-C2CF07E75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5C900-EF1F-41F3-88FB-C8452C2DB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62" t="25949" r="24846" b="13860"/>
          <a:stretch/>
        </p:blipFill>
        <p:spPr>
          <a:xfrm>
            <a:off x="5366825" y="-8546"/>
            <a:ext cx="3085010" cy="686654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20CF617-F272-4B1A-9A3D-32CCB30FA7CE}"/>
              </a:ext>
            </a:extLst>
          </p:cNvPr>
          <p:cNvSpPr txBox="1">
            <a:spLocks noChangeArrowheads="1"/>
          </p:cNvSpPr>
          <p:nvPr/>
        </p:nvSpPr>
        <p:spPr>
          <a:xfrm>
            <a:off x="619733" y="1181687"/>
            <a:ext cx="4459458" cy="9775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DZ" sz="3600" b="1" dirty="0"/>
              <a:t>نتائج إنشاء عرض جدول  </a:t>
            </a:r>
            <a:r>
              <a:rPr lang="en-US" sz="3600" b="1" dirty="0"/>
              <a:t> </a:t>
            </a:r>
            <a:r>
              <a:rPr lang="ar-DZ" sz="3600" b="1" dirty="0"/>
              <a:t>NetCDF(بيانات  0.22</a:t>
            </a:r>
            <a:r>
              <a:rPr lang="en-US" sz="3600" b="1" dirty="0"/>
              <a:t> </a:t>
            </a:r>
            <a:r>
              <a:rPr lang="ar-DZ" sz="3600" b="1" dirty="0"/>
              <a:t>درجة / 25 كلم)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476B3-8450-4914-A646-A7C931C67217}"/>
              </a:ext>
            </a:extLst>
          </p:cNvPr>
          <p:cNvSpPr txBox="1"/>
          <p:nvPr/>
        </p:nvSpPr>
        <p:spPr>
          <a:xfrm>
            <a:off x="942535" y="3924886"/>
            <a:ext cx="3602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2000" b="1" dirty="0">
                <a:solidFill>
                  <a:srgbClr val="4472C4"/>
                </a:solidFill>
              </a:rPr>
              <a:t>سوف تتضمن النتائج قيم غير صفرية فقط</a:t>
            </a:r>
          </a:p>
        </p:txBody>
      </p:sp>
    </p:spTree>
    <p:extLst>
      <p:ext uri="{BB962C8B-B14F-4D97-AF65-F5344CB8AC3E}">
        <p14:creationId xmlns:p14="http://schemas.microsoft.com/office/powerpoint/2010/main" val="40254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64888-A63B-4128-8D05-AE2C82150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67" y="1951192"/>
            <a:ext cx="8275320" cy="3366596"/>
          </a:xfrm>
        </p:spPr>
        <p:txBody>
          <a:bodyPr>
            <a:normAutofit/>
          </a:bodyPr>
          <a:lstStyle/>
          <a:p>
            <a:pPr lvl="0" algn="r" rtl="1"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استخراج مجموعات بيانات السلاسل الزمنية من NetCDF</a:t>
            </a:r>
          </a:p>
          <a:p>
            <a:pPr lvl="0" algn="r" rtl="1">
              <a:buFont typeface="Wingdings" panose="05000000000000000000" pitchFamily="2" charset="2"/>
              <a:buChar char="§"/>
            </a:pP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rtl="1"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كيفية استخراج البيانات المناخية اليومية لموقع معين لاستخدامها في نماذج وتطبيقات أخرى</a:t>
            </a:r>
          </a:p>
          <a:p>
            <a:pPr algn="r" rtl="1">
              <a:buFont typeface="Wingdings" panose="05000000000000000000" pitchFamily="2" charset="2"/>
              <a:buChar char="§"/>
            </a:pP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فوائد واستخدامArcMap Model Builder  </a:t>
            </a:r>
            <a:r>
              <a:rPr lang="ar-SA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("منش</a:t>
            </a:r>
            <a:r>
              <a:rPr lang="ar-SY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ى</a:t>
            </a:r>
            <a:r>
              <a:rPr lang="ar-SA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ء النموذج") </a:t>
            </a:r>
            <a:r>
              <a:rPr lang="ar-SA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لملفات NetCDF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5380"/>
            <a:ext cx="9144000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600" b="1" dirty="0">
                <a:solidFill>
                  <a:schemeClr val="bg1"/>
                </a:solidFill>
                <a:cs typeface="Arial" pitchFamily="34" charset="0"/>
              </a:rPr>
              <a:t>الوحدة 3: المحتويات </a:t>
            </a:r>
          </a:p>
        </p:txBody>
      </p:sp>
    </p:spTree>
    <p:extLst>
      <p:ext uri="{BB962C8B-B14F-4D97-AF65-F5344CB8AC3E}">
        <p14:creationId xmlns:p14="http://schemas.microsoft.com/office/powerpoint/2010/main" val="2773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05E0C-93C9-4EEC-93F7-615163CEF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75" y="1253331"/>
            <a:ext cx="7886700" cy="1046737"/>
          </a:xfrm>
        </p:spPr>
        <p:txBody>
          <a:bodyPr>
            <a:norm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sz="2400" dirty="0"/>
              <a:t>يجب استخدام plugin </a:t>
            </a:r>
            <a:r>
              <a:rPr lang="en-US" sz="2400" dirty="0"/>
              <a:t> </a:t>
            </a:r>
            <a:r>
              <a:rPr lang="ar-DZ" sz="2400" dirty="0"/>
              <a:t>(إما أداة </a:t>
            </a:r>
            <a:r>
              <a:rPr lang="en-US" sz="2400" dirty="0"/>
              <a:t>Value</a:t>
            </a:r>
            <a:r>
              <a:rPr lang="ar-DZ" sz="2400" dirty="0"/>
              <a:t> أو أداة </a:t>
            </a:r>
            <a:r>
              <a:rPr lang="en-US" sz="2400" dirty="0"/>
              <a:t>gdal2xyz</a:t>
            </a:r>
            <a:r>
              <a:rPr lang="ar-DZ" sz="2400" dirty="0"/>
              <a:t>)</a:t>
            </a:r>
          </a:p>
          <a:p>
            <a:pPr marL="171450" indent="-171450" algn="r" rtl="1"/>
            <a:r>
              <a:rPr lang="ar-DZ" sz="2400" dirty="0"/>
              <a:t>تحميل مجموعة بيانات NetCDF (طبقة&gt; إضافة طبقة نقطية)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88BE2-65C3-438E-920A-B967F0FEA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D29A13-640E-4659-8AD0-4012A6860DCE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/>
              <a:t>إنشاء عرض جدول  </a:t>
            </a:r>
            <a:r>
              <a:rPr lang="en-US" sz="3100" b="1" dirty="0"/>
              <a:t> </a:t>
            </a:r>
            <a:r>
              <a:rPr lang="ar-DZ" sz="3100" b="1" dirty="0"/>
              <a:t>NetCDFفي QGIS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06E7B-25A5-4773-85AC-69C9102B9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1" t="22702" r="71204" b="48419"/>
          <a:stretch/>
        </p:blipFill>
        <p:spPr>
          <a:xfrm>
            <a:off x="857068" y="2054198"/>
            <a:ext cx="7630147" cy="4529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E931D-2978-44C8-9E0F-2FC88B4A2C64}"/>
              </a:ext>
            </a:extLst>
          </p:cNvPr>
          <p:cNvSpPr txBox="1"/>
          <p:nvPr/>
        </p:nvSpPr>
        <p:spPr>
          <a:xfrm>
            <a:off x="4213381" y="6521548"/>
            <a:ext cx="4073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http://www.ggiuliani.ch/download/netcdf_qgis_GG.pdf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95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05E0C-93C9-4EEC-93F7-615163CEF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75" y="1253331"/>
            <a:ext cx="7886700" cy="1046737"/>
          </a:xfrm>
        </p:spPr>
        <p:txBody>
          <a:bodyPr>
            <a:normAutofit fontScale="92500" lnSpcReduction="10000"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sz="2400" dirty="0"/>
              <a:t>يجب استخدام plugin </a:t>
            </a:r>
            <a:r>
              <a:rPr lang="en-US" sz="2400" dirty="0"/>
              <a:t> </a:t>
            </a:r>
            <a:r>
              <a:rPr lang="ar-DZ" sz="2400" dirty="0"/>
              <a:t>(إما أداة </a:t>
            </a:r>
            <a:r>
              <a:rPr lang="en-US" sz="2400" dirty="0"/>
              <a:t>Value</a:t>
            </a:r>
            <a:r>
              <a:rPr lang="ar-DZ" sz="2400" dirty="0"/>
              <a:t> أو أداة </a:t>
            </a:r>
            <a:r>
              <a:rPr lang="en-US" sz="2400" dirty="0"/>
              <a:t>gdal2xyz</a:t>
            </a:r>
            <a:r>
              <a:rPr lang="ar-DZ" sz="2400" dirty="0"/>
              <a:t>)</a:t>
            </a:r>
          </a:p>
          <a:p>
            <a:pPr marL="171450" indent="-171450" algn="r" rtl="1"/>
            <a:r>
              <a:rPr lang="ar-DZ" sz="2400" dirty="0"/>
              <a:t>إضافة أداة متاحة </a:t>
            </a:r>
            <a:r>
              <a:rPr lang="ar-SY" sz="2400" dirty="0"/>
              <a:t>تحت</a:t>
            </a:r>
            <a:r>
              <a:rPr lang="ar-DZ" sz="2400" dirty="0"/>
              <a:t> </a:t>
            </a:r>
            <a:r>
              <a:rPr lang="en-US" sz="2400" dirty="0"/>
              <a:t>processing</a:t>
            </a:r>
            <a:r>
              <a:rPr lang="ar-DZ" sz="2400" dirty="0"/>
              <a:t>&gt; </a:t>
            </a:r>
            <a:r>
              <a:rPr lang="en-US" sz="2400" dirty="0"/>
              <a:t>Toolbox </a:t>
            </a:r>
            <a:r>
              <a:rPr lang="ar-DZ" sz="2400" dirty="0"/>
              <a:t>&lt;تحت GDAL / OGR&gt; </a:t>
            </a:r>
            <a:r>
              <a:rPr lang="en-US" sz="2400" dirty="0"/>
              <a:t>Conversion</a:t>
            </a:r>
            <a:r>
              <a:rPr lang="ar-DZ" sz="2400" dirty="0"/>
              <a:t> [GDAL]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88BE2-65C3-438E-920A-B967F0FEA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D162B-A65A-401A-A516-557671A3F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0" t="34257" r="76188" b="45442"/>
          <a:stretch/>
        </p:blipFill>
        <p:spPr>
          <a:xfrm>
            <a:off x="164417" y="2355333"/>
            <a:ext cx="3141491" cy="3917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A2CB4-5F11-482F-A04C-C03C3C7E7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8" t="34506" r="72475" b="37143"/>
          <a:stretch/>
        </p:blipFill>
        <p:spPr>
          <a:xfrm>
            <a:off x="3664634" y="2349305"/>
            <a:ext cx="5394960" cy="3899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F8C35-066A-46CD-9BB9-A679503245EA}"/>
              </a:ext>
            </a:extLst>
          </p:cNvPr>
          <p:cNvSpPr txBox="1"/>
          <p:nvPr/>
        </p:nvSpPr>
        <p:spPr>
          <a:xfrm>
            <a:off x="4013414" y="6453386"/>
            <a:ext cx="4073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http://www.ggiuliani.ch/download/netcdf_qgis_GG.pdf</a:t>
            </a:r>
            <a:endParaRPr lang="en-US" sz="1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08FD6E3-BD17-44D8-AB18-BEC88C8ED2EC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/>
              <a:t>إنشاء عرض جدول  </a:t>
            </a:r>
            <a:r>
              <a:rPr lang="en-US" sz="3100" b="1" dirty="0"/>
              <a:t> </a:t>
            </a:r>
            <a:r>
              <a:rPr lang="ar-DZ" sz="3100" b="1" dirty="0"/>
              <a:t>NetCDFفي QGIS</a:t>
            </a:r>
          </a:p>
        </p:txBody>
      </p:sp>
    </p:spTree>
    <p:extLst>
      <p:ext uri="{BB962C8B-B14F-4D97-AF65-F5344CB8AC3E}">
        <p14:creationId xmlns:p14="http://schemas.microsoft.com/office/powerpoint/2010/main" val="2261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1" y="1461608"/>
            <a:ext cx="9048749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31" b="1" i="0" u="none" strike="noStrike" kern="1200" cap="none" spc="1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استراحة</a:t>
            </a:r>
            <a:r>
              <a:rPr kumimoji="0" lang="en-US" sz="3231" b="1" i="0" u="none" strike="noStrike" kern="1200" cap="none" spc="1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!</a:t>
            </a:r>
            <a:endParaRPr kumimoji="0" lang="en-US" sz="3384" b="1" i="0" u="none" strike="noStrike" kern="1200" cap="none" spc="1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858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B299E1-FC4C-442E-B79E-872C21B89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3B0903-1A61-445A-A8A7-7372DBE53D4C}"/>
              </a:ext>
            </a:extLst>
          </p:cNvPr>
          <p:cNvSpPr txBox="1">
            <a:spLocks noChangeArrowheads="1"/>
          </p:cNvSpPr>
          <p:nvPr/>
        </p:nvSpPr>
        <p:spPr>
          <a:xfrm>
            <a:off x="827379" y="322593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>
                <a:solidFill>
                  <a:schemeClr val="tx2"/>
                </a:solidFill>
              </a:rPr>
              <a:t>استخدم منشئ النموذج لإنشاء سلاسل زمنية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59025-F8F7-4DF4-83E7-19743AC65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57" t="6865" r="21866" b="76750"/>
          <a:stretch/>
        </p:blipFill>
        <p:spPr>
          <a:xfrm>
            <a:off x="423391" y="3931920"/>
            <a:ext cx="4410067" cy="24506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B51FB-64C5-460C-830C-28E23A05C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48" t="8423" r="25627" b="74845"/>
          <a:stretch/>
        </p:blipFill>
        <p:spPr>
          <a:xfrm>
            <a:off x="246183" y="1175334"/>
            <a:ext cx="4587275" cy="234422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66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21B48-D3BB-4B74-B3D9-B28EF8469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174C5-C3AE-441C-8F55-BDC77FD2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3" t="15481" r="46838" b="36015"/>
          <a:stretch/>
        </p:blipFill>
        <p:spPr>
          <a:xfrm>
            <a:off x="125390" y="1159200"/>
            <a:ext cx="3681430" cy="5572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3AED0-C13B-45C1-9B5B-DC3FEE81D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63" t="25675" r="16920" b="39790"/>
          <a:stretch/>
        </p:blipFill>
        <p:spPr>
          <a:xfrm>
            <a:off x="4051169" y="2177502"/>
            <a:ext cx="5064695" cy="28657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CED4BA7-3FB3-428B-8A24-64461CD41F52}"/>
              </a:ext>
            </a:extLst>
          </p:cNvPr>
          <p:cNvSpPr txBox="1">
            <a:spLocks noChangeArrowheads="1"/>
          </p:cNvSpPr>
          <p:nvPr/>
        </p:nvSpPr>
        <p:spPr>
          <a:xfrm>
            <a:off x="1008506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3100" b="1" dirty="0">
                <a:solidFill>
                  <a:schemeClr val="tx2"/>
                </a:solidFill>
              </a:rPr>
              <a:t>إضافة أدوات وبيانات إلى منشئ النموذج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6F8C670-045F-4B43-876D-6763555B001A}"/>
              </a:ext>
            </a:extLst>
          </p:cNvPr>
          <p:cNvSpPr/>
          <p:nvPr/>
        </p:nvSpPr>
        <p:spPr>
          <a:xfrm>
            <a:off x="2236600" y="4055012"/>
            <a:ext cx="1772529" cy="18991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33B3C-77EE-4DD0-B691-C7ED831E9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1A2B874-2945-45EE-8997-A8CC1DB5A9C1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79482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ar-DZ" sz="4300" b="1" dirty="0">
                <a:solidFill>
                  <a:schemeClr val="tx2"/>
                </a:solidFill>
              </a:rPr>
              <a:t>إضافة مجلد ملف</a:t>
            </a:r>
            <a:endParaRPr lang="ar-SY" sz="4300" b="1" dirty="0">
              <a:solidFill>
                <a:schemeClr val="tx2"/>
              </a:solidFill>
            </a:endParaRP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2BA73-65D0-4C32-94E4-9DC9AB76A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54" t="24991" r="11923" b="20205"/>
          <a:stretch/>
        </p:blipFill>
        <p:spPr>
          <a:xfrm>
            <a:off x="844062" y="1165593"/>
            <a:ext cx="7914558" cy="55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AB2B3-AD42-4D37-BAB9-BDA764DD8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6A057-78B1-4377-A5CC-7593A0A4F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31" t="27385" r="20923" b="27385"/>
          <a:stretch/>
        </p:blipFill>
        <p:spPr>
          <a:xfrm>
            <a:off x="-301450" y="1124136"/>
            <a:ext cx="6280219" cy="399650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C8F725E-8979-4273-BF6C-43DC664F1564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79482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ar-DZ" sz="4300" b="1" dirty="0">
                <a:solidFill>
                  <a:schemeClr val="tx2"/>
                </a:solidFill>
              </a:rPr>
              <a:t>إضافة مجلد ملف</a:t>
            </a:r>
            <a:endParaRPr lang="ar-SY" sz="4300" b="1" dirty="0">
              <a:solidFill>
                <a:schemeClr val="tx2"/>
              </a:solidFill>
            </a:endParaRP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B660E7-E96F-4C6B-A936-9E8418C51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BA590-5E7D-43DC-A76F-7141B291F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77" t="24992" r="2967" b="16375"/>
          <a:stretch/>
        </p:blipFill>
        <p:spPr>
          <a:xfrm>
            <a:off x="0" y="1325652"/>
            <a:ext cx="9144000" cy="50751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BDE4855-87BA-45D4-A05D-37ADFE367275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79482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ar-DZ" sz="4300" b="1" dirty="0">
                <a:solidFill>
                  <a:schemeClr val="tx2"/>
                </a:solidFill>
              </a:rPr>
              <a:t>إضافة مجلد ملف</a:t>
            </a:r>
            <a:endParaRPr lang="ar-SY" sz="4300" b="1" dirty="0">
              <a:solidFill>
                <a:schemeClr val="tx2"/>
              </a:solidFill>
            </a:endParaRP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8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0C414-DFD9-4607-976E-8436F4726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51410-06E4-4D1F-97E3-8AA3B3ADC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85" t="25470" r="3231" b="10633"/>
          <a:stretch/>
        </p:blipFill>
        <p:spPr>
          <a:xfrm>
            <a:off x="154744" y="1313420"/>
            <a:ext cx="8937714" cy="50451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DF413E9-CCA9-4830-9216-A8E6D0C73954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79482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US" sz="4300" b="1" dirty="0" err="1">
                <a:solidFill>
                  <a:schemeClr val="tx2"/>
                </a:solidFill>
              </a:rPr>
              <a:t>NetCDF</a:t>
            </a:r>
            <a:r>
              <a:rPr lang="ar-SY" sz="4300" b="1" dirty="0">
                <a:solidFill>
                  <a:schemeClr val="tx2"/>
                </a:solidFill>
              </a:rPr>
              <a:t>إنشاء عرض جدول 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28786-4AF8-4957-BF40-FB48E9495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C1C5D5-AD19-4710-89FA-BB67143BF643}"/>
              </a:ext>
            </a:extLst>
          </p:cNvPr>
          <p:cNvGrpSpPr/>
          <p:nvPr/>
        </p:nvGrpSpPr>
        <p:grpSpPr>
          <a:xfrm>
            <a:off x="77373" y="1146518"/>
            <a:ext cx="3870332" cy="1983544"/>
            <a:chOff x="77373" y="1146518"/>
            <a:chExt cx="3870332" cy="19835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D1C55A-7783-4B45-A0C5-505849F99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385" t="25230" r="15769" b="36748"/>
            <a:stretch/>
          </p:blipFill>
          <p:spPr>
            <a:xfrm>
              <a:off x="77373" y="1146518"/>
              <a:ext cx="3870332" cy="198354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BBEAA1-EE98-4401-A02D-9C4AB2297AE8}"/>
                </a:ext>
              </a:extLst>
            </p:cNvPr>
            <p:cNvSpPr txBox="1"/>
            <p:nvPr/>
          </p:nvSpPr>
          <p:spPr>
            <a:xfrm>
              <a:off x="3451526" y="2771335"/>
              <a:ext cx="3433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(1)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7DB142-CD11-4127-A9BD-726EEC762008}"/>
              </a:ext>
            </a:extLst>
          </p:cNvPr>
          <p:cNvGrpSpPr/>
          <p:nvPr/>
        </p:nvGrpSpPr>
        <p:grpSpPr>
          <a:xfrm>
            <a:off x="4022554" y="1147998"/>
            <a:ext cx="5158561" cy="2727652"/>
            <a:chOff x="1748677" y="3886716"/>
            <a:chExt cx="5378572" cy="28545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DA2EE4-4BE1-41DE-AFB5-868AD8C92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539" t="24752" r="15846" b="36255"/>
            <a:stretch/>
          </p:blipFill>
          <p:spPr>
            <a:xfrm>
              <a:off x="1748677" y="3886716"/>
              <a:ext cx="5378572" cy="285459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96929D-CFD2-49AB-A64D-A00F31571AE0}"/>
                </a:ext>
              </a:extLst>
            </p:cNvPr>
            <p:cNvSpPr txBox="1"/>
            <p:nvPr/>
          </p:nvSpPr>
          <p:spPr>
            <a:xfrm>
              <a:off x="6614412" y="6479698"/>
              <a:ext cx="3433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(2)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AC7025-D69A-448E-9521-98DDA585E12E}"/>
              </a:ext>
            </a:extLst>
          </p:cNvPr>
          <p:cNvGrpSpPr/>
          <p:nvPr/>
        </p:nvGrpSpPr>
        <p:grpSpPr>
          <a:xfrm>
            <a:off x="1" y="4012176"/>
            <a:ext cx="5136126" cy="2571504"/>
            <a:chOff x="3985439" y="1155461"/>
            <a:chExt cx="5158561" cy="25717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14D8B8-C03B-4251-AB6D-F4D055A16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385" t="25394" r="15769" b="37620"/>
            <a:stretch/>
          </p:blipFill>
          <p:spPr>
            <a:xfrm>
              <a:off x="3985439" y="1155461"/>
              <a:ext cx="5158561" cy="257171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31366F-6465-42F0-9C4A-AF04C5A82E26}"/>
                </a:ext>
              </a:extLst>
            </p:cNvPr>
            <p:cNvSpPr txBox="1"/>
            <p:nvPr/>
          </p:nvSpPr>
          <p:spPr>
            <a:xfrm>
              <a:off x="8597436" y="3414533"/>
              <a:ext cx="3433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(3)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A40C7B-D0BA-4595-AD92-12F971F95CFB}"/>
              </a:ext>
            </a:extLst>
          </p:cNvPr>
          <p:cNvGrpSpPr/>
          <p:nvPr/>
        </p:nvGrpSpPr>
        <p:grpSpPr>
          <a:xfrm>
            <a:off x="5241422" y="4400056"/>
            <a:ext cx="3904071" cy="1871004"/>
            <a:chOff x="5241422" y="4400056"/>
            <a:chExt cx="3904071" cy="18710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34B425-5C52-484F-AA38-C5FA01D4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385" t="55821" r="16392" b="25949"/>
            <a:stretch/>
          </p:blipFill>
          <p:spPr>
            <a:xfrm>
              <a:off x="5241422" y="4400056"/>
              <a:ext cx="3902578" cy="187100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3F82A-88D5-439F-889B-E7E3D1DAADB6}"/>
                </a:ext>
              </a:extLst>
            </p:cNvPr>
            <p:cNvSpPr txBox="1"/>
            <p:nvPr/>
          </p:nvSpPr>
          <p:spPr>
            <a:xfrm>
              <a:off x="8802129" y="5977077"/>
              <a:ext cx="3433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(4)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D7F8746A-2C5E-4B86-8472-F148BC4FAE78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ar-DZ" sz="4300" b="1" dirty="0">
                <a:solidFill>
                  <a:schemeClr val="tx2"/>
                </a:solidFill>
              </a:rPr>
              <a:t>من مجلد ملف إلى إنشاء عرض جدول NetCDF</a:t>
            </a:r>
            <a:endParaRPr lang="ar-DZ" sz="4300" dirty="0">
              <a:solidFill>
                <a:schemeClr val="tx2"/>
              </a:solidFill>
            </a:endParaRP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AFFE90-6FAB-401B-9573-64CDAF7F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0" y="1437861"/>
            <a:ext cx="3801031" cy="49849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88A5AA-B4EA-4A25-97D6-47E59580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73" y="1579783"/>
            <a:ext cx="4060727" cy="4351338"/>
          </a:xfrm>
        </p:spPr>
        <p:txBody>
          <a:bodyPr/>
          <a:lstStyle/>
          <a:p>
            <a:pPr algn="r" rtl="1"/>
            <a:r>
              <a:rPr lang="ar-SY" dirty="0"/>
              <a:t>سوف يكون "دليل التدريب حول استخدام نظم المعلومات الجغرافية لتحليل بيانات تغير المناخ "متاحا قريبا على موقع </a:t>
            </a:r>
            <a:r>
              <a:rPr lang="ar-SY" dirty="0" err="1"/>
              <a:t>ريكار</a:t>
            </a:r>
            <a:r>
              <a:rPr lang="ar-SY" dirty="0"/>
              <a:t>- المركز الإقليمي للمعرفة( </a:t>
            </a:r>
            <a:r>
              <a:rPr lang="en-US" dirty="0"/>
              <a:t>www.riccar.org</a:t>
            </a:r>
            <a:r>
              <a:rPr lang="ar-SY" dirty="0"/>
              <a:t> ) تحت "موارد المعرفة"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3701E-1743-4364-A7EA-E669DFFDD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92209-3839-4FD9-A564-5D78D52347D7}"/>
              </a:ext>
            </a:extLst>
          </p:cNvPr>
          <p:cNvSpPr txBox="1"/>
          <p:nvPr/>
        </p:nvSpPr>
        <p:spPr>
          <a:xfrm>
            <a:off x="4740109" y="192749"/>
            <a:ext cx="4060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الوحدة 2: دليل التدريب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1BE43-9DF4-4C6F-92B3-672E098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9783"/>
            <a:ext cx="4278003" cy="48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28786-4AF8-4957-BF40-FB48E9495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ED3420-9911-4967-A63D-E73E5D52F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18" t="15296" r="46977" b="34288"/>
          <a:stretch/>
        </p:blipFill>
        <p:spPr>
          <a:xfrm>
            <a:off x="203201" y="1413802"/>
            <a:ext cx="3180080" cy="50010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37D45F-1092-4D41-B080-8288CC55CF80}"/>
              </a:ext>
            </a:extLst>
          </p:cNvPr>
          <p:cNvSpPr/>
          <p:nvPr/>
        </p:nvSpPr>
        <p:spPr>
          <a:xfrm>
            <a:off x="710418" y="5634111"/>
            <a:ext cx="956604" cy="1758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41F6455-8C14-4F4C-8CB3-0CF50EFB66EA}"/>
              </a:ext>
            </a:extLst>
          </p:cNvPr>
          <p:cNvSpPr/>
          <p:nvPr/>
        </p:nvSpPr>
        <p:spPr>
          <a:xfrm rot="5400000">
            <a:off x="1835481" y="1849551"/>
            <a:ext cx="358727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A67907-0580-416C-8FFD-FFBEBF46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61" t="25230" r="16077" b="20684"/>
          <a:stretch/>
        </p:blipFill>
        <p:spPr>
          <a:xfrm>
            <a:off x="3516923" y="1723928"/>
            <a:ext cx="5538827" cy="41041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5BD8648-FA14-4E4E-8DDD-5278027F7DA8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ar-DZ" sz="4300" b="1" dirty="0">
                <a:solidFill>
                  <a:schemeClr val="tx2"/>
                </a:solidFill>
              </a:rPr>
              <a:t>تحويل المخرجات إلى قاعدة البيانات الجغرافية </a:t>
            </a:r>
            <a:r>
              <a:rPr lang="en-US" sz="4300" b="1" dirty="0">
                <a:solidFill>
                  <a:schemeClr val="tx2"/>
                </a:solidFill>
              </a:rPr>
              <a:t>(geodatabase)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9DCB1-D927-46BC-A2E1-010E294C3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9A67F-8F61-46F2-B1C4-75A9E0177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15" t="15651" b="10232"/>
          <a:stretch/>
        </p:blipFill>
        <p:spPr>
          <a:xfrm>
            <a:off x="618978" y="1105730"/>
            <a:ext cx="4151534" cy="56890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4283476E-5464-4F43-9D30-C102F2BFAF72}"/>
              </a:ext>
            </a:extLst>
          </p:cNvPr>
          <p:cNvSpPr/>
          <p:nvPr/>
        </p:nvSpPr>
        <p:spPr>
          <a:xfrm rot="16200000">
            <a:off x="3113299" y="2369355"/>
            <a:ext cx="358727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1D73D-68A4-41A0-966C-AE4F7C18EADF}"/>
              </a:ext>
            </a:extLst>
          </p:cNvPr>
          <p:cNvSpPr/>
          <p:nvPr/>
        </p:nvSpPr>
        <p:spPr>
          <a:xfrm>
            <a:off x="3517706" y="4691271"/>
            <a:ext cx="956604" cy="1758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37DD8A-E4B5-45CE-97B8-DB519B287824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ar-DZ" sz="4300" b="1" dirty="0">
                <a:solidFill>
                  <a:schemeClr val="tx2"/>
                </a:solidFill>
              </a:rPr>
              <a:t>تحويل المخرجات إلى قاعدة البيانات الجغرافية </a:t>
            </a:r>
            <a:r>
              <a:rPr lang="en-US" sz="4300" b="1" dirty="0">
                <a:solidFill>
                  <a:schemeClr val="tx2"/>
                </a:solidFill>
              </a:rPr>
              <a:t>(geodatabase)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9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28786-4AF8-4957-BF40-FB48E9495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A7B95-7C85-4B16-A19B-1CCDEE7CA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81" t="46503" r="6015" b="11589"/>
          <a:stretch/>
        </p:blipFill>
        <p:spPr>
          <a:xfrm>
            <a:off x="633046" y="1681089"/>
            <a:ext cx="7884554" cy="46986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B5B73A-DA31-4448-A748-782B2C44248F}"/>
              </a:ext>
            </a:extLst>
          </p:cNvPr>
          <p:cNvSpPr/>
          <p:nvPr/>
        </p:nvSpPr>
        <p:spPr>
          <a:xfrm>
            <a:off x="801858" y="2919046"/>
            <a:ext cx="1223890" cy="4290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FA2C6-3305-4D2F-B156-76626BB97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28" t="57691" r="25194" b="38980"/>
          <a:stretch/>
        </p:blipFill>
        <p:spPr>
          <a:xfrm>
            <a:off x="2482948" y="3115993"/>
            <a:ext cx="5089553" cy="18288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4AFAB0-E805-4D26-B5B5-55D3E0C6A1D7}"/>
              </a:ext>
            </a:extLst>
          </p:cNvPr>
          <p:cNvSpPr/>
          <p:nvPr/>
        </p:nvSpPr>
        <p:spPr>
          <a:xfrm>
            <a:off x="4761914" y="3931920"/>
            <a:ext cx="1357532" cy="766689"/>
          </a:xfrm>
          <a:prstGeom prst="rect">
            <a:avLst/>
          </a:prstGeom>
          <a:solidFill>
            <a:srgbClr val="C0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898B4D9-1B74-4D00-B382-37AC355C7702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en-US" sz="4300" b="1" dirty="0">
                <a:solidFill>
                  <a:schemeClr val="tx2"/>
                </a:solidFill>
              </a:rPr>
              <a:t>Table to Table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7AA6A-8112-45FF-A895-6ED78F28F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078AF-5200-4B89-9F55-C619E5927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55" t="25470" r="15692" b="19966"/>
          <a:stretch/>
        </p:blipFill>
        <p:spPr>
          <a:xfrm>
            <a:off x="802743" y="1137090"/>
            <a:ext cx="7538513" cy="551981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C76D2FA-2882-4C2E-A040-84AE42715B62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ar-SY" sz="5300" b="1" dirty="0">
                <a:solidFill>
                  <a:schemeClr val="tx2"/>
                </a:solidFill>
              </a:rPr>
              <a:t>تشغيل النموذج</a:t>
            </a:r>
            <a:endParaRPr lang="en-US" sz="5300" b="1" dirty="0">
              <a:solidFill>
                <a:schemeClr val="tx2"/>
              </a:solidFill>
            </a:endParaRP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9ABEC-38F7-4328-A41F-0E733A7F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19B92-1DEA-4DDC-8FBE-64EA4AA56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00" t="-1762" r="29077" b="55985"/>
          <a:stretch/>
        </p:blipFill>
        <p:spPr>
          <a:xfrm>
            <a:off x="238517" y="2147643"/>
            <a:ext cx="4333483" cy="45795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327F98-D324-4701-AA21-473804EC8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28" t="57691" r="25194" b="38980"/>
          <a:stretch/>
        </p:blipFill>
        <p:spPr>
          <a:xfrm>
            <a:off x="907367" y="1122388"/>
            <a:ext cx="2700996" cy="97053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D0E3FA-50FC-45F4-9059-3859FFA72480}"/>
              </a:ext>
            </a:extLst>
          </p:cNvPr>
          <p:cNvSpPr/>
          <p:nvPr/>
        </p:nvSpPr>
        <p:spPr>
          <a:xfrm>
            <a:off x="886265" y="4522763"/>
            <a:ext cx="1146516" cy="52753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3B6F4-9193-483F-AC33-CEE9132D59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84" t="22938" r="32231" b="21880"/>
          <a:stretch/>
        </p:blipFill>
        <p:spPr>
          <a:xfrm>
            <a:off x="5107206" y="1230923"/>
            <a:ext cx="3222134" cy="53486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D42AFB0-DCDC-41D0-80DD-03A59B8A6AAD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ar-SY" b="1" dirty="0">
                <a:solidFill>
                  <a:schemeClr val="tx2"/>
                </a:solidFill>
              </a:rPr>
              <a:t>استعراض مخرجات النموذج</a:t>
            </a:r>
            <a:endParaRPr lang="en-US" b="1" dirty="0">
              <a:solidFill>
                <a:schemeClr val="tx2"/>
              </a:solidFill>
            </a:endParaRP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9ABEC-38F7-4328-A41F-0E733A7F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45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12A500-3F89-43DA-8DA1-929838510F55}"/>
              </a:ext>
            </a:extLst>
          </p:cNvPr>
          <p:cNvSpPr/>
          <p:nvPr/>
        </p:nvSpPr>
        <p:spPr>
          <a:xfrm>
            <a:off x="1339948" y="1146517"/>
            <a:ext cx="6464104" cy="1132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يتم إنشاء جداول قاعدة البيانات الجغرافية لكل ملف NetCDF واحد</a:t>
            </a:r>
          </a:p>
          <a:p>
            <a:pPr algn="ctr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Y" dirty="0"/>
              <a:t>نستخدم أداة </a:t>
            </a:r>
            <a:r>
              <a:rPr lang="en-US" dirty="0"/>
              <a:t>Append</a:t>
            </a:r>
            <a:r>
              <a:rPr lang="ar-SY" dirty="0"/>
              <a:t> </a:t>
            </a:r>
            <a:r>
              <a:rPr lang="ar-DZ" dirty="0"/>
              <a:t>لدمجها في جدول واحد </a:t>
            </a:r>
            <a:endParaRPr lang="ar-DZ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15E7C-683F-4E15-BFE7-DB0F88A22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15" t="15447" r="48806" b="42342"/>
          <a:stretch/>
        </p:blipFill>
        <p:spPr>
          <a:xfrm>
            <a:off x="337625" y="2324721"/>
            <a:ext cx="2799470" cy="45332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8EC9E-4890-42CE-9293-7B040B52D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45" t="20131" r="16865" b="23788"/>
          <a:stretch/>
        </p:blipFill>
        <p:spPr>
          <a:xfrm>
            <a:off x="3397348" y="2307102"/>
            <a:ext cx="5577840" cy="44314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550BA3-881C-4CB3-9B4D-355C9DB11ED4}"/>
              </a:ext>
            </a:extLst>
          </p:cNvPr>
          <p:cNvSpPr/>
          <p:nvPr/>
        </p:nvSpPr>
        <p:spPr>
          <a:xfrm>
            <a:off x="780756" y="5212081"/>
            <a:ext cx="956604" cy="1758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8E92090-CBCD-4CC8-85C9-D844721A5DCA}"/>
              </a:ext>
            </a:extLst>
          </p:cNvPr>
          <p:cNvSpPr/>
          <p:nvPr/>
        </p:nvSpPr>
        <p:spPr>
          <a:xfrm rot="5400000">
            <a:off x="2440391" y="3136745"/>
            <a:ext cx="358727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766034-0709-495E-9579-72949F61B4CA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en-US" b="1" dirty="0">
                <a:solidFill>
                  <a:schemeClr val="tx2"/>
                </a:solidFill>
              </a:rPr>
              <a:t>Append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516D9-2370-4664-890A-D37FEF09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1FC73A-C7E3-4402-AE9D-F7A8607BF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51" t="15499" b="10806"/>
          <a:stretch/>
        </p:blipFill>
        <p:spPr>
          <a:xfrm>
            <a:off x="1620981" y="1160585"/>
            <a:ext cx="3006437" cy="56752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6C2A633C-B917-4072-875D-7FFEAD364ACA}"/>
              </a:ext>
            </a:extLst>
          </p:cNvPr>
          <p:cNvSpPr/>
          <p:nvPr/>
        </p:nvSpPr>
        <p:spPr>
          <a:xfrm rot="16200000">
            <a:off x="2379967" y="1813746"/>
            <a:ext cx="358727" cy="9784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02BEF3-3030-4F39-8218-228120F4CB5C}"/>
              </a:ext>
            </a:extLst>
          </p:cNvPr>
          <p:cNvSpPr/>
          <p:nvPr/>
        </p:nvSpPr>
        <p:spPr>
          <a:xfrm>
            <a:off x="3636819" y="4559927"/>
            <a:ext cx="778734" cy="1367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E948C6-5122-4BA4-B8EE-EE14EA9EA382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en-US" b="1" dirty="0">
                <a:solidFill>
                  <a:schemeClr val="tx2"/>
                </a:solidFill>
              </a:rPr>
              <a:t>Append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9ABEC-38F7-4328-A41F-0E733A7F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70953-5283-4FDB-8DED-CEF7F5653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65" t="15616" r="36354" b="51120"/>
          <a:stretch/>
        </p:blipFill>
        <p:spPr>
          <a:xfrm>
            <a:off x="154745" y="1252025"/>
            <a:ext cx="1835833" cy="41921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85F3E-1334-46B5-850C-5E42F137A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85" t="35761" r="13115" b="22598"/>
          <a:stretch/>
        </p:blipFill>
        <p:spPr>
          <a:xfrm>
            <a:off x="2179416" y="1252025"/>
            <a:ext cx="6964584" cy="41429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7CEEC14-B46A-4F2F-ACFF-2DDB1CD7D923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en-US" b="1" dirty="0">
                <a:solidFill>
                  <a:schemeClr val="tx2"/>
                </a:solidFill>
              </a:rPr>
              <a:t>Append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9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9ABEC-38F7-4328-A41F-0E733A7F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1CFAB4-AB7F-47C9-B576-BD99826D8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17" t="44185" r="36015" b="22896"/>
          <a:stretch/>
        </p:blipFill>
        <p:spPr>
          <a:xfrm>
            <a:off x="1322361" y="1557305"/>
            <a:ext cx="3165231" cy="50995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CFA29-E1EE-4430-8CDA-840758E99F3B}"/>
              </a:ext>
            </a:extLst>
          </p:cNvPr>
          <p:cNvSpPr/>
          <p:nvPr/>
        </p:nvSpPr>
        <p:spPr>
          <a:xfrm>
            <a:off x="1128253" y="2314135"/>
            <a:ext cx="3443748" cy="2743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DEF488-FA2B-48EA-9F97-361272EF2926}"/>
              </a:ext>
            </a:extLst>
          </p:cNvPr>
          <p:cNvSpPr/>
          <p:nvPr/>
        </p:nvSpPr>
        <p:spPr>
          <a:xfrm>
            <a:off x="1128252" y="2588455"/>
            <a:ext cx="3443748" cy="27432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B22DDA-525D-42FB-AE02-534774A8186E}"/>
              </a:ext>
            </a:extLst>
          </p:cNvPr>
          <p:cNvSpPr/>
          <p:nvPr/>
        </p:nvSpPr>
        <p:spPr>
          <a:xfrm>
            <a:off x="5324622" y="2159391"/>
            <a:ext cx="2904978" cy="2089052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نظرًا لأنه يجب أن تستند مجموعة البيانات المستهدفة إلى جدول موجود ، فسيتم دمج هذا الجدول الحالي مع جداول قاعدة البيانات الجغرافية المتبقية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6BB3940-89F4-4599-929C-AFBABDFAF237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94541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7100" b="1" dirty="0">
                <a:solidFill>
                  <a:schemeClr val="tx2"/>
                </a:solidFill>
              </a:rPr>
              <a:t>إضافة أدوات وبيانات إلى منشئ النموذج :</a:t>
            </a:r>
            <a:endParaRPr lang="ar-SY" sz="7100" b="1" dirty="0">
              <a:solidFill>
                <a:schemeClr val="tx2"/>
              </a:solidFill>
            </a:endParaRPr>
          </a:p>
          <a:p>
            <a:pPr algn="r" rtl="1"/>
            <a:endParaRPr lang="ar-DZ" sz="3200" b="1" dirty="0">
              <a:solidFill>
                <a:schemeClr val="tx2"/>
              </a:solidFill>
            </a:endParaRPr>
          </a:p>
          <a:p>
            <a:pPr algn="ctr" rtl="1"/>
            <a:r>
              <a:rPr lang="en-US" b="1" dirty="0">
                <a:solidFill>
                  <a:schemeClr val="tx2"/>
                </a:solidFill>
              </a:rPr>
              <a:t>Append</a:t>
            </a:r>
          </a:p>
          <a:p>
            <a:pPr algn="r" rtl="1"/>
            <a:r>
              <a:rPr lang="ar-DZ" sz="1100" dirty="0"/>
              <a:t> </a:t>
            </a:r>
          </a:p>
          <a:p>
            <a:pPr algn="ctr">
              <a:defRPr/>
            </a:pPr>
            <a:endParaRPr lang="en-US" sz="23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9ABEC-38F7-4328-A41F-0E733A7F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74F51-640A-42D2-B1FF-EF026BD9B9DC}"/>
              </a:ext>
            </a:extLst>
          </p:cNvPr>
          <p:cNvSpPr txBox="1"/>
          <p:nvPr/>
        </p:nvSpPr>
        <p:spPr>
          <a:xfrm>
            <a:off x="4194931" y="267286"/>
            <a:ext cx="4386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2800" b="1" dirty="0">
                <a:solidFill>
                  <a:schemeClr val="bg1"/>
                </a:solidFill>
              </a:rPr>
              <a:t>الوصول إلى النماذج التي تم إنشاؤها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4C45C-D995-4877-83EF-51F57BC10E90}"/>
              </a:ext>
            </a:extLst>
          </p:cNvPr>
          <p:cNvSpPr txBox="1"/>
          <p:nvPr/>
        </p:nvSpPr>
        <p:spPr>
          <a:xfrm>
            <a:off x="457486" y="1371600"/>
            <a:ext cx="469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حفظ النماذج في مربع أدوات المستخدم، يمكن الوصول إليها من الكتالوج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A62A74-AE3F-40F6-BD00-602AACB3F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89" t="10843" r="28452" b="76093"/>
          <a:stretch/>
        </p:blipFill>
        <p:spPr>
          <a:xfrm>
            <a:off x="1667022" y="2173459"/>
            <a:ext cx="2272506" cy="13329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574C17-72CB-4FEB-A0B1-8CC26A7C84F2}"/>
              </a:ext>
            </a:extLst>
          </p:cNvPr>
          <p:cNvSpPr/>
          <p:nvPr/>
        </p:nvSpPr>
        <p:spPr>
          <a:xfrm>
            <a:off x="1885071" y="2116405"/>
            <a:ext cx="246184" cy="3806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8A6E5-6028-49F1-8DE8-F036FFF81FA6}"/>
              </a:ext>
            </a:extLst>
          </p:cNvPr>
          <p:cNvSpPr txBox="1"/>
          <p:nvPr/>
        </p:nvSpPr>
        <p:spPr>
          <a:xfrm>
            <a:off x="517130" y="3774831"/>
            <a:ext cx="469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لتشغيل النموذج ، اختر تحرير (وليس فتح)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0BC152-7EB6-49D4-9866-12494A97BD5C}"/>
              </a:ext>
            </a:extLst>
          </p:cNvPr>
          <p:cNvSpPr/>
          <p:nvPr/>
        </p:nvSpPr>
        <p:spPr>
          <a:xfrm>
            <a:off x="5549705" y="6133514"/>
            <a:ext cx="2975317" cy="6893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D7740B-7722-4B80-88D1-4BA15272A41E}"/>
              </a:ext>
            </a:extLst>
          </p:cNvPr>
          <p:cNvGrpSpPr/>
          <p:nvPr/>
        </p:nvGrpSpPr>
        <p:grpSpPr>
          <a:xfrm>
            <a:off x="5275098" y="1088571"/>
            <a:ext cx="3411416" cy="5586866"/>
            <a:chOff x="5275098" y="541923"/>
            <a:chExt cx="3411416" cy="61335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E7289B-AAA8-49F0-8F6B-0543808F0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462" t="15179" b="14685"/>
            <a:stretch/>
          </p:blipFill>
          <p:spPr>
            <a:xfrm>
              <a:off x="5275098" y="541923"/>
              <a:ext cx="3411416" cy="613351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EB7617-A435-4CE5-B48E-A1121D361928}"/>
                </a:ext>
              </a:extLst>
            </p:cNvPr>
            <p:cNvSpPr/>
            <p:nvPr/>
          </p:nvSpPr>
          <p:spPr>
            <a:xfrm>
              <a:off x="5957380" y="1139800"/>
              <a:ext cx="2515729" cy="12520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047957-F53C-4F5C-8258-A73BDE7CC39B}"/>
                </a:ext>
              </a:extLst>
            </p:cNvPr>
            <p:cNvSpPr/>
            <p:nvPr/>
          </p:nvSpPr>
          <p:spPr>
            <a:xfrm>
              <a:off x="6096136" y="2503972"/>
              <a:ext cx="2376973" cy="11961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65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BDE08E-1055-4007-AA62-36BB168A2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7" t="29259" r="19833" b="18371"/>
          <a:stretch/>
        </p:blipFill>
        <p:spPr>
          <a:xfrm>
            <a:off x="924836" y="1109100"/>
            <a:ext cx="7516526" cy="5686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63516"/>
            <a:ext cx="9144000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cs typeface="Arial" pitchFamily="34" charset="0"/>
              </a:rPr>
              <a:t>nlon</a:t>
            </a:r>
            <a:r>
              <a:rPr lang="en-US" sz="3600" b="1" dirty="0">
                <a:solidFill>
                  <a:schemeClr val="bg1"/>
                </a:solidFill>
                <a:cs typeface="Arial" pitchFamily="34" charset="0"/>
              </a:rPr>
              <a:t> and </a:t>
            </a:r>
            <a:r>
              <a:rPr lang="en-US" sz="3600" b="1" dirty="0" err="1">
                <a:solidFill>
                  <a:schemeClr val="bg1"/>
                </a:solidFill>
                <a:cs typeface="Arial" pitchFamily="34" charset="0"/>
              </a:rPr>
              <a:t>nlat</a:t>
            </a:r>
            <a:endParaRPr 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7F7D82-F9B6-4760-829A-481E45305716}"/>
              </a:ext>
            </a:extLst>
          </p:cNvPr>
          <p:cNvSpPr/>
          <p:nvPr/>
        </p:nvSpPr>
        <p:spPr>
          <a:xfrm>
            <a:off x="924836" y="2334126"/>
            <a:ext cx="7516526" cy="73035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9ABEC-38F7-4328-A41F-0E733A7F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E30729-B17F-4E3A-99C5-A2C83067DBBE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201099"/>
            <a:ext cx="8015748" cy="7948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بيانات السلاسل الزمنية لمواقع متعددة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63FB4-5A44-4AE8-9AF4-234C1A4B6B32}"/>
              </a:ext>
            </a:extLst>
          </p:cNvPr>
          <p:cNvSpPr txBox="1"/>
          <p:nvPr/>
        </p:nvSpPr>
        <p:spPr>
          <a:xfrm>
            <a:off x="477433" y="1347550"/>
            <a:ext cx="77700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إنشاء عرض جدول NetCDF يعمل فقط لموقع نقطة واحدة في كل مرة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 يمكن تنفيذ مواقع متعددة النقاط باستخدام منشئ النموذج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حساب النتائج لمنطقة عن طريق حساب كل خلية شبكية على حدة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105FB9A-8300-4E8D-9BB5-FCC577991972}"/>
              </a:ext>
            </a:extLst>
          </p:cNvPr>
          <p:cNvSpPr/>
          <p:nvPr/>
        </p:nvSpPr>
        <p:spPr>
          <a:xfrm>
            <a:off x="956169" y="4196940"/>
            <a:ext cx="2806504" cy="569742"/>
          </a:xfrm>
          <a:custGeom>
            <a:avLst/>
            <a:gdLst>
              <a:gd name="connsiteX0" fmla="*/ 0 w 2806504"/>
              <a:gd name="connsiteY0" fmla="*/ 0 h 569742"/>
              <a:gd name="connsiteX1" fmla="*/ 0 w 2806504"/>
              <a:gd name="connsiteY1" fmla="*/ 569742 h 569742"/>
              <a:gd name="connsiteX2" fmla="*/ 1589649 w 2806504"/>
              <a:gd name="connsiteY2" fmla="*/ 562708 h 569742"/>
              <a:gd name="connsiteX3" fmla="*/ 1582615 w 2806504"/>
              <a:gd name="connsiteY3" fmla="*/ 267286 h 569742"/>
              <a:gd name="connsiteX4" fmla="*/ 2806504 w 2806504"/>
              <a:gd name="connsiteY4" fmla="*/ 253219 h 569742"/>
              <a:gd name="connsiteX5" fmla="*/ 2806504 w 2806504"/>
              <a:gd name="connsiteY5" fmla="*/ 0 h 569742"/>
              <a:gd name="connsiteX6" fmla="*/ 0 w 2806504"/>
              <a:gd name="connsiteY6" fmla="*/ 0 h 569742"/>
              <a:gd name="connsiteX0" fmla="*/ 0 w 2806504"/>
              <a:gd name="connsiteY0" fmla="*/ 0 h 569742"/>
              <a:gd name="connsiteX1" fmla="*/ 0 w 2806504"/>
              <a:gd name="connsiteY1" fmla="*/ 569742 h 569742"/>
              <a:gd name="connsiteX2" fmla="*/ 1589649 w 2806504"/>
              <a:gd name="connsiteY2" fmla="*/ 562708 h 569742"/>
              <a:gd name="connsiteX3" fmla="*/ 1582615 w 2806504"/>
              <a:gd name="connsiteY3" fmla="*/ 267286 h 569742"/>
              <a:gd name="connsiteX4" fmla="*/ 2806504 w 2806504"/>
              <a:gd name="connsiteY4" fmla="*/ 274320 h 569742"/>
              <a:gd name="connsiteX5" fmla="*/ 2806504 w 2806504"/>
              <a:gd name="connsiteY5" fmla="*/ 0 h 569742"/>
              <a:gd name="connsiteX6" fmla="*/ 0 w 2806504"/>
              <a:gd name="connsiteY6" fmla="*/ 0 h 569742"/>
              <a:gd name="connsiteX0" fmla="*/ 0 w 2806504"/>
              <a:gd name="connsiteY0" fmla="*/ 0 h 569742"/>
              <a:gd name="connsiteX1" fmla="*/ 0 w 2806504"/>
              <a:gd name="connsiteY1" fmla="*/ 569742 h 569742"/>
              <a:gd name="connsiteX2" fmla="*/ 1589649 w 2806504"/>
              <a:gd name="connsiteY2" fmla="*/ 562708 h 569742"/>
              <a:gd name="connsiteX3" fmla="*/ 1582615 w 2806504"/>
              <a:gd name="connsiteY3" fmla="*/ 267286 h 569742"/>
              <a:gd name="connsiteX4" fmla="*/ 2806504 w 2806504"/>
              <a:gd name="connsiteY4" fmla="*/ 267286 h 569742"/>
              <a:gd name="connsiteX5" fmla="*/ 2806504 w 2806504"/>
              <a:gd name="connsiteY5" fmla="*/ 0 h 569742"/>
              <a:gd name="connsiteX6" fmla="*/ 0 w 2806504"/>
              <a:gd name="connsiteY6" fmla="*/ 0 h 5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6504" h="569742">
                <a:moveTo>
                  <a:pt x="0" y="0"/>
                </a:moveTo>
                <a:lnTo>
                  <a:pt x="0" y="569742"/>
                </a:lnTo>
                <a:lnTo>
                  <a:pt x="1589649" y="562708"/>
                </a:lnTo>
                <a:lnTo>
                  <a:pt x="1582615" y="267286"/>
                </a:lnTo>
                <a:lnTo>
                  <a:pt x="2806504" y="267286"/>
                </a:lnTo>
                <a:lnTo>
                  <a:pt x="2806504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000" dirty="0">
                <a:solidFill>
                  <a:schemeClr val="tx1"/>
                </a:solidFill>
              </a:rPr>
              <a:t>يوفر المعدلات 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B9C8E7-A7B2-486B-80BB-94D4CDE54253}"/>
              </a:ext>
            </a:extLst>
          </p:cNvPr>
          <p:cNvGrpSpPr/>
          <p:nvPr/>
        </p:nvGrpSpPr>
        <p:grpSpPr>
          <a:xfrm>
            <a:off x="4241409" y="2353159"/>
            <a:ext cx="4811614" cy="4033573"/>
            <a:chOff x="4241409" y="2353159"/>
            <a:chExt cx="4811614" cy="40335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5576EA-B9E4-4819-920A-EC747634F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41" t="19575" r="70832" b="39346"/>
            <a:stretch/>
          </p:blipFill>
          <p:spPr>
            <a:xfrm>
              <a:off x="4241409" y="2353159"/>
              <a:ext cx="4811614" cy="403357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546F0F-1D0D-46B6-ADA9-73CD00BCDFED}"/>
                </a:ext>
              </a:extLst>
            </p:cNvPr>
            <p:cNvSpPr/>
            <p:nvPr/>
          </p:nvSpPr>
          <p:spPr>
            <a:xfrm>
              <a:off x="4572000" y="2942431"/>
              <a:ext cx="4165600" cy="553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8069A1F-8D22-4E4B-A072-FB84C6DCD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41" t="26063" r="83862" b="70197"/>
            <a:stretch/>
          </p:blipFill>
          <p:spPr>
            <a:xfrm>
              <a:off x="6234563" y="3035489"/>
              <a:ext cx="825305" cy="367273"/>
            </a:xfrm>
            <a:prstGeom prst="rect">
              <a:avLst/>
            </a:prstGeom>
          </p:spPr>
        </p:pic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95CA481-C16C-465D-BF41-4453EE2C42A9}"/>
              </a:ext>
            </a:extLst>
          </p:cNvPr>
          <p:cNvSpPr/>
          <p:nvPr/>
        </p:nvSpPr>
        <p:spPr>
          <a:xfrm>
            <a:off x="4016326" y="4203538"/>
            <a:ext cx="450166" cy="197266"/>
          </a:xfrm>
          <a:prstGeom prst="rightArrow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BBFFB-F94C-421C-ABAC-809A5E40A832}"/>
              </a:ext>
            </a:extLst>
          </p:cNvPr>
          <p:cNvSpPr txBox="1"/>
          <p:nvPr/>
        </p:nvSpPr>
        <p:spPr>
          <a:xfrm>
            <a:off x="-194672" y="2437840"/>
            <a:ext cx="42707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dirty="0"/>
              <a:t>البدائل:</a:t>
            </a:r>
          </a:p>
          <a:p>
            <a:pPr algn="r" rtl="1"/>
            <a:r>
              <a:rPr lang="ar-SY" dirty="0"/>
              <a:t>1- أداة </a:t>
            </a:r>
            <a:r>
              <a:rPr lang="en-US" dirty="0" err="1"/>
              <a:t>NetCDF</a:t>
            </a:r>
            <a:r>
              <a:rPr lang="en-US" dirty="0"/>
              <a:t> Extractor</a:t>
            </a:r>
            <a:r>
              <a:rPr lang="ar-SY" dirty="0"/>
              <a:t> ، تم تطويرها بواسطة </a:t>
            </a:r>
            <a:endParaRPr lang="en-US" dirty="0"/>
          </a:p>
          <a:p>
            <a:pPr algn="r" rtl="1"/>
            <a:r>
              <a:rPr lang="en-US" dirty="0" err="1"/>
              <a:t>Agrimtsoft</a:t>
            </a:r>
            <a:r>
              <a:rPr lang="ar-SY" dirty="0"/>
              <a:t> ويمكن تحميلها من</a:t>
            </a:r>
          </a:p>
          <a:p>
            <a:pPr algn="r" rtl="1"/>
            <a:r>
              <a:rPr lang="ar-SY" dirty="0"/>
              <a:t> </a:t>
            </a:r>
            <a:r>
              <a:rPr lang="ar-DZ" u="sng" dirty="0">
                <a:hlinkClick r:id="rId4"/>
              </a:rPr>
              <a:t>agrimetsoft.com/netcdf-extractor</a:t>
            </a:r>
            <a:endParaRPr lang="ar-SY" u="sng" dirty="0"/>
          </a:p>
          <a:p>
            <a:pPr algn="r" rtl="1"/>
            <a:r>
              <a:rPr lang="ar-SY" dirty="0"/>
              <a:t>2- </a:t>
            </a:r>
            <a:r>
              <a:rPr lang="ar-DZ" dirty="0"/>
              <a:t>بوابة بيانات مركز ريكار الإقليمي للمعرفة</a:t>
            </a:r>
            <a:endParaRPr lang="ar-SY" u="sng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DA5D-65FB-4A57-BD15-D33BEF87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469049"/>
            <a:ext cx="5010150" cy="1283551"/>
          </a:xfrm>
        </p:spPr>
        <p:txBody>
          <a:bodyPr anchor="t" anchorCtr="0">
            <a:noAutofit/>
          </a:bodyPr>
          <a:lstStyle/>
          <a:p>
            <a:pPr algn="ctr"/>
            <a:r>
              <a:rPr lang="ar-SY" sz="5400" b="1" dirty="0">
                <a:latin typeface="+mn-lt"/>
                <a:cs typeface="Arial" pitchFamily="34" charset="0"/>
              </a:rPr>
              <a:t>شكرا للمتابعة</a:t>
            </a: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		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latin typeface="Arial" pitchFamily="34" charset="0"/>
                <a:cs typeface="Arial" pitchFamily="34" charset="0"/>
              </a:rPr>
            </a:b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67723-2D08-41B6-AEE2-574F00458B32}"/>
              </a:ext>
            </a:extLst>
          </p:cNvPr>
          <p:cNvSpPr txBox="1"/>
          <p:nvPr/>
        </p:nvSpPr>
        <p:spPr>
          <a:xfrm>
            <a:off x="49918" y="4992052"/>
            <a:ext cx="4522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هيام الأشقر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خبيرة نظم معلومات جغرافية وتحليل بيانات نماذج مناخية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إدارة الموارد المائية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المركز العربي لدراسات المناطق الجافة والأراضي القاحلة (أكساد)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hiamalashkar2014@gmail.com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www.acsad.org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56AD-2983-4B39-AFBA-0DB1D5EF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113731"/>
            <a:ext cx="1448004" cy="1357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B17195-A868-4F8B-85FA-C0A2152FA5F4}"/>
              </a:ext>
            </a:extLst>
          </p:cNvPr>
          <p:cNvSpPr/>
          <p:nvPr/>
        </p:nvSpPr>
        <p:spPr>
          <a:xfrm>
            <a:off x="0" y="6527810"/>
            <a:ext cx="8737600" cy="296288"/>
          </a:xfrm>
          <a:prstGeom prst="rect">
            <a:avLst/>
          </a:prstGeom>
          <a:solidFill>
            <a:srgbClr val="44789D"/>
          </a:solidFill>
          <a:ln>
            <a:solidFill>
              <a:srgbClr val="447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42CE1-E213-46F1-941A-EE53C4674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21" y="5139073"/>
            <a:ext cx="1104658" cy="12756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39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14F31-000B-4FAC-9B06-314A6964A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" t="9032" r="24016" b="31028"/>
          <a:stretch/>
        </p:blipFill>
        <p:spPr>
          <a:xfrm>
            <a:off x="434734" y="1230612"/>
            <a:ext cx="8607665" cy="43967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1128252" y="312752"/>
            <a:ext cx="8407398" cy="10914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نظام إحداثيات الشبكة العددية (nlon و nlat)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5C5980-AE28-46F5-AF2A-121D6D6F9C8A}"/>
              </a:ext>
            </a:extLst>
          </p:cNvPr>
          <p:cNvCxnSpPr>
            <a:cxnSpLocks/>
          </p:cNvCxnSpPr>
          <p:nvPr/>
        </p:nvCxnSpPr>
        <p:spPr>
          <a:xfrm>
            <a:off x="635000" y="5627388"/>
            <a:ext cx="84073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09D1C3-9030-4363-8F10-2492A6AF4AA1}"/>
              </a:ext>
            </a:extLst>
          </p:cNvPr>
          <p:cNvCxnSpPr>
            <a:cxnSpLocks/>
          </p:cNvCxnSpPr>
          <p:nvPr/>
        </p:nvCxnSpPr>
        <p:spPr>
          <a:xfrm rot="16200000" flipV="1">
            <a:off x="-796401" y="4233751"/>
            <a:ext cx="2786604" cy="67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66053-AEF6-4294-B014-E18A1971CD25}"/>
              </a:ext>
            </a:extLst>
          </p:cNvPr>
          <p:cNvCxnSpPr>
            <a:cxnSpLocks/>
          </p:cNvCxnSpPr>
          <p:nvPr/>
        </p:nvCxnSpPr>
        <p:spPr>
          <a:xfrm flipV="1">
            <a:off x="631108" y="5662465"/>
            <a:ext cx="2786604" cy="67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4280B1F-0978-48CE-8620-2337CD0A423A}"/>
              </a:ext>
            </a:extLst>
          </p:cNvPr>
          <p:cNvSpPr/>
          <p:nvPr/>
        </p:nvSpPr>
        <p:spPr>
          <a:xfrm>
            <a:off x="587021" y="5604812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EC8C8-B959-428F-9016-36D0BC654B5C}"/>
              </a:ext>
            </a:extLst>
          </p:cNvPr>
          <p:cNvSpPr txBox="1"/>
          <p:nvPr/>
        </p:nvSpPr>
        <p:spPr>
          <a:xfrm rot="16200000">
            <a:off x="-29464" y="2878810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nlat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0379-6231-4717-8AFC-BF06213F311B}"/>
              </a:ext>
            </a:extLst>
          </p:cNvPr>
          <p:cNvSpPr txBox="1"/>
          <p:nvPr/>
        </p:nvSpPr>
        <p:spPr>
          <a:xfrm>
            <a:off x="2759456" y="5620288"/>
            <a:ext cx="1180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nlon</a:t>
            </a:r>
            <a:endParaRPr lang="en-US" sz="3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3D241E-C39F-4968-AB61-C0452D297F0D}"/>
              </a:ext>
            </a:extLst>
          </p:cNvPr>
          <p:cNvSpPr/>
          <p:nvPr/>
        </p:nvSpPr>
        <p:spPr>
          <a:xfrm>
            <a:off x="5515738" y="4323555"/>
            <a:ext cx="2963508" cy="2351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20" indent="-457200" algn="r" rtl="1"/>
            <a:r>
              <a:rPr lang="en-US" dirty="0" err="1"/>
              <a:t>nlon</a:t>
            </a:r>
            <a:r>
              <a:rPr lang="ar-SY" dirty="0"/>
              <a:t>: </a:t>
            </a:r>
            <a:r>
              <a:rPr lang="ar-SA" dirty="0"/>
              <a:t>عدد خلايا الشبكة في الاتجاه الأفقي (x</a:t>
            </a:r>
            <a:r>
              <a:rPr lang="ar-SY" dirty="0"/>
              <a:t>) </a:t>
            </a:r>
            <a:endParaRPr lang="en-US" dirty="0"/>
          </a:p>
          <a:p>
            <a:endParaRPr lang="en-US" dirty="0"/>
          </a:p>
          <a:p>
            <a:pPr marL="731520" indent="-457200" algn="r" rtl="1"/>
            <a:r>
              <a:rPr lang="en-US" dirty="0" err="1"/>
              <a:t>nlat</a:t>
            </a:r>
            <a:r>
              <a:rPr lang="ar-SY" dirty="0"/>
              <a:t>: </a:t>
            </a:r>
            <a:r>
              <a:rPr lang="ar-SA" dirty="0"/>
              <a:t>عدد خلايا الشبكة في الاتجاه </a:t>
            </a:r>
            <a:r>
              <a:rPr lang="ar-SY" dirty="0"/>
              <a:t>العمودي</a:t>
            </a:r>
            <a:r>
              <a:rPr lang="ar-SA" dirty="0"/>
              <a:t> (x</a:t>
            </a:r>
            <a:r>
              <a:rPr lang="ar-SY" dirty="0"/>
              <a:t>) </a:t>
            </a:r>
            <a:endParaRPr lang="en-US" dirty="0"/>
          </a:p>
          <a:p>
            <a:pPr marL="731520" indent="-457200"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14F31-000B-4FAC-9B06-314A6964A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" t="9032" r="24016" b="31028"/>
          <a:stretch/>
        </p:blipFill>
        <p:spPr>
          <a:xfrm>
            <a:off x="434734" y="1230612"/>
            <a:ext cx="8607665" cy="43967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986734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نظام إحداثيات الشبكة العددية (nlon و nlat)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5C5980-AE28-46F5-AF2A-121D6D6F9C8A}"/>
              </a:ext>
            </a:extLst>
          </p:cNvPr>
          <p:cNvCxnSpPr>
            <a:cxnSpLocks/>
          </p:cNvCxnSpPr>
          <p:nvPr/>
        </p:nvCxnSpPr>
        <p:spPr>
          <a:xfrm>
            <a:off x="635000" y="5627388"/>
            <a:ext cx="84073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09D1C3-9030-4363-8F10-2492A6AF4AA1}"/>
              </a:ext>
            </a:extLst>
          </p:cNvPr>
          <p:cNvCxnSpPr>
            <a:cxnSpLocks/>
          </p:cNvCxnSpPr>
          <p:nvPr/>
        </p:nvCxnSpPr>
        <p:spPr>
          <a:xfrm rot="16200000" flipV="1">
            <a:off x="-796401" y="4233751"/>
            <a:ext cx="2786604" cy="67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66053-AEF6-4294-B014-E18A1971CD25}"/>
              </a:ext>
            </a:extLst>
          </p:cNvPr>
          <p:cNvCxnSpPr>
            <a:cxnSpLocks/>
          </p:cNvCxnSpPr>
          <p:nvPr/>
        </p:nvCxnSpPr>
        <p:spPr>
          <a:xfrm flipV="1">
            <a:off x="631108" y="5662465"/>
            <a:ext cx="2786604" cy="67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4280B1F-0978-48CE-8620-2337CD0A423A}"/>
              </a:ext>
            </a:extLst>
          </p:cNvPr>
          <p:cNvSpPr/>
          <p:nvPr/>
        </p:nvSpPr>
        <p:spPr>
          <a:xfrm>
            <a:off x="587021" y="5604812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EC8C8-B959-428F-9016-36D0BC654B5C}"/>
              </a:ext>
            </a:extLst>
          </p:cNvPr>
          <p:cNvSpPr txBox="1"/>
          <p:nvPr/>
        </p:nvSpPr>
        <p:spPr>
          <a:xfrm rot="16200000">
            <a:off x="-29464" y="2878810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nlat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0379-6231-4717-8AFC-BF06213F311B}"/>
              </a:ext>
            </a:extLst>
          </p:cNvPr>
          <p:cNvSpPr txBox="1"/>
          <p:nvPr/>
        </p:nvSpPr>
        <p:spPr>
          <a:xfrm>
            <a:off x="2759456" y="5620288"/>
            <a:ext cx="1180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nlon</a:t>
            </a:r>
            <a:endParaRPr lang="en-US" sz="32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BCC0D5F-54D2-4EA8-B7FB-976E2355EBBA}"/>
              </a:ext>
            </a:extLst>
          </p:cNvPr>
          <p:cNvSpPr/>
          <p:nvPr/>
        </p:nvSpPr>
        <p:spPr>
          <a:xfrm rot="16200000">
            <a:off x="881382" y="1519216"/>
            <a:ext cx="2994661" cy="311090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F1ACE-4DDC-464B-8718-C46E9EB5557B}"/>
              </a:ext>
            </a:extLst>
          </p:cNvPr>
          <p:cNvSpPr txBox="1"/>
          <p:nvPr/>
        </p:nvSpPr>
        <p:spPr>
          <a:xfrm>
            <a:off x="1603699" y="2771505"/>
            <a:ext cx="1611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0.44° (~50 km):  </a:t>
            </a:r>
            <a:r>
              <a:rPr lang="en-US" b="1" dirty="0"/>
              <a:t>118 cells</a:t>
            </a:r>
          </a:p>
          <a:p>
            <a:endParaRPr lang="en-US" dirty="0"/>
          </a:p>
          <a:p>
            <a:r>
              <a:rPr lang="en-US" dirty="0"/>
              <a:t>0.22° (~25 km):  </a:t>
            </a:r>
            <a:r>
              <a:rPr lang="en-US" b="1" dirty="0"/>
              <a:t>236 cells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BDC886E-02AA-475E-8036-85ABD7DDEBC1}"/>
              </a:ext>
            </a:extLst>
          </p:cNvPr>
          <p:cNvSpPr/>
          <p:nvPr/>
        </p:nvSpPr>
        <p:spPr>
          <a:xfrm>
            <a:off x="4269645" y="2509385"/>
            <a:ext cx="2994661" cy="311090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7C97FC-13CF-4654-BC17-23A1E53D6E40}"/>
              </a:ext>
            </a:extLst>
          </p:cNvPr>
          <p:cNvSpPr txBox="1"/>
          <p:nvPr/>
        </p:nvSpPr>
        <p:spPr>
          <a:xfrm>
            <a:off x="4572000" y="3348280"/>
            <a:ext cx="1611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0.44° (~50 km):  </a:t>
            </a:r>
            <a:r>
              <a:rPr lang="en-US" b="1" dirty="0"/>
              <a:t>232 cells</a:t>
            </a:r>
          </a:p>
          <a:p>
            <a:endParaRPr lang="en-US" dirty="0"/>
          </a:p>
          <a:p>
            <a:r>
              <a:rPr lang="en-US" dirty="0"/>
              <a:t>0.22° (~25 km):  </a:t>
            </a:r>
            <a:r>
              <a:rPr lang="en-US" b="1" dirty="0"/>
              <a:t>464 cells</a:t>
            </a:r>
          </a:p>
        </p:txBody>
      </p:sp>
    </p:spTree>
    <p:extLst>
      <p:ext uri="{BB962C8B-B14F-4D97-AF65-F5344CB8AC3E}">
        <p14:creationId xmlns:p14="http://schemas.microsoft.com/office/powerpoint/2010/main" val="13357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14F31-000B-4FAC-9B06-314A6964A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" t="9032" r="24016" b="31028"/>
          <a:stretch/>
        </p:blipFill>
        <p:spPr>
          <a:xfrm>
            <a:off x="198514" y="1613679"/>
            <a:ext cx="8607665" cy="43967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1052050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3100" b="1" dirty="0">
                <a:solidFill>
                  <a:schemeClr val="tx2"/>
                </a:solidFill>
              </a:rPr>
              <a:t>إحداثيات شبكة nlon و nlat (0.44 ° / ~ 50 كلم)</a:t>
            </a:r>
            <a:endParaRPr lang="en-US" sz="3100" b="1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5C5980-AE28-46F5-AF2A-121D6D6F9C8A}"/>
              </a:ext>
            </a:extLst>
          </p:cNvPr>
          <p:cNvCxnSpPr>
            <a:cxnSpLocks/>
          </p:cNvCxnSpPr>
          <p:nvPr/>
        </p:nvCxnSpPr>
        <p:spPr>
          <a:xfrm>
            <a:off x="410306" y="6010766"/>
            <a:ext cx="84073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4280B1F-0978-48CE-8620-2337CD0A423A}"/>
              </a:ext>
            </a:extLst>
          </p:cNvPr>
          <p:cNvSpPr/>
          <p:nvPr/>
        </p:nvSpPr>
        <p:spPr>
          <a:xfrm>
            <a:off x="373101" y="5981658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C60E54-E7A4-4250-BD3E-80895080ABE8}"/>
              </a:ext>
            </a:extLst>
          </p:cNvPr>
          <p:cNvSpPr/>
          <p:nvPr/>
        </p:nvSpPr>
        <p:spPr>
          <a:xfrm>
            <a:off x="373101" y="1708597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50DA40-A093-4C6F-AA4D-61D2BC2AAD55}"/>
              </a:ext>
            </a:extLst>
          </p:cNvPr>
          <p:cNvSpPr/>
          <p:nvPr/>
        </p:nvSpPr>
        <p:spPr>
          <a:xfrm>
            <a:off x="8768974" y="5969085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D9C1C0-CBC9-41CB-9091-43E3E76AE46D}"/>
              </a:ext>
            </a:extLst>
          </p:cNvPr>
          <p:cNvSpPr/>
          <p:nvPr/>
        </p:nvSpPr>
        <p:spPr>
          <a:xfrm>
            <a:off x="8768974" y="1708596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673AE-68E4-4764-9950-89496C39E6B6}"/>
              </a:ext>
            </a:extLst>
          </p:cNvPr>
          <p:cNvSpPr txBox="1"/>
          <p:nvPr/>
        </p:nvSpPr>
        <p:spPr>
          <a:xfrm>
            <a:off x="192472" y="606360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6C5FF-5716-42D5-8523-8967B1D26869}"/>
              </a:ext>
            </a:extLst>
          </p:cNvPr>
          <p:cNvSpPr txBox="1"/>
          <p:nvPr/>
        </p:nvSpPr>
        <p:spPr>
          <a:xfrm>
            <a:off x="198514" y="136130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0, 118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9B2206-8D16-459E-8561-CDD068BD587E}"/>
              </a:ext>
            </a:extLst>
          </p:cNvPr>
          <p:cNvSpPr txBox="1"/>
          <p:nvPr/>
        </p:nvSpPr>
        <p:spPr>
          <a:xfrm>
            <a:off x="8080003" y="136890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232, 118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DCFA4B-F6BF-43D4-B15E-A1DE9113D239}"/>
              </a:ext>
            </a:extLst>
          </p:cNvPr>
          <p:cNvSpPr txBox="1"/>
          <p:nvPr/>
        </p:nvSpPr>
        <p:spPr>
          <a:xfrm>
            <a:off x="8203098" y="6023183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232, 0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1C15A2-142A-4538-8FEF-DAD1EEB8038C}"/>
              </a:ext>
            </a:extLst>
          </p:cNvPr>
          <p:cNvSpPr txBox="1"/>
          <p:nvPr/>
        </p:nvSpPr>
        <p:spPr>
          <a:xfrm>
            <a:off x="133019" y="6336529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-26.62°, -6.82°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2811A1-B5ED-469D-894C-F1A26FC5E9AC}"/>
              </a:ext>
            </a:extLst>
          </p:cNvPr>
          <p:cNvSpPr txBox="1"/>
          <p:nvPr/>
        </p:nvSpPr>
        <p:spPr>
          <a:xfrm>
            <a:off x="191461" y="10757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-26.62°, 45.10°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6ED1F6-D8DA-405A-9491-9A3B9C9CBF7D}"/>
              </a:ext>
            </a:extLst>
          </p:cNvPr>
          <p:cNvSpPr txBox="1"/>
          <p:nvPr/>
        </p:nvSpPr>
        <p:spPr>
          <a:xfrm>
            <a:off x="7565295" y="1083881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75.46°, 45.10°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1A8C46-66FE-41B6-8EC7-70AC7E9322B8}"/>
              </a:ext>
            </a:extLst>
          </p:cNvPr>
          <p:cNvSpPr txBox="1"/>
          <p:nvPr/>
        </p:nvSpPr>
        <p:spPr>
          <a:xfrm>
            <a:off x="7557424" y="633652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75.46°, -6.82°</a:t>
            </a:r>
          </a:p>
        </p:txBody>
      </p:sp>
    </p:spTree>
    <p:extLst>
      <p:ext uri="{BB962C8B-B14F-4D97-AF65-F5344CB8AC3E}">
        <p14:creationId xmlns:p14="http://schemas.microsoft.com/office/powerpoint/2010/main" val="19630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5673EF-A75B-405F-B19E-B32E1F565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" r="16505" b="31407"/>
          <a:stretch/>
        </p:blipFill>
        <p:spPr>
          <a:xfrm>
            <a:off x="198514" y="967648"/>
            <a:ext cx="9474494" cy="50367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1008506" y="312752"/>
            <a:ext cx="801574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إحداثيات شبكة nlon و nlat (0.22 ° / ~ 25 كلم)</a:t>
            </a:r>
            <a:endParaRPr lang="en-US" sz="3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5C5980-AE28-46F5-AF2A-121D6D6F9C8A}"/>
              </a:ext>
            </a:extLst>
          </p:cNvPr>
          <p:cNvCxnSpPr>
            <a:cxnSpLocks/>
          </p:cNvCxnSpPr>
          <p:nvPr/>
        </p:nvCxnSpPr>
        <p:spPr>
          <a:xfrm>
            <a:off x="410306" y="6010766"/>
            <a:ext cx="84073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4280B1F-0978-48CE-8620-2337CD0A423A}"/>
              </a:ext>
            </a:extLst>
          </p:cNvPr>
          <p:cNvSpPr/>
          <p:nvPr/>
        </p:nvSpPr>
        <p:spPr>
          <a:xfrm>
            <a:off x="373101" y="5981658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C60E54-E7A4-4250-BD3E-80895080ABE8}"/>
              </a:ext>
            </a:extLst>
          </p:cNvPr>
          <p:cNvSpPr/>
          <p:nvPr/>
        </p:nvSpPr>
        <p:spPr>
          <a:xfrm>
            <a:off x="373101" y="1708597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50DA40-A093-4C6F-AA4D-61D2BC2AAD55}"/>
              </a:ext>
            </a:extLst>
          </p:cNvPr>
          <p:cNvSpPr/>
          <p:nvPr/>
        </p:nvSpPr>
        <p:spPr>
          <a:xfrm>
            <a:off x="8768974" y="5969085"/>
            <a:ext cx="74409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673AE-68E4-4764-9950-89496C39E6B6}"/>
              </a:ext>
            </a:extLst>
          </p:cNvPr>
          <p:cNvSpPr txBox="1"/>
          <p:nvPr/>
        </p:nvSpPr>
        <p:spPr>
          <a:xfrm>
            <a:off x="192472" y="606360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6C5FF-5716-42D5-8523-8967B1D26869}"/>
              </a:ext>
            </a:extLst>
          </p:cNvPr>
          <p:cNvSpPr txBox="1"/>
          <p:nvPr/>
        </p:nvSpPr>
        <p:spPr>
          <a:xfrm>
            <a:off x="198514" y="136130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0, 236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9B2206-8D16-459E-8561-CDD068BD587E}"/>
              </a:ext>
            </a:extLst>
          </p:cNvPr>
          <p:cNvSpPr txBox="1"/>
          <p:nvPr/>
        </p:nvSpPr>
        <p:spPr>
          <a:xfrm>
            <a:off x="8080003" y="136890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464, 236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DCFA4B-F6BF-43D4-B15E-A1DE9113D239}"/>
              </a:ext>
            </a:extLst>
          </p:cNvPr>
          <p:cNvSpPr txBox="1"/>
          <p:nvPr/>
        </p:nvSpPr>
        <p:spPr>
          <a:xfrm>
            <a:off x="8203098" y="6023183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464, 0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1C15A2-142A-4538-8FEF-DAD1EEB8038C}"/>
              </a:ext>
            </a:extLst>
          </p:cNvPr>
          <p:cNvSpPr txBox="1"/>
          <p:nvPr/>
        </p:nvSpPr>
        <p:spPr>
          <a:xfrm>
            <a:off x="133019" y="6336529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-26.62°, -6.82°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2811A1-B5ED-469D-894C-F1A26FC5E9AC}"/>
              </a:ext>
            </a:extLst>
          </p:cNvPr>
          <p:cNvSpPr txBox="1"/>
          <p:nvPr/>
        </p:nvSpPr>
        <p:spPr>
          <a:xfrm>
            <a:off x="191461" y="10757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-26.62°, 45.10°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77B6C0-26DB-4CF8-A8F0-C5E17263BBB1}"/>
              </a:ext>
            </a:extLst>
          </p:cNvPr>
          <p:cNvSpPr/>
          <p:nvPr/>
        </p:nvSpPr>
        <p:spPr>
          <a:xfrm>
            <a:off x="8805283" y="1723836"/>
            <a:ext cx="201949" cy="313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6ED1F6-D8DA-405A-9491-9A3B9C9CBF7D}"/>
              </a:ext>
            </a:extLst>
          </p:cNvPr>
          <p:cNvSpPr txBox="1"/>
          <p:nvPr/>
        </p:nvSpPr>
        <p:spPr>
          <a:xfrm>
            <a:off x="7565295" y="1083881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75.46°, 45.10°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1A8C46-66FE-41B6-8EC7-70AC7E9322B8}"/>
              </a:ext>
            </a:extLst>
          </p:cNvPr>
          <p:cNvSpPr txBox="1"/>
          <p:nvPr/>
        </p:nvSpPr>
        <p:spPr>
          <a:xfrm>
            <a:off x="7557424" y="633652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75.46°, -6.82°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D9C1C0-CBC9-41CB-9091-43E3E76AE46D}"/>
              </a:ext>
            </a:extLst>
          </p:cNvPr>
          <p:cNvSpPr/>
          <p:nvPr/>
        </p:nvSpPr>
        <p:spPr>
          <a:xfrm>
            <a:off x="8764552" y="1708596"/>
            <a:ext cx="78831" cy="830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171616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CAR Presentation Template" id="{31F49906-55B9-475B-A49C-C0FCA57ED651}" vid="{F9FEAD0F-1F83-46B6-AC0E-F1C9526565B5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171616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CAR Presentation Template" id="{31F49906-55B9-475B-A49C-C0FCA57ED651}" vid="{F9FEAD0F-1F83-46B6-AC0E-F1C9526565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B85821AD28E42AF394A5F0A8FF81D" ma:contentTypeVersion="2" ma:contentTypeDescription="Create a new document." ma:contentTypeScope="" ma:versionID="1da8968842b94fb1eb1dcf238253f696">
  <xsd:schema xmlns:xsd="http://www.w3.org/2001/XMLSchema" xmlns:xs="http://www.w3.org/2001/XMLSchema" xmlns:p="http://schemas.microsoft.com/office/2006/metadata/properties" xmlns:ns2="7bba3246-fd62-4763-bdaf-da5222aa464c" targetNamespace="http://schemas.microsoft.com/office/2006/metadata/properties" ma:root="true" ma:fieldsID="c88dd0697bfa69ce3afa3b5085410493" ns2:_="">
    <xsd:import namespace="7bba3246-fd62-4763-bdaf-da5222aa46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3246-fd62-4763-bdaf-da5222aa46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C70027-2ECF-4B5B-85DC-EAF76E712E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51573-FC5B-4760-9D0C-4AF74EE8BB74}">
  <ds:schemaRefs>
    <ds:schemaRef ds:uri="7bba3246-fd62-4763-bdaf-da5222aa46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C1A6FEA-9FE5-4450-B9AF-66831BCCAE6E}">
  <ds:schemaRefs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7bba3246-fd62-4763-bdaf-da5222aa464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3744</TotalTime>
  <Words>3212</Words>
  <Application>Microsoft Office PowerPoint</Application>
  <PresentationFormat>On-screen Show (4:3)</PresentationFormat>
  <Paragraphs>775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 Math</vt:lpstr>
      <vt:lpstr>Courier New</vt:lpstr>
      <vt:lpstr>DINOT</vt:lpstr>
      <vt:lpstr>Roboto Condensed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 للمتابعة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Marlene T</dc:creator>
  <cp:lastModifiedBy>Hiam Ashkar</cp:lastModifiedBy>
  <cp:revision>212</cp:revision>
  <dcterms:created xsi:type="dcterms:W3CDTF">2017-09-12T11:02:16Z</dcterms:created>
  <dcterms:modified xsi:type="dcterms:W3CDTF">2020-08-30T08:44:15Z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0x01010017BB85821AD28E42AF394A5F0A8FF81D</vt:lpwstr>
  </property>
</Properties>
</file>